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609" r:id="rId2"/>
    <p:sldId id="760" r:id="rId3"/>
    <p:sldId id="763" r:id="rId4"/>
    <p:sldId id="764" r:id="rId5"/>
    <p:sldId id="834" r:id="rId6"/>
    <p:sldId id="835" r:id="rId7"/>
    <p:sldId id="762" r:id="rId8"/>
    <p:sldId id="819" r:id="rId9"/>
    <p:sldId id="820" r:id="rId10"/>
    <p:sldId id="836" r:id="rId11"/>
    <p:sldId id="837" r:id="rId12"/>
    <p:sldId id="821" r:id="rId13"/>
    <p:sldId id="822" r:id="rId14"/>
    <p:sldId id="838" r:id="rId15"/>
    <p:sldId id="829" r:id="rId16"/>
    <p:sldId id="830" r:id="rId17"/>
    <p:sldId id="831" r:id="rId18"/>
    <p:sldId id="832" r:id="rId19"/>
    <p:sldId id="833" r:id="rId20"/>
    <p:sldId id="809" r:id="rId21"/>
    <p:sldId id="810" r:id="rId22"/>
    <p:sldId id="811" r:id="rId23"/>
    <p:sldId id="818" r:id="rId24"/>
    <p:sldId id="745" r:id="rId25"/>
    <p:sldId id="813" r:id="rId26"/>
    <p:sldId id="814" r:id="rId27"/>
    <p:sldId id="815" r:id="rId28"/>
    <p:sldId id="816" r:id="rId29"/>
    <p:sldId id="817" r:id="rId30"/>
  </p:sldIdLst>
  <p:sldSz cx="9144000" cy="6858000" type="screen4x3"/>
  <p:notesSz cx="6858000" cy="9144000"/>
  <p:defaultTextStyle>
    <a:defPPr>
      <a:defRPr lang="ru-RU"/>
    </a:defPPr>
    <a:lvl1pPr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00"/>
    <a:srgbClr val="0099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2" autoAdjust="0"/>
    <p:restoredTop sz="93262" autoAdjust="0"/>
  </p:normalViewPr>
  <p:slideViewPr>
    <p:cSldViewPr>
      <p:cViewPr varScale="1">
        <p:scale>
          <a:sx n="104" d="100"/>
          <a:sy n="104" d="100"/>
        </p:scale>
        <p:origin x="152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192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A95030F-92C5-4BE8-817C-F78C69963A76}" type="datetime1">
              <a:rPr lang="ru-RU"/>
              <a:pPr>
                <a:defRPr/>
              </a:pPr>
              <a:t>29.09.2024</a:t>
            </a:fld>
            <a:endParaRPr lang="ru-RU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4F21060-7A7E-463E-A676-E1A631701D4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E12934DB-9188-4EA1-9345-11AE1DB98620}" type="datetime1">
              <a:rPr lang="ru-RU"/>
              <a:pPr>
                <a:defRPr/>
              </a:pPr>
              <a:t>29.09.2024</a:t>
            </a:fld>
            <a:endParaRPr lang="ru-RU"/>
          </a:p>
        </p:txBody>
      </p:sp>
      <p:sp>
        <p:nvSpPr>
          <p:cNvPr id="76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6D8D3CAF-52FD-4B0F-AE84-104FD3C1D7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3175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175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0F3DA-7AE1-42CA-8ECF-DEA3F977EC09}" type="datetime1">
              <a:rPr lang="ru-RU"/>
              <a:pPr>
                <a:defRPr/>
              </a:pPr>
              <a:t>29.09.2024</a:t>
            </a:fld>
            <a:endParaRPr lang="ru-RU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B2E09-F116-4CAB-A56F-B3DD3EE696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8659E-6714-4EB5-A744-C83AFD3DE114}" type="datetime1">
              <a:rPr lang="ru-RU"/>
              <a:pPr>
                <a:defRPr/>
              </a:pPr>
              <a:t>29.09.2024</a:t>
            </a:fld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6AD09-5C38-4A45-AA94-B1E50C7F09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58420-E3AC-4C4E-BB60-145244ED35BC}" type="datetime1">
              <a:rPr lang="ru-RU"/>
              <a:pPr>
                <a:defRPr/>
              </a:pPr>
              <a:t>29.09.2024</a:t>
            </a:fld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62CF5-4CE8-4D07-8C8E-F2DCEC1BDE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E3B8F-A645-4973-91DC-934214AA6017}" type="datetime1">
              <a:rPr lang="ru-RU"/>
              <a:pPr>
                <a:defRPr/>
              </a:pPr>
              <a:t>29.09.2024</a:t>
            </a:fld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CBD36-F506-49E1-8467-5928998B078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48C11-E32F-47DF-A050-65C98082B0B9}" type="datetime1">
              <a:rPr lang="ru-RU"/>
              <a:pPr>
                <a:defRPr/>
              </a:pPr>
              <a:t>29.09.2024</a:t>
            </a:fld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EABFD-B828-4875-90C8-D3494E9975A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94042-36B4-4A91-BBAF-2D028CC3D960}" type="datetime1">
              <a:rPr lang="ru-RU"/>
              <a:pPr>
                <a:defRPr/>
              </a:pPr>
              <a:t>29.09.2024</a:t>
            </a:fld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FEFC0-9049-4716-BA5A-38F5488C62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52D47-8BF0-4892-9420-C21A85FE1BC9}" type="datetime1">
              <a:rPr lang="ru-RU"/>
              <a:pPr>
                <a:defRPr/>
              </a:pPr>
              <a:t>29.09.2024</a:t>
            </a:fld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47D99-330D-49D6-A151-557C03BC0A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C3770-CBD7-473A-8558-9C742F8ECFF7}" type="datetime1">
              <a:rPr lang="ru-RU"/>
              <a:pPr>
                <a:defRPr/>
              </a:pPr>
              <a:t>29.09.2024</a:t>
            </a:fld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E6FE6-38D0-4FBA-9B59-67DDA8BA5A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F0862-B08E-4B56-BB34-FBE298BEBC02}" type="datetime1">
              <a:rPr lang="ru-RU"/>
              <a:pPr>
                <a:defRPr/>
              </a:pPr>
              <a:t>29.09.2024</a:t>
            </a:fld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5DCB6-3AB9-44E5-BC87-14EDF48C20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F8337-7D47-4626-961C-3B74BCF9F745}" type="datetime1">
              <a:rPr lang="ru-RU"/>
              <a:pPr>
                <a:defRPr/>
              </a:pPr>
              <a:t>29.09.2024</a:t>
            </a:fld>
            <a:endParaRPr 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B6FBA-6F64-448E-AD3A-71D9CA70C66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029D6-ED52-4DFD-9C1C-ED1E8F7B5428}" type="datetime1">
              <a:rPr lang="ru-RU"/>
              <a:pPr>
                <a:defRPr/>
              </a:pPr>
              <a:t>29.09.2024</a:t>
            </a:fld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24703-1097-40DD-8CDB-6C52A5FCBB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E71E5-1B8F-4748-94DD-40781CF42348}" type="datetime1">
              <a:rPr lang="ru-RU"/>
              <a:pPr>
                <a:defRPr/>
              </a:pPr>
              <a:t>29.09.2024</a:t>
            </a:fld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9132A-C436-4CE5-9FF8-484D3CE5BC6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20256-8E13-46F8-A5FC-65EC1056D796}" type="datetime1">
              <a:rPr lang="ru-RU"/>
              <a:pPr>
                <a:defRPr/>
              </a:pPr>
              <a:t>29.09.2024</a:t>
            </a:fld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AC84C-915B-459E-BF8F-198BED6431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E7BE2-F178-44B1-9C42-2F4A029487F7}" type="datetime1">
              <a:rPr lang="ru-RU"/>
              <a:pPr>
                <a:defRPr/>
              </a:pPr>
              <a:t>29.09.2024</a:t>
            </a:fld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D3F02-85AC-430B-A39D-570C29FFEF5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F403F68B-3396-4CB1-8E2F-9270366259FE}" type="datetime1">
              <a:rPr lang="ru-RU"/>
              <a:pPr>
                <a:defRPr/>
              </a:pPr>
              <a:t>29.09.2024</a:t>
            </a:fld>
            <a:endParaRPr lang="ru-RU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7E3BFA7E-170C-4AF5-981D-B57505F87E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7176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3072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3072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3072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30729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3073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ru-RU"/>
              </a:p>
            </p:txBody>
          </p:sp>
        </p:grpSp>
        <p:sp>
          <p:nvSpPr>
            <p:cNvPr id="3073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30732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3073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3073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3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923" r:id="rId13"/>
    <p:sldLayoutId id="214748392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052513"/>
            <a:ext cx="8497888" cy="3455987"/>
          </a:xfrm>
        </p:spPr>
        <p:txBody>
          <a:bodyPr/>
          <a:lstStyle/>
          <a:p>
            <a:pPr eaLnBrk="1" hangingPunct="1"/>
            <a:r>
              <a:rPr lang="ru-RU" sz="5400" dirty="0" smtClean="0">
                <a:effectLst/>
              </a:rPr>
              <a:t/>
            </a:r>
            <a:br>
              <a:rPr lang="ru-RU" sz="5400" dirty="0" smtClean="0">
                <a:effectLst/>
              </a:rPr>
            </a:br>
            <a:r>
              <a:rPr lang="ru-RU" sz="5400" dirty="0" smtClean="0">
                <a:effectLst/>
              </a:rPr>
              <a:t> Технологии проектирования информационных систем</a:t>
            </a:r>
            <a:endParaRPr lang="ru-RU" dirty="0" smtClean="0">
              <a:effectLst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5013325"/>
            <a:ext cx="8569325" cy="1368425"/>
          </a:xfrm>
        </p:spPr>
        <p:txBody>
          <a:bodyPr/>
          <a:lstStyle/>
          <a:p>
            <a:pPr algn="r" eaLnBrk="1" hangingPunct="1">
              <a:lnSpc>
                <a:spcPct val="90000"/>
              </a:lnSpc>
            </a:pPr>
            <a:r>
              <a:rPr lang="ru-RU" dirty="0" smtClean="0">
                <a:effectLst/>
              </a:rPr>
              <a:t>Лекция 6.</a:t>
            </a:r>
          </a:p>
          <a:p>
            <a:pPr algn="r" eaLnBrk="1" hangingPunct="1">
              <a:lnSpc>
                <a:spcPct val="90000"/>
              </a:lnSpc>
            </a:pPr>
            <a:r>
              <a:rPr lang="ru-RU" dirty="0" smtClean="0">
                <a:effectLst/>
              </a:rPr>
              <a:t>Методы анализа предметной области.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6090"/>
          </a:xfrm>
        </p:spPr>
        <p:txBody>
          <a:bodyPr/>
          <a:lstStyle/>
          <a:p>
            <a:r>
              <a:rPr lang="ru-RU" sz="3600" dirty="0" smtClean="0">
                <a:effectLst/>
              </a:rPr>
              <a:t>Схема архитектуры ИС (Дж. </a:t>
            </a:r>
            <a:r>
              <a:rPr lang="ru-RU" sz="3600" dirty="0" err="1" smtClean="0">
                <a:effectLst/>
              </a:rPr>
              <a:t>Захман</a:t>
            </a:r>
            <a:r>
              <a:rPr lang="ru-RU" sz="3600" dirty="0" smtClean="0">
                <a:effectLst/>
              </a:rPr>
              <a:t>, 1987)</a:t>
            </a:r>
            <a:endParaRPr lang="ru-RU" sz="3600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9FEFC0-9049-4716-BA5A-38F5488C626C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4000" cy="6165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6090"/>
          </a:xfrm>
        </p:spPr>
        <p:txBody>
          <a:bodyPr/>
          <a:lstStyle/>
          <a:p>
            <a:r>
              <a:rPr lang="ru-RU" sz="3200" dirty="0" smtClean="0">
                <a:effectLst/>
              </a:rPr>
              <a:t>Схема архитектуры предприятия (</a:t>
            </a:r>
            <a:r>
              <a:rPr lang="ru-RU" sz="3200" dirty="0" err="1" smtClean="0">
                <a:effectLst/>
              </a:rPr>
              <a:t>Захман</a:t>
            </a:r>
            <a:r>
              <a:rPr lang="ru-RU" sz="3200" dirty="0" smtClean="0">
                <a:effectLst/>
              </a:rPr>
              <a:t>, 1992)</a:t>
            </a:r>
            <a:endParaRPr lang="ru-RU" sz="3200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D9FEFC0-9049-4716-BA5A-38F5488C626C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692696"/>
            <a:ext cx="9144000" cy="6066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115888"/>
            <a:ext cx="8229600" cy="706437"/>
          </a:xfrm>
          <a:noFill/>
        </p:spPr>
        <p:txBody>
          <a:bodyPr/>
          <a:lstStyle/>
          <a:p>
            <a:r>
              <a:rPr lang="ru-RU" sz="4000" smtClean="0">
                <a:effectLst/>
              </a:rPr>
              <a:t>Схема Захмана</a:t>
            </a:r>
          </a:p>
        </p:txBody>
      </p:sp>
      <p:graphicFrame>
        <p:nvGraphicFramePr>
          <p:cNvPr id="14370" name="Group 34"/>
          <p:cNvGraphicFramePr>
            <a:graphicFrameLocks noGrp="1"/>
          </p:cNvGraphicFramePr>
          <p:nvPr>
            <p:ph idx="1"/>
          </p:nvPr>
        </p:nvGraphicFramePr>
        <p:xfrm>
          <a:off x="179388" y="836613"/>
          <a:ext cx="8785225" cy="5649914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8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Зачем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</a:rPr>
                        <a:t>Мотивация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Цели организации и базовые правила, по которым она работает.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Кто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</a:rPr>
                        <a:t>Люди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Персонал, подразделения и другие элементы орг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структуры, связи между ними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2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Что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</a:rPr>
                        <a:t>Данные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Сущности и данные, с которыми имеет дело организация.</a:t>
                      </a: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Как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</a:rPr>
                        <a:t>Функции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Выполняемые функции и операции над данными.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6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Где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</a:rPr>
                        <a:t>Место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Географическое распределение элементов организации и связи между ее частями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46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Когда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</a:rPr>
                        <a:t>Время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Временные характеристики и ограничения на деятельность организации, значимые для ее деятельности события.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Схема Захмана. Приведены примеры моделей для отдельных клеток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88913"/>
            <a:ext cx="8459788" cy="638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  <a:noFill/>
        </p:spPr>
        <p:txBody>
          <a:bodyPr/>
          <a:lstStyle/>
          <a:p>
            <a:r>
              <a:rPr lang="en-US" sz="3600" smtClean="0">
                <a:effectLst/>
              </a:rPr>
              <a:t>ISA (Information Systems Architecture</a:t>
            </a:r>
            <a:r>
              <a:rPr lang="ru-RU" sz="3600" smtClean="0">
                <a:effectLst/>
              </a:rPr>
              <a:t> </a:t>
            </a:r>
            <a:r>
              <a:rPr lang="en-US" sz="3600" smtClean="0">
                <a:effectLst/>
              </a:rPr>
              <a:t>)</a:t>
            </a:r>
            <a:endParaRPr lang="ru-RU" sz="3600" smtClean="0">
              <a:effectLst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484313"/>
            <a:ext cx="3960813" cy="52578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266700" indent="-2667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u-RU" sz="2000" b="1" smtClean="0">
                <a:solidFill>
                  <a:srgbClr val="CC0000"/>
                </a:solidFill>
                <a:effectLst/>
              </a:rPr>
              <a:t>Ответственный за ИТ у заказчика ИС</a:t>
            </a:r>
            <a:r>
              <a:rPr lang="ru-RU" sz="2000" smtClean="0">
                <a:effectLst/>
              </a:rPr>
              <a:t> – определяет границы ИС;</a:t>
            </a:r>
          </a:p>
          <a:p>
            <a:pPr marL="266700" indent="-2667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u-RU" sz="2000" b="1" smtClean="0">
                <a:solidFill>
                  <a:srgbClr val="CC0000"/>
                </a:solidFill>
                <a:effectLst/>
              </a:rPr>
              <a:t>Представитель высшего руководства заказчика ИС</a:t>
            </a:r>
            <a:r>
              <a:rPr lang="ru-RU" sz="2000" smtClean="0">
                <a:effectLst/>
              </a:rPr>
              <a:t> – определяет соответствие ИС задачам данной организации;</a:t>
            </a:r>
          </a:p>
          <a:p>
            <a:pPr marL="266700" indent="-2667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u-RU" sz="2000" b="1" smtClean="0">
                <a:solidFill>
                  <a:srgbClr val="CC0000"/>
                </a:solidFill>
                <a:effectLst/>
              </a:rPr>
              <a:t>Ответственный представитель исполнителя</a:t>
            </a:r>
            <a:r>
              <a:rPr lang="ru-RU" sz="2000" smtClean="0">
                <a:effectLst/>
              </a:rPr>
              <a:t> </a:t>
            </a:r>
            <a:r>
              <a:rPr lang="ru-RU" sz="2000" b="1" smtClean="0">
                <a:solidFill>
                  <a:srgbClr val="CC0000"/>
                </a:solidFill>
                <a:effectLst/>
              </a:rPr>
              <a:t>(проектировщик)</a:t>
            </a:r>
            <a:r>
              <a:rPr lang="ru-RU" sz="2000" smtClean="0">
                <a:effectLst/>
              </a:rPr>
              <a:t> – определяет физическую модель системы, ее основные компоненты;</a:t>
            </a:r>
          </a:p>
          <a:p>
            <a:pPr marL="266700" indent="-2667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u-RU" sz="2000" b="1" smtClean="0">
                <a:solidFill>
                  <a:srgbClr val="CC0000"/>
                </a:solidFill>
                <a:effectLst/>
              </a:rPr>
              <a:t>Представитель исполнителя (конструктор)</a:t>
            </a:r>
            <a:r>
              <a:rPr lang="ru-RU" sz="2000" smtClean="0">
                <a:effectLst/>
              </a:rPr>
              <a:t> – обеспечивает предложения по детализации технологических решений;</a:t>
            </a:r>
          </a:p>
          <a:p>
            <a:pPr marL="266700" indent="-2667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u-RU" sz="2000" b="1" smtClean="0">
                <a:solidFill>
                  <a:srgbClr val="CC0000"/>
                </a:solidFill>
                <a:effectLst/>
              </a:rPr>
              <a:t>Поставщик (субподрядчик)</a:t>
            </a:r>
            <a:r>
              <a:rPr lang="ru-RU" sz="2000" smtClean="0">
                <a:effectLst/>
              </a:rPr>
              <a:t> – поставляет компоненты системы.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27538" y="1484313"/>
            <a:ext cx="4608512" cy="52578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381000" indent="-3810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u-RU" sz="2000" smtClean="0">
                <a:effectLst/>
              </a:rPr>
              <a:t>Почему объект существует? (Мотивация существования организации).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u-RU" sz="2000" smtClean="0">
                <a:effectLst/>
              </a:rPr>
              <a:t>Кто работает с объектом? (Кто будут пользователи?)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u-RU" sz="2000" smtClean="0">
                <a:effectLst/>
              </a:rPr>
              <a:t>Что представляет собой объект автоматизации? (С какими данными будет работать ИС?)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u-RU" sz="2000" smtClean="0">
                <a:effectLst/>
              </a:rPr>
              <a:t>Как функционирует объект автоматизации? (Какие бизнес-процессы присутствуют, какие задачи решаются?)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u-RU" sz="2000" smtClean="0">
                <a:effectLst/>
              </a:rPr>
              <a:t>Где расположен объект автоматизации? (Компоненты ИС и их размещение)</a:t>
            </a:r>
          </a:p>
          <a:p>
            <a:pPr marL="381000" indent="-3810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ru-RU" sz="2000" smtClean="0">
                <a:effectLst/>
              </a:rPr>
              <a:t>Когда с объектом что-либо происходит? (Изменение данных, распределение событий и состояний во времени)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395288" y="908050"/>
            <a:ext cx="260667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ru-RU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Респонденты</a:t>
            </a:r>
            <a:endParaRPr lang="ru-RU">
              <a:solidFill>
                <a:schemeClr val="accent2"/>
              </a:solidFill>
            </a:endParaRP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6804025" y="908050"/>
            <a:ext cx="1820863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ru-RU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Вопросы</a:t>
            </a:r>
            <a:endParaRPr lang="ru-RU">
              <a:solidFill>
                <a:schemeClr val="accent2"/>
              </a:solidFill>
            </a:endParaRP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3563938" y="908050"/>
            <a:ext cx="2565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i="1"/>
              <a:t>Метод «5х6»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42F995A-6B0C-4ED2-B76A-A3FC81ED79D9}" type="slidenum">
              <a:rPr lang="ru-RU" smtClean="0"/>
              <a:pPr/>
              <a:t>15</a:t>
            </a:fld>
            <a:endParaRPr lang="ru-RU" smtClean="0"/>
          </a:p>
        </p:txBody>
      </p:sp>
      <p:sp>
        <p:nvSpPr>
          <p:cNvPr id="307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0825" y="188913"/>
            <a:ext cx="8589963" cy="1368425"/>
          </a:xfrm>
        </p:spPr>
        <p:txBody>
          <a:bodyPr/>
          <a:lstStyle/>
          <a:p>
            <a:r>
              <a:rPr lang="ru-RU" sz="3200" smtClean="0">
                <a:effectLst/>
              </a:rPr>
              <a:t>Методы детального анализа предметной области</a:t>
            </a:r>
            <a:br>
              <a:rPr lang="ru-RU" sz="3200" smtClean="0">
                <a:effectLst/>
              </a:rPr>
            </a:br>
            <a:r>
              <a:rPr lang="ru-RU" sz="3200" smtClean="0">
                <a:effectLst/>
              </a:rPr>
              <a:t>Методика обследования бизнес-процессов</a:t>
            </a:r>
          </a:p>
        </p:txBody>
      </p:sp>
      <p:graphicFrame>
        <p:nvGraphicFramePr>
          <p:cNvPr id="307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474913" y="1773238"/>
          <a:ext cx="4057650" cy="508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Visio" r:id="rId3" imgW="3631782" imgH="4711711" progId="Visio.Drawing.11">
                  <p:embed/>
                </p:oleObj>
              </mc:Choice>
              <mc:Fallback>
                <p:oleObj name="Visio" r:id="rId3" imgW="3631782" imgH="4711711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913" y="1773238"/>
                        <a:ext cx="4057650" cy="5084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89C4726-AD39-4A56-B126-1290FF789917}" type="slidenum">
              <a:rPr lang="ru-RU" smtClean="0"/>
              <a:pPr/>
              <a:t>16</a:t>
            </a:fld>
            <a:endParaRPr lang="ru-RU" smtClean="0"/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528" y="260648"/>
            <a:ext cx="8568952" cy="792162"/>
          </a:xfrm>
        </p:spPr>
        <p:txBody>
          <a:bodyPr/>
          <a:lstStyle/>
          <a:p>
            <a:pPr>
              <a:defRPr/>
            </a:pPr>
            <a:r>
              <a:rPr lang="ru-RU" sz="2800" b="1" i="1" dirty="0">
                <a:solidFill>
                  <a:srgbClr val="FF0000"/>
                </a:solidFill>
                <a:effectLst/>
              </a:rPr>
              <a:t>Цель </a:t>
            </a:r>
            <a:r>
              <a:rPr lang="en-US" sz="2800" b="1" i="1" dirty="0" smtClean="0">
                <a:solidFill>
                  <a:srgbClr val="FF0000"/>
                </a:solidFill>
                <a:effectLst/>
              </a:rPr>
              <a:t>I </a:t>
            </a:r>
            <a:r>
              <a:rPr lang="ru-RU" sz="2800" b="1" i="1" dirty="0" smtClean="0">
                <a:solidFill>
                  <a:srgbClr val="FF0000"/>
                </a:solidFill>
                <a:effectLst/>
              </a:rPr>
              <a:t>этапа</a:t>
            </a:r>
            <a:r>
              <a:rPr lang="ru-RU" sz="2800" b="1" i="1" dirty="0">
                <a:solidFill>
                  <a:schemeClr val="accent2"/>
                </a:solidFill>
                <a:effectLst/>
              </a:rPr>
              <a:t>:</a:t>
            </a:r>
            <a:r>
              <a:rPr lang="ru-RU" sz="2800" b="1" i="1" dirty="0">
                <a:effectLst/>
              </a:rPr>
              <a:t> </a:t>
            </a:r>
            <a:r>
              <a:rPr lang="ru-RU" sz="2800" dirty="0">
                <a:effectLst/>
              </a:rPr>
              <a:t>Зафиксировать (идентифицировать) структуру организации и общие закономерности ее деятельности. 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323850" y="2060575"/>
            <a:ext cx="3529013" cy="1511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ru-RU" sz="2400" dirty="0"/>
              <a:t>Запрос документов,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регламентирующих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деятельность 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организации</a:t>
            </a: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250825" y="4797425"/>
            <a:ext cx="2447925" cy="1511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2400"/>
              <a:t>Систематизация</a:t>
            </a:r>
          </a:p>
          <a:p>
            <a:r>
              <a:rPr lang="ru-RU" sz="2400"/>
              <a:t>информации</a:t>
            </a:r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4464050" y="1340768"/>
            <a:ext cx="4679950" cy="2951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ru-RU" sz="2000" b="0" dirty="0"/>
              <a:t>документы, определяющие функционирование организации в целом; 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ru-RU" sz="2000" b="0" dirty="0"/>
              <a:t>документы, определяющие направления ее деятельности; 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ru-RU" sz="2000" b="0" dirty="0"/>
              <a:t>документы, определяющие правила и принципы осуществления стратегического управления; 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ru-RU" sz="2000" b="0" dirty="0"/>
              <a:t>стратегический план развития организации.</a:t>
            </a:r>
          </a:p>
        </p:txBody>
      </p:sp>
      <p:sp>
        <p:nvSpPr>
          <p:cNvPr id="22536" name="AutoShape 7"/>
          <p:cNvSpPr>
            <a:spLocks/>
          </p:cNvSpPr>
          <p:nvPr/>
        </p:nvSpPr>
        <p:spPr bwMode="auto">
          <a:xfrm>
            <a:off x="3995738" y="1556792"/>
            <a:ext cx="432246" cy="2448471"/>
          </a:xfrm>
          <a:prstGeom prst="leftBrace">
            <a:avLst>
              <a:gd name="adj1" fmla="val 3753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537" name="AutoShape 8"/>
          <p:cNvSpPr>
            <a:spLocks noChangeArrowheads="1"/>
          </p:cNvSpPr>
          <p:nvPr/>
        </p:nvSpPr>
        <p:spPr bwMode="auto">
          <a:xfrm>
            <a:off x="827088" y="3716338"/>
            <a:ext cx="936625" cy="976312"/>
          </a:xfrm>
          <a:prstGeom prst="downArrow">
            <a:avLst>
              <a:gd name="adj1" fmla="val 50000"/>
              <a:gd name="adj2" fmla="val 2605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538" name="Rectangle 9"/>
          <p:cNvSpPr>
            <a:spLocks noChangeArrowheads="1"/>
          </p:cNvSpPr>
          <p:nvPr/>
        </p:nvSpPr>
        <p:spPr bwMode="auto">
          <a:xfrm>
            <a:off x="4464050" y="4005064"/>
            <a:ext cx="4679950" cy="2519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ru-RU" sz="2000" b="0" dirty="0"/>
              <a:t>Общие принципы функционирования организации. </a:t>
            </a: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ru-RU" sz="2000" b="0" dirty="0"/>
              <a:t>Направления деятельности. </a:t>
            </a: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ru-RU" sz="2000" b="0" dirty="0"/>
              <a:t>Правила взаимодействия с внешними организациями. </a:t>
            </a: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ru-RU" sz="2000" b="0" dirty="0"/>
              <a:t>Перечень основных бизнес-процессов. </a:t>
            </a:r>
          </a:p>
        </p:txBody>
      </p:sp>
      <p:sp>
        <p:nvSpPr>
          <p:cNvPr id="22539" name="AutoShape 10"/>
          <p:cNvSpPr>
            <a:spLocks noChangeArrowheads="1"/>
          </p:cNvSpPr>
          <p:nvPr/>
        </p:nvSpPr>
        <p:spPr bwMode="auto">
          <a:xfrm>
            <a:off x="2771775" y="5157788"/>
            <a:ext cx="1223963" cy="792162"/>
          </a:xfrm>
          <a:prstGeom prst="rightArrow">
            <a:avLst>
              <a:gd name="adj1" fmla="val 50000"/>
              <a:gd name="adj2" fmla="val 386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2400">
                <a:solidFill>
                  <a:schemeClr val="accent2"/>
                </a:solidFill>
              </a:rPr>
              <a:t>Отчет</a:t>
            </a:r>
          </a:p>
        </p:txBody>
      </p:sp>
      <p:sp>
        <p:nvSpPr>
          <p:cNvPr id="22540" name="AutoShape 11"/>
          <p:cNvSpPr>
            <a:spLocks/>
          </p:cNvSpPr>
          <p:nvPr/>
        </p:nvSpPr>
        <p:spPr bwMode="auto">
          <a:xfrm>
            <a:off x="4067175" y="4149080"/>
            <a:ext cx="504825" cy="2377133"/>
          </a:xfrm>
          <a:prstGeom prst="leftBrace">
            <a:avLst>
              <a:gd name="adj1" fmla="val 4497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3EAB824-9C3F-42C6-854E-9E042336D5EA}" type="slidenum">
              <a:rPr lang="ru-RU" smtClean="0"/>
              <a:pPr/>
              <a:t>17</a:t>
            </a:fld>
            <a:endParaRPr lang="ru-RU" smtClean="0"/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"/>
            <a:ext cx="8642350" cy="1052736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ru-RU" sz="2400" b="1" i="1" dirty="0">
                <a:solidFill>
                  <a:srgbClr val="FF0000"/>
                </a:solidFill>
                <a:effectLst/>
              </a:rPr>
              <a:t>Цель </a:t>
            </a:r>
            <a:r>
              <a:rPr lang="en-US" sz="2400" b="1" i="1" dirty="0" smtClean="0">
                <a:solidFill>
                  <a:srgbClr val="FF0000"/>
                </a:solidFill>
                <a:effectLst/>
              </a:rPr>
              <a:t>II </a:t>
            </a:r>
            <a:r>
              <a:rPr lang="ru-RU" sz="2400" b="1" i="1" dirty="0" smtClean="0">
                <a:solidFill>
                  <a:srgbClr val="FF0000"/>
                </a:solidFill>
                <a:effectLst/>
              </a:rPr>
              <a:t>этапа</a:t>
            </a:r>
            <a:r>
              <a:rPr lang="ru-RU" sz="2400" b="1" i="1" dirty="0">
                <a:solidFill>
                  <a:srgbClr val="FF0000"/>
                </a:solidFill>
                <a:effectLst/>
              </a:rPr>
              <a:t>: </a:t>
            </a:r>
            <a:r>
              <a:rPr lang="ru-RU" sz="2400" dirty="0">
                <a:effectLst/>
              </a:rPr>
              <a:t>Выявить общую структурную схему бизнес-процессов организации, зафиксировать функции подразделений. 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179388" y="1268761"/>
            <a:ext cx="2376487" cy="179829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ru-RU" sz="2000" dirty="0"/>
              <a:t>Предварительный </a:t>
            </a:r>
          </a:p>
          <a:p>
            <a:pPr>
              <a:lnSpc>
                <a:spcPct val="90000"/>
              </a:lnSpc>
            </a:pPr>
            <a:r>
              <a:rPr lang="ru-RU" sz="2000" dirty="0"/>
              <a:t>запрос информации о</a:t>
            </a:r>
          </a:p>
          <a:p>
            <a:pPr>
              <a:lnSpc>
                <a:spcPct val="90000"/>
              </a:lnSpc>
            </a:pPr>
            <a:r>
              <a:rPr lang="ru-RU" sz="2000" dirty="0"/>
              <a:t>функционировании</a:t>
            </a:r>
          </a:p>
          <a:p>
            <a:pPr>
              <a:lnSpc>
                <a:spcPct val="90000"/>
              </a:lnSpc>
            </a:pPr>
            <a:r>
              <a:rPr lang="ru-RU" sz="2000" dirty="0"/>
              <a:t>подразделений</a:t>
            </a: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179388" y="5589588"/>
            <a:ext cx="2376487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2000" dirty="0"/>
              <a:t>Формирование </a:t>
            </a:r>
          </a:p>
          <a:p>
            <a:r>
              <a:rPr lang="ru-RU" sz="2000" dirty="0"/>
              <a:t>отчета</a:t>
            </a:r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4284663" y="836712"/>
            <a:ext cx="4859337" cy="5760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AutoNum type="arabicPeriod"/>
            </a:pPr>
            <a:r>
              <a:rPr lang="ru-RU" sz="2200" b="0" dirty="0"/>
              <a:t>Название подразделения. </a:t>
            </a:r>
          </a:p>
          <a:p>
            <a:pPr marL="533400" indent="-5334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AutoNum type="arabicPeriod"/>
            </a:pPr>
            <a:r>
              <a:rPr lang="ru-RU" sz="2200" b="0" dirty="0"/>
              <a:t>Документы, определяющие условия работы подразделения и выполнение конкретных функций (регламенты, должностные инструкции, кодексы). </a:t>
            </a:r>
          </a:p>
          <a:p>
            <a:pPr marL="533400" indent="-5334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AutoNum type="arabicPeriod"/>
            </a:pPr>
            <a:r>
              <a:rPr lang="ru-RU" sz="2200" b="0" dirty="0"/>
              <a:t>Функции подразделения. </a:t>
            </a:r>
          </a:p>
          <a:p>
            <a:pPr marL="533400" indent="-5334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AutoNum type="arabicPeriod"/>
            </a:pPr>
            <a:r>
              <a:rPr lang="ru-RU" sz="2200" b="0" dirty="0"/>
              <a:t>Документы других подразделений (отчеты, справки, заказы, заявки и т.п.), поступающие в данное подразделение, необходимые для его работы. </a:t>
            </a:r>
          </a:p>
          <a:p>
            <a:pPr marL="533400" indent="-5334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AutoNum type="arabicPeriod"/>
            </a:pPr>
            <a:r>
              <a:rPr lang="ru-RU" sz="2200" b="0" dirty="0"/>
              <a:t>Документы, появляющиеся в результате работы подразделения, которые используются в других подразделениях, передаются поставщикам, клиентам или архивируются.</a:t>
            </a:r>
          </a:p>
        </p:txBody>
      </p:sp>
      <p:sp>
        <p:nvSpPr>
          <p:cNvPr id="23560" name="AutoShape 7"/>
          <p:cNvSpPr>
            <a:spLocks noChangeArrowheads="1"/>
          </p:cNvSpPr>
          <p:nvPr/>
        </p:nvSpPr>
        <p:spPr bwMode="auto">
          <a:xfrm>
            <a:off x="1042988" y="3141663"/>
            <a:ext cx="504825" cy="50482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561" name="AutoShape 8"/>
          <p:cNvSpPr>
            <a:spLocks noChangeArrowheads="1"/>
          </p:cNvSpPr>
          <p:nvPr/>
        </p:nvSpPr>
        <p:spPr bwMode="auto">
          <a:xfrm>
            <a:off x="2700338" y="1916113"/>
            <a:ext cx="1584325" cy="1079500"/>
          </a:xfrm>
          <a:prstGeom prst="rightArrow">
            <a:avLst>
              <a:gd name="adj1" fmla="val 50000"/>
              <a:gd name="adj2" fmla="val 3669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ru-RU" sz="1800">
                <a:solidFill>
                  <a:schemeClr val="accent2"/>
                </a:solidFill>
              </a:rPr>
              <a:t>Запросная </a:t>
            </a:r>
          </a:p>
          <a:p>
            <a:pPr>
              <a:lnSpc>
                <a:spcPct val="80000"/>
              </a:lnSpc>
            </a:pPr>
            <a:r>
              <a:rPr lang="ru-RU" sz="1800">
                <a:solidFill>
                  <a:schemeClr val="accent2"/>
                </a:solidFill>
              </a:rPr>
              <a:t>форма</a:t>
            </a:r>
          </a:p>
        </p:txBody>
      </p:sp>
      <p:sp>
        <p:nvSpPr>
          <p:cNvPr id="23562" name="Rectangle 9"/>
          <p:cNvSpPr>
            <a:spLocks noChangeArrowheads="1"/>
          </p:cNvSpPr>
          <p:nvPr/>
        </p:nvSpPr>
        <p:spPr bwMode="auto">
          <a:xfrm>
            <a:off x="179388" y="3716338"/>
            <a:ext cx="2376487" cy="1222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ru-RU" sz="2000" dirty="0"/>
              <a:t>Подготовка </a:t>
            </a:r>
          </a:p>
          <a:p>
            <a:pPr>
              <a:lnSpc>
                <a:spcPct val="90000"/>
              </a:lnSpc>
            </a:pPr>
            <a:r>
              <a:rPr lang="ru-RU" sz="2000" dirty="0"/>
              <a:t>положения</a:t>
            </a:r>
          </a:p>
          <a:p>
            <a:pPr>
              <a:lnSpc>
                <a:spcPct val="90000"/>
              </a:lnSpc>
            </a:pPr>
            <a:r>
              <a:rPr lang="ru-RU" sz="2000" dirty="0"/>
              <a:t>о классификации</a:t>
            </a:r>
          </a:p>
          <a:p>
            <a:pPr>
              <a:lnSpc>
                <a:spcPct val="90000"/>
              </a:lnSpc>
            </a:pPr>
            <a:r>
              <a:rPr lang="ru-RU" sz="2000" dirty="0"/>
              <a:t>бизнес-процессов</a:t>
            </a:r>
          </a:p>
        </p:txBody>
      </p:sp>
      <p:sp>
        <p:nvSpPr>
          <p:cNvPr id="23563" name="AutoShape 10"/>
          <p:cNvSpPr>
            <a:spLocks noChangeArrowheads="1"/>
          </p:cNvSpPr>
          <p:nvPr/>
        </p:nvSpPr>
        <p:spPr bwMode="auto">
          <a:xfrm>
            <a:off x="1042988" y="5013325"/>
            <a:ext cx="504825" cy="50482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5AE991F-5072-43FB-9FB7-9108EBD35D9F}" type="slidenum">
              <a:rPr lang="ru-RU" smtClean="0"/>
              <a:pPr/>
              <a:t>18</a:t>
            </a:fld>
            <a:endParaRPr lang="ru-RU" smtClean="0"/>
          </a:p>
        </p:txBody>
      </p:sp>
      <p:sp>
        <p:nvSpPr>
          <p:cNvPr id="685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>
              <a:defRPr/>
            </a:pPr>
            <a:r>
              <a:rPr lang="ru-RU" sz="4000" dirty="0">
                <a:effectLst/>
              </a:rPr>
              <a:t>Содержание отчета по </a:t>
            </a:r>
            <a:r>
              <a:rPr lang="en-US" sz="4000" dirty="0">
                <a:effectLst/>
              </a:rPr>
              <a:t>II </a:t>
            </a:r>
            <a:r>
              <a:rPr lang="ru-RU" sz="4000" dirty="0">
                <a:effectLst/>
              </a:rPr>
              <a:t>этапу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399087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533400" indent="-533400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ru-RU" smtClean="0">
                <a:effectLst/>
              </a:rPr>
              <a:t>Структура организации. </a:t>
            </a:r>
          </a:p>
          <a:p>
            <a:pPr marL="533400" indent="-533400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ru-RU" smtClean="0">
                <a:effectLst/>
              </a:rPr>
              <a:t>Классификация бизнес-процессов.</a:t>
            </a:r>
          </a:p>
          <a:p>
            <a:pPr marL="533400" indent="-533400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ru-RU" smtClean="0">
                <a:effectLst/>
              </a:rPr>
              <a:t>Описание деятельности подразделений: </a:t>
            </a:r>
          </a:p>
          <a:p>
            <a:pPr marL="914400" lvl="1" indent="-457200">
              <a:lnSpc>
                <a:spcPct val="90000"/>
              </a:lnSpc>
            </a:pPr>
            <a:r>
              <a:rPr lang="ru-RU" smtClean="0">
                <a:effectLst/>
              </a:rPr>
              <a:t>название подразделения; </a:t>
            </a:r>
          </a:p>
          <a:p>
            <a:pPr marL="914400" lvl="1" indent="-457200">
              <a:lnSpc>
                <a:spcPct val="90000"/>
              </a:lnSpc>
            </a:pPr>
            <a:r>
              <a:rPr lang="ru-RU" smtClean="0">
                <a:effectLst/>
              </a:rPr>
              <a:t>документы, регламентирующие деятельность; </a:t>
            </a:r>
          </a:p>
          <a:p>
            <a:pPr marL="914400" lvl="1" indent="-457200">
              <a:lnSpc>
                <a:spcPct val="90000"/>
              </a:lnSpc>
            </a:pPr>
            <a:r>
              <a:rPr lang="ru-RU" smtClean="0">
                <a:effectLst/>
              </a:rPr>
              <a:t>выполняемые функции; </a:t>
            </a:r>
          </a:p>
          <a:p>
            <a:pPr marL="914400" lvl="1" indent="-457200">
              <a:lnSpc>
                <a:spcPct val="90000"/>
              </a:lnSpc>
            </a:pPr>
            <a:r>
              <a:rPr lang="ru-RU" smtClean="0">
                <a:effectLst/>
              </a:rPr>
              <a:t>входящие документы; </a:t>
            </a:r>
          </a:p>
          <a:p>
            <a:pPr marL="914400" lvl="1" indent="-457200">
              <a:lnSpc>
                <a:spcPct val="90000"/>
              </a:lnSpc>
            </a:pPr>
            <a:r>
              <a:rPr lang="ru-RU" smtClean="0">
                <a:effectLst/>
              </a:rPr>
              <a:t>исходящие документы; </a:t>
            </a:r>
          </a:p>
          <a:p>
            <a:pPr marL="914400" lvl="1" indent="-457200">
              <a:lnSpc>
                <a:spcPct val="90000"/>
              </a:lnSpc>
            </a:pPr>
            <a:r>
              <a:rPr lang="ru-RU" smtClean="0">
                <a:effectLst/>
              </a:rPr>
              <a:t>ревизия имеющихся организационных документов; </a:t>
            </a:r>
          </a:p>
          <a:p>
            <a:pPr marL="914400" lvl="1" indent="-457200">
              <a:lnSpc>
                <a:spcPct val="90000"/>
              </a:lnSpc>
            </a:pPr>
            <a:r>
              <a:rPr lang="ru-RU" smtClean="0">
                <a:effectLst/>
              </a:rPr>
              <a:t>результаты деятельности подразделения.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41FA9F-80B1-4E17-8FBD-D70E6976789E}" type="slidenum">
              <a:rPr lang="ru-RU" smtClean="0"/>
              <a:pPr/>
              <a:t>19</a:t>
            </a:fld>
            <a:endParaRPr lang="ru-RU" smtClean="0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0"/>
            <a:ext cx="2627784" cy="1368425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ru-RU" sz="2400" b="1" dirty="0">
                <a:solidFill>
                  <a:srgbClr val="FF0000"/>
                </a:solidFill>
                <a:effectLst/>
              </a:rPr>
              <a:t>Цель </a:t>
            </a:r>
            <a:r>
              <a:rPr lang="en-US" sz="2400" b="1" dirty="0" smtClean="0">
                <a:solidFill>
                  <a:srgbClr val="FF0000"/>
                </a:solidFill>
                <a:effectLst/>
              </a:rPr>
              <a:t>III </a:t>
            </a:r>
            <a:r>
              <a:rPr lang="ru-RU" sz="2400" b="1" dirty="0" smtClean="0">
                <a:solidFill>
                  <a:srgbClr val="FF0000"/>
                </a:solidFill>
                <a:effectLst/>
              </a:rPr>
              <a:t>этапа</a:t>
            </a:r>
            <a:r>
              <a:rPr lang="ru-RU" sz="2400" dirty="0">
                <a:effectLst/>
              </a:rPr>
              <a:t>: зафиксировать необходимые детали бизнес-процессов.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179388" y="1772816"/>
            <a:ext cx="2376487" cy="10801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ru-RU" sz="2000" dirty="0"/>
              <a:t>Запрос информации о</a:t>
            </a:r>
          </a:p>
          <a:p>
            <a:pPr>
              <a:lnSpc>
                <a:spcPct val="90000"/>
              </a:lnSpc>
            </a:pPr>
            <a:r>
              <a:rPr lang="ru-RU" sz="2000" dirty="0"/>
              <a:t>выполнении </a:t>
            </a:r>
          </a:p>
          <a:p>
            <a:pPr>
              <a:lnSpc>
                <a:spcPct val="90000"/>
              </a:lnSpc>
            </a:pPr>
            <a:r>
              <a:rPr lang="ru-RU" sz="2000" dirty="0"/>
              <a:t>бизнес-процесса</a:t>
            </a: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179388" y="5229225"/>
            <a:ext cx="2376487" cy="1439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2000"/>
              <a:t>Разработка </a:t>
            </a:r>
          </a:p>
          <a:p>
            <a:r>
              <a:rPr lang="ru-RU" sz="2000"/>
              <a:t>положений о </a:t>
            </a:r>
          </a:p>
          <a:p>
            <a:r>
              <a:rPr lang="ru-RU" sz="2000"/>
              <a:t>документообороте</a:t>
            </a:r>
          </a:p>
          <a:p>
            <a:r>
              <a:rPr lang="ru-RU" sz="2000"/>
              <a:t>в подразделениях</a:t>
            </a:r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2627784" y="0"/>
            <a:ext cx="6516216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AutoNum type="arabicPeriod"/>
            </a:pPr>
            <a:r>
              <a:rPr lang="ru-RU" sz="1800" b="0" dirty="0"/>
              <a:t>Первоначальные данные или информация, с поступления которых начинается выполнение функции</a:t>
            </a:r>
          </a:p>
          <a:p>
            <a:pPr marL="533400" indent="-5334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AutoNum type="arabicPeriod"/>
            </a:pPr>
            <a:r>
              <a:rPr lang="ru-RU" sz="1800" b="0" dirty="0"/>
              <a:t>Данные, необходимые для выполнения функции. Их источники;</a:t>
            </a:r>
          </a:p>
          <a:p>
            <a:pPr marL="533400" indent="-5334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AutoNum type="arabicPeriod"/>
            </a:pPr>
            <a:r>
              <a:rPr lang="ru-RU" sz="1800" b="0" dirty="0"/>
              <a:t>Данные, формируемые при выполнении функции. Их получатели;</a:t>
            </a:r>
          </a:p>
          <a:p>
            <a:pPr marL="533400" indent="-5334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AutoNum type="arabicPeriod"/>
            </a:pPr>
            <a:r>
              <a:rPr lang="ru-RU" sz="1800" b="0" dirty="0"/>
              <a:t>Сотрудники организации, а также клиенты, поставщики и иные внешние организации, участвующие в выполнении функции;</a:t>
            </a:r>
          </a:p>
          <a:p>
            <a:pPr marL="533400" indent="-5334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AutoNum type="arabicPeriod"/>
            </a:pPr>
            <a:r>
              <a:rPr lang="ru-RU" sz="1800" b="0" dirty="0"/>
              <a:t>Материалы и другие материальные ценности, необходимые и потребляемые при выполнении функции;</a:t>
            </a:r>
          </a:p>
          <a:p>
            <a:pPr marL="533400" indent="-5334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AutoNum type="arabicPeriod"/>
            </a:pPr>
            <a:r>
              <a:rPr lang="ru-RU" sz="1800" b="0" dirty="0"/>
              <a:t>Материалы и другие материальные ценности, получаемые в результате выполнения функции;</a:t>
            </a:r>
          </a:p>
          <a:p>
            <a:pPr marL="533400" indent="-5334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AutoNum type="arabicPeriod"/>
            </a:pPr>
            <a:r>
              <a:rPr lang="ru-RU" sz="1800" b="0" dirty="0"/>
              <a:t>Степень важности процесса в рамках работы подразделения.</a:t>
            </a:r>
          </a:p>
          <a:p>
            <a:pPr marL="533400" indent="-5334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AutoNum type="arabicPeriod"/>
            </a:pPr>
            <a:r>
              <a:rPr lang="ru-RU" sz="1800" b="0" dirty="0"/>
              <a:t>Проблемы, возникающие при выполнении процесса:</a:t>
            </a:r>
          </a:p>
          <a:p>
            <a:pPr marL="914400" lvl="1" indent="-4572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ru-RU" sz="1800" b="0" dirty="0"/>
              <a:t>насколько критичны (влияют на общую деятельность организации; влияют на функционирование отдела; не значительны); </a:t>
            </a:r>
          </a:p>
          <a:p>
            <a:pPr marL="914400" lvl="1" indent="-4572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ru-RU" sz="1800" b="0" dirty="0"/>
              <a:t>зависят от работы: сотрудников/смежных подразделений/ поставщиков/клиентов, </a:t>
            </a:r>
          </a:p>
          <a:p>
            <a:pPr marL="914400" lvl="1" indent="-4572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ru-RU" sz="1800" b="0" dirty="0"/>
              <a:t>неблагоприятно влияют на: стоимость/время/качество выполнения процесса.</a:t>
            </a:r>
          </a:p>
          <a:p>
            <a:pPr marL="533400" indent="-5334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AutoNum type="arabicPeriod"/>
            </a:pPr>
            <a:r>
              <a:rPr lang="ru-RU" sz="1800" b="0" dirty="0"/>
              <a:t>Время выполнения процесса.</a:t>
            </a:r>
          </a:p>
          <a:p>
            <a:pPr marL="533400" indent="-5334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AutoNum type="arabicPeriod"/>
            </a:pPr>
            <a:r>
              <a:rPr lang="ru-RU" sz="1800" b="0" dirty="0"/>
              <a:t>Последовательность действий выполнения процесса.</a:t>
            </a:r>
          </a:p>
        </p:txBody>
      </p:sp>
      <p:sp>
        <p:nvSpPr>
          <p:cNvPr id="25608" name="AutoShape 7"/>
          <p:cNvSpPr>
            <a:spLocks noChangeArrowheads="1"/>
          </p:cNvSpPr>
          <p:nvPr/>
        </p:nvSpPr>
        <p:spPr bwMode="auto">
          <a:xfrm>
            <a:off x="1043608" y="2852936"/>
            <a:ext cx="504825" cy="50482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609" name="Rectangle 8"/>
          <p:cNvSpPr>
            <a:spLocks noChangeArrowheads="1"/>
          </p:cNvSpPr>
          <p:nvPr/>
        </p:nvSpPr>
        <p:spPr bwMode="auto">
          <a:xfrm>
            <a:off x="179388" y="3573463"/>
            <a:ext cx="2376487" cy="1152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ru-RU" sz="2000" dirty="0"/>
              <a:t>Подготовка </a:t>
            </a:r>
          </a:p>
          <a:p>
            <a:pPr>
              <a:lnSpc>
                <a:spcPct val="90000"/>
              </a:lnSpc>
            </a:pPr>
            <a:r>
              <a:rPr lang="ru-RU" sz="2000" dirty="0"/>
              <a:t>положения</a:t>
            </a:r>
          </a:p>
          <a:p>
            <a:pPr>
              <a:lnSpc>
                <a:spcPct val="90000"/>
              </a:lnSpc>
            </a:pPr>
            <a:r>
              <a:rPr lang="ru-RU" sz="2000" dirty="0"/>
              <a:t>о бизнес-процессах</a:t>
            </a:r>
          </a:p>
        </p:txBody>
      </p:sp>
      <p:sp>
        <p:nvSpPr>
          <p:cNvPr id="25610" name="AutoShape 9"/>
          <p:cNvSpPr>
            <a:spLocks noChangeArrowheads="1"/>
          </p:cNvSpPr>
          <p:nvPr/>
        </p:nvSpPr>
        <p:spPr bwMode="auto">
          <a:xfrm>
            <a:off x="1042988" y="4724400"/>
            <a:ext cx="504825" cy="50482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B3354A-71D1-4F5E-9384-F8C9E5DD27E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1024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pPr eaLnBrk="1" hangingPunct="1"/>
            <a:r>
              <a:rPr lang="ru-RU" sz="4000" smtClean="0">
                <a:effectLst/>
              </a:rPr>
              <a:t>Начальная стадия ЖЦ ИС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642350" cy="5949950"/>
          </a:xfrm>
        </p:spPr>
        <p:txBody>
          <a:bodyPr/>
          <a:lstStyle/>
          <a:p>
            <a:pPr eaLnBrk="1" hangingPunct="1"/>
            <a:r>
              <a:rPr lang="ru-RU" sz="2800" smtClean="0">
                <a:effectLst/>
              </a:rPr>
              <a:t>Существуют следующие наименования начальной стадии жизненного цикла ИС:</a:t>
            </a:r>
          </a:p>
          <a:p>
            <a:pPr lvl="1" eaLnBrk="1" hangingPunct="1"/>
            <a:r>
              <a:rPr lang="ru-RU" sz="2400" smtClean="0">
                <a:effectLst/>
              </a:rPr>
              <a:t>Формирование концепции</a:t>
            </a:r>
          </a:p>
          <a:p>
            <a:pPr lvl="1" eaLnBrk="1" hangingPunct="1"/>
            <a:r>
              <a:rPr lang="ru-RU" sz="2400" smtClean="0">
                <a:effectLst/>
              </a:rPr>
              <a:t>Предпроектная стадия</a:t>
            </a:r>
          </a:p>
          <a:p>
            <a:pPr lvl="1" eaLnBrk="1" hangingPunct="1"/>
            <a:r>
              <a:rPr lang="ru-RU" sz="2400" smtClean="0">
                <a:effectLst/>
              </a:rPr>
              <a:t>Информационное обследование</a:t>
            </a:r>
          </a:p>
          <a:p>
            <a:pPr lvl="1" eaLnBrk="1" hangingPunct="1"/>
            <a:r>
              <a:rPr lang="ru-RU" sz="2400" smtClean="0">
                <a:effectLst/>
              </a:rPr>
              <a:t>Анализ предметной области</a:t>
            </a:r>
          </a:p>
          <a:p>
            <a:pPr lvl="1" eaLnBrk="1" hangingPunct="1"/>
            <a:r>
              <a:rPr lang="ru-RU" sz="2400" smtClean="0">
                <a:effectLst/>
              </a:rPr>
              <a:t>Анализ требований к системе</a:t>
            </a:r>
          </a:p>
          <a:p>
            <a:pPr eaLnBrk="1" hangingPunct="1"/>
            <a:r>
              <a:rPr lang="ru-RU" sz="2800" smtClean="0">
                <a:effectLst/>
              </a:rPr>
              <a:t>Основная задача обследования – оценка реального объема проекта по созданию ИС, ее целей и задач, состава функциональных подсистем и возможностей реализации проекта.</a:t>
            </a:r>
          </a:p>
          <a:p>
            <a:pPr eaLnBrk="1" hangingPunct="1"/>
            <a:r>
              <a:rPr lang="ru-RU" sz="2800" smtClean="0">
                <a:effectLst/>
              </a:rPr>
              <a:t>Предпроектная стадия включает: 1) этап сбора данных; 2) этап анализа данных и формирования ТЗ.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5361CE4-400B-483B-8DA7-6D6DCFBCD08F}" type="slidenum">
              <a:rPr lang="ru-RU" smtClean="0"/>
              <a:pPr/>
              <a:t>20</a:t>
            </a:fld>
            <a:endParaRPr lang="ru-RU" smtClean="0"/>
          </a:p>
        </p:txBody>
      </p:sp>
      <p:sp>
        <p:nvSpPr>
          <p:cNvPr id="2662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9144000" cy="647700"/>
          </a:xfrm>
        </p:spPr>
        <p:txBody>
          <a:bodyPr/>
          <a:lstStyle/>
          <a:p>
            <a:r>
              <a:rPr lang="ru-RU" sz="3200" smtClean="0">
                <a:effectLst/>
              </a:rPr>
              <a:t>Запросная форма для описания бизнес-процесса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half" idx="1"/>
          </p:nvPr>
        </p:nvSpPr>
        <p:spPr>
          <a:xfrm>
            <a:off x="0" y="692150"/>
            <a:ext cx="9144000" cy="616585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ru-RU" sz="2000" dirty="0" smtClean="0">
                <a:effectLst/>
              </a:rPr>
              <a:t>Первоначальные данные или информация, с поступления которых начинается выполнение функции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ru-RU" sz="2000" dirty="0" smtClean="0">
                <a:effectLst/>
              </a:rPr>
              <a:t>Данные, необходимые для выполнения функции. Их источники;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ru-RU" sz="2000" dirty="0" smtClean="0">
                <a:effectLst/>
              </a:rPr>
              <a:t>Данные, формируемые при выполнении функции. Их получатели;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ru-RU" sz="2000" dirty="0" smtClean="0">
                <a:effectLst/>
              </a:rPr>
              <a:t>Сотрудники организации, а также клиенты, поставщики и иные внешние организации, участвующие в выполнении функции;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ru-RU" sz="2000" dirty="0" smtClean="0">
                <a:effectLst/>
              </a:rPr>
              <a:t>Материалы и другие материальные ценности, необходимые и потребляемые при выполнении функции;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ru-RU" sz="2000" dirty="0" smtClean="0">
                <a:effectLst/>
              </a:rPr>
              <a:t>Материалы и другие материальные ценности, получаемые в результате выполнения функции;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ru-RU" sz="2000" dirty="0" smtClean="0">
                <a:effectLst/>
              </a:rPr>
              <a:t>Степень важности процесса в рамках работы подразделения</a:t>
            </a:r>
            <a:r>
              <a:rPr lang="en-US" sz="2000" dirty="0" smtClean="0">
                <a:effectLst/>
              </a:rPr>
              <a:t>/</a:t>
            </a:r>
            <a:r>
              <a:rPr lang="ru-RU" sz="2000" dirty="0" smtClean="0">
                <a:effectLst/>
              </a:rPr>
              <a:t>предприятия.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ru-RU" sz="2000" dirty="0" smtClean="0">
                <a:effectLst/>
              </a:rPr>
              <a:t>Проблемы, возникающие при выполнении процесса:</a:t>
            </a:r>
          </a:p>
          <a:p>
            <a:pPr marL="914400" lvl="1" indent="-457200">
              <a:lnSpc>
                <a:spcPct val="90000"/>
              </a:lnSpc>
              <a:defRPr/>
            </a:pPr>
            <a:r>
              <a:rPr lang="ru-RU" sz="2000" dirty="0" smtClean="0">
                <a:effectLst/>
              </a:rPr>
              <a:t>насколько критичны (влияют на общую деятельность организации; влияют на функционирование отдела; не значительны); </a:t>
            </a:r>
          </a:p>
          <a:p>
            <a:pPr marL="914400" lvl="1" indent="-457200">
              <a:lnSpc>
                <a:spcPct val="90000"/>
              </a:lnSpc>
              <a:defRPr/>
            </a:pPr>
            <a:r>
              <a:rPr lang="ru-RU" sz="2000" dirty="0" smtClean="0">
                <a:effectLst/>
              </a:rPr>
              <a:t>зависят от работы: сотрудников/смежных подразделений/ поставщиков/клиентов, </a:t>
            </a:r>
          </a:p>
          <a:p>
            <a:pPr marL="914400" lvl="1" indent="-457200">
              <a:lnSpc>
                <a:spcPct val="90000"/>
              </a:lnSpc>
              <a:defRPr/>
            </a:pPr>
            <a:r>
              <a:rPr lang="ru-RU" sz="2000" dirty="0" smtClean="0">
                <a:effectLst/>
              </a:rPr>
              <a:t>неблагоприятно влияют на: стоимость/время/качество выполнения.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ru-RU" sz="2000" dirty="0" smtClean="0">
                <a:effectLst/>
              </a:rPr>
              <a:t>Время выполнения процесса.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ru-RU" sz="2000" dirty="0" smtClean="0">
                <a:effectLst/>
              </a:rPr>
              <a:t>Последовательность действий выполнения процесса.</a:t>
            </a:r>
          </a:p>
          <a:p>
            <a:pPr>
              <a:defRPr/>
            </a:pPr>
            <a:endParaRPr lang="ru-RU" sz="40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48B5B2D-D12E-4F9F-A71D-A7F94115E52A}" type="slidenum">
              <a:rPr lang="ru-RU" smtClean="0"/>
              <a:pPr/>
              <a:t>21</a:t>
            </a:fld>
            <a:endParaRPr lang="ru-RU" smtClean="0"/>
          </a:p>
        </p:txBody>
      </p:sp>
      <p:sp>
        <p:nvSpPr>
          <p:cNvPr id="2765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333375"/>
            <a:ext cx="8229600" cy="763588"/>
          </a:xfrm>
        </p:spPr>
        <p:txBody>
          <a:bodyPr/>
          <a:lstStyle/>
          <a:p>
            <a:r>
              <a:rPr lang="ru-RU" sz="4000" dirty="0" smtClean="0">
                <a:effectLst/>
              </a:rPr>
              <a:t>Положение о бизнес-процессе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4745"/>
            <a:ext cx="8569325" cy="5544344"/>
          </a:xfrm>
        </p:spPr>
        <p:txBody>
          <a:bodyPr/>
          <a:lstStyle/>
          <a:p>
            <a:pPr marL="609600" indent="-609600">
              <a:buSzTx/>
              <a:buFont typeface="Wingdings" pitchFamily="2" charset="2"/>
              <a:buAutoNum type="arabicPeriod"/>
            </a:pPr>
            <a:r>
              <a:rPr lang="ru-RU" sz="2800" dirty="0" smtClean="0">
                <a:effectLst/>
              </a:rPr>
              <a:t>Название бизнес-процесса. </a:t>
            </a:r>
          </a:p>
          <a:p>
            <a:pPr marL="609600" indent="-609600">
              <a:buSzTx/>
              <a:buFont typeface="Wingdings" pitchFamily="2" charset="2"/>
              <a:buAutoNum type="arabicPeriod"/>
            </a:pPr>
            <a:r>
              <a:rPr lang="ru-RU" sz="2800" dirty="0" smtClean="0">
                <a:effectLst/>
              </a:rPr>
              <a:t>Цель бизнес-процесса, его место и роль в общих задачах компании. </a:t>
            </a:r>
          </a:p>
          <a:p>
            <a:pPr marL="609600" indent="-609600">
              <a:buSzTx/>
              <a:buFont typeface="Wingdings" pitchFamily="2" charset="2"/>
              <a:buAutoNum type="arabicPeriod"/>
            </a:pPr>
            <a:r>
              <a:rPr lang="ru-RU" sz="2800" dirty="0" smtClean="0">
                <a:effectLst/>
              </a:rPr>
              <a:t>Условия начала выполнения бизнес-процесса. </a:t>
            </a:r>
          </a:p>
          <a:p>
            <a:pPr marL="609600" indent="-609600">
              <a:buSzTx/>
              <a:buFont typeface="Wingdings" pitchFamily="2" charset="2"/>
              <a:buAutoNum type="arabicPeriod"/>
            </a:pPr>
            <a:r>
              <a:rPr lang="ru-RU" sz="2800" dirty="0" smtClean="0">
                <a:effectLst/>
              </a:rPr>
              <a:t>Документы и данные, необходимые для выполнения бизнес-процесса и их источники. </a:t>
            </a:r>
          </a:p>
          <a:p>
            <a:pPr marL="609600" indent="-609600">
              <a:buSzTx/>
              <a:buFont typeface="Wingdings" pitchFamily="2" charset="2"/>
              <a:buAutoNum type="arabicPeriod"/>
            </a:pPr>
            <a:r>
              <a:rPr lang="ru-RU" sz="2800" dirty="0" smtClean="0">
                <a:effectLst/>
              </a:rPr>
              <a:t>Документы, создаваемые в результате выполнения бизнес-процесса и их получатели. </a:t>
            </a:r>
          </a:p>
          <a:p>
            <a:pPr marL="609600" indent="-609600">
              <a:buSzTx/>
              <a:buFont typeface="Wingdings" pitchFamily="2" charset="2"/>
              <a:buAutoNum type="arabicPeriod"/>
            </a:pPr>
            <a:r>
              <a:rPr lang="ru-RU" sz="2800" dirty="0" smtClean="0">
                <a:effectLst/>
              </a:rPr>
              <a:t>Действующие лица, принимающие участие в выполнении бизнес-процесса (включая внешние организации).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F3A0900-6494-4430-B5DB-DF9E07EA3E70}" type="slidenum">
              <a:rPr lang="ru-RU" smtClean="0"/>
              <a:pPr/>
              <a:t>22</a:t>
            </a:fld>
            <a:endParaRPr lang="ru-RU" smtClean="0"/>
          </a:p>
        </p:txBody>
      </p:sp>
      <p:sp>
        <p:nvSpPr>
          <p:cNvPr id="2867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288" y="188913"/>
            <a:ext cx="8229600" cy="836612"/>
          </a:xfrm>
        </p:spPr>
        <p:txBody>
          <a:bodyPr/>
          <a:lstStyle/>
          <a:p>
            <a:r>
              <a:rPr lang="ru-RU" sz="4000" smtClean="0">
                <a:effectLst/>
              </a:rPr>
              <a:t>Положение о бизнес-процессе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496300" cy="5616575"/>
          </a:xfrm>
        </p:spPr>
        <p:txBody>
          <a:bodyPr/>
          <a:lstStyle/>
          <a:p>
            <a:pPr marL="609600" indent="-609600">
              <a:buSzTx/>
              <a:buFont typeface="Times New Roman" pitchFamily="18" charset="0"/>
              <a:buAutoNum type="arabicPeriod" startAt="7"/>
            </a:pPr>
            <a:r>
              <a:rPr lang="ru-RU" sz="2800" smtClean="0">
                <a:effectLst/>
              </a:rPr>
              <a:t>Материальные ценности, необходимые для выполнения бизнес-процесса, если таковые есть. </a:t>
            </a:r>
          </a:p>
          <a:p>
            <a:pPr marL="609600" indent="-609600">
              <a:buSzTx/>
              <a:buFont typeface="Times New Roman" pitchFamily="18" charset="0"/>
              <a:buAutoNum type="arabicPeriod" startAt="7"/>
            </a:pPr>
            <a:r>
              <a:rPr lang="ru-RU" sz="2800" smtClean="0">
                <a:effectLst/>
              </a:rPr>
              <a:t>Материальные ценности – результат выполнения бизнес-процесса, если таковые есть. </a:t>
            </a:r>
          </a:p>
          <a:p>
            <a:pPr marL="609600" indent="-609600">
              <a:buSzTx/>
              <a:buFont typeface="Times New Roman" pitchFamily="18" charset="0"/>
              <a:buAutoNum type="arabicPeriod" startAt="7"/>
            </a:pPr>
            <a:r>
              <a:rPr lang="ru-RU" sz="2800" smtClean="0">
                <a:effectLst/>
              </a:rPr>
              <a:t>Результаты выполнения бизнес-процесса (кроме вошедших в п.7). </a:t>
            </a:r>
          </a:p>
          <a:p>
            <a:pPr marL="609600" indent="-609600">
              <a:buSzTx/>
              <a:buFont typeface="Times New Roman" pitchFamily="18" charset="0"/>
              <a:buAutoNum type="arabicPeriod" startAt="7"/>
            </a:pPr>
            <a:r>
              <a:rPr lang="ru-RU" sz="2800" smtClean="0">
                <a:effectLst/>
              </a:rPr>
              <a:t>Проблемы, возникающие при выполнении бизнес-процесса. </a:t>
            </a:r>
          </a:p>
          <a:p>
            <a:pPr marL="609600" indent="-609600">
              <a:buSzTx/>
              <a:buFont typeface="Times New Roman" pitchFamily="18" charset="0"/>
              <a:buAutoNum type="arabicPeriod" startAt="7"/>
            </a:pPr>
            <a:r>
              <a:rPr lang="ru-RU" sz="2800" smtClean="0">
                <a:effectLst/>
              </a:rPr>
              <a:t>Нештатное завершение (выполнение) бизнес-процесса. </a:t>
            </a:r>
          </a:p>
          <a:p>
            <a:pPr marL="609600" indent="-609600">
              <a:buSzTx/>
              <a:buFont typeface="Times New Roman" pitchFamily="18" charset="0"/>
              <a:buAutoNum type="arabicPeriod" startAt="7"/>
            </a:pPr>
            <a:r>
              <a:rPr lang="ru-RU" sz="2800" smtClean="0">
                <a:effectLst/>
              </a:rPr>
              <a:t>Последовательность действий выполнения бизнес-процесса.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Номер слайда 4"/>
          <p:cNvSpPr txBox="1">
            <a:spLocks noGrp="1"/>
          </p:cNvSpPr>
          <p:nvPr/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F2BC1C2-5BCA-486A-9589-E08F040D99AF}" type="slidenum">
              <a:rPr lang="ru-RU" sz="1200" b="0">
                <a:latin typeface="Arial" charset="0"/>
              </a:rPr>
              <a:pPr algn="r"/>
              <a:t>23</a:t>
            </a:fld>
            <a:endParaRPr lang="ru-RU" sz="1200" b="0"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57200" y="274638"/>
            <a:ext cx="8229600" cy="706437"/>
          </a:xfrm>
          <a:noFill/>
        </p:spPr>
        <p:txBody>
          <a:bodyPr/>
          <a:lstStyle/>
          <a:p>
            <a:r>
              <a:rPr lang="ru-RU" sz="3600" smtClean="0">
                <a:effectLst/>
              </a:rPr>
              <a:t>Правила описания бизнес-процессов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052513"/>
            <a:ext cx="8642350" cy="5616575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b="1" dirty="0" smtClean="0">
                <a:solidFill>
                  <a:schemeClr val="accent2"/>
                </a:solidFill>
                <a:effectLst/>
              </a:rPr>
              <a:t>Правило 1.</a:t>
            </a:r>
            <a:r>
              <a:rPr lang="ru-RU" sz="2400" b="1" dirty="0" smtClean="0">
                <a:effectLst/>
              </a:rPr>
              <a:t> </a:t>
            </a:r>
            <a:r>
              <a:rPr lang="ru-RU" sz="2400" dirty="0" smtClean="0">
                <a:effectLst/>
              </a:rPr>
              <a:t>Составляйте, уточняйте, подтверждайте схемы вместе с «владельцами» бизнес-процессов.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b="1" dirty="0" smtClean="0">
                <a:solidFill>
                  <a:schemeClr val="accent2"/>
                </a:solidFill>
                <a:effectLst/>
              </a:rPr>
              <a:t>Правило 2.</a:t>
            </a:r>
            <a:r>
              <a:rPr lang="ru-RU" sz="2400" b="1" dirty="0" smtClean="0">
                <a:effectLst/>
              </a:rPr>
              <a:t> </a:t>
            </a:r>
            <a:r>
              <a:rPr lang="ru-RU" sz="2400" dirty="0" smtClean="0">
                <a:effectLst/>
              </a:rPr>
              <a:t>Используйте визуальные подходы описания бизнес-процессов, способствующие повышению эффективности работы в группе.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b="1" dirty="0" smtClean="0">
                <a:solidFill>
                  <a:schemeClr val="accent2"/>
                </a:solidFill>
                <a:effectLst/>
              </a:rPr>
              <a:t>Правило 3.</a:t>
            </a:r>
            <a:r>
              <a:rPr lang="ru-RU" sz="2400" b="1" dirty="0" smtClean="0">
                <a:effectLst/>
              </a:rPr>
              <a:t> </a:t>
            </a:r>
            <a:r>
              <a:rPr lang="ru-RU" sz="2400" dirty="0" smtClean="0">
                <a:effectLst/>
              </a:rPr>
              <a:t>Используйте язык, понятный «владельцам» бизнес-процесса.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b="1" dirty="0" smtClean="0">
                <a:solidFill>
                  <a:schemeClr val="accent2"/>
                </a:solidFill>
                <a:effectLst/>
              </a:rPr>
              <a:t>Правило 4.</a:t>
            </a:r>
            <a:r>
              <a:rPr lang="ru-RU" sz="2400" b="1" dirty="0" smtClean="0">
                <a:effectLst/>
              </a:rPr>
              <a:t> </a:t>
            </a:r>
            <a:r>
              <a:rPr lang="ru-RU" sz="2400" dirty="0" smtClean="0">
                <a:effectLst/>
              </a:rPr>
              <a:t>Создавайте схемы деятельности, а не организационных структур.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b="1" dirty="0" smtClean="0">
                <a:solidFill>
                  <a:schemeClr val="accent2"/>
                </a:solidFill>
                <a:effectLst/>
              </a:rPr>
              <a:t>Правило 5.</a:t>
            </a:r>
            <a:r>
              <a:rPr lang="ru-RU" sz="2400" b="1" dirty="0" smtClean="0">
                <a:effectLst/>
              </a:rPr>
              <a:t> </a:t>
            </a:r>
            <a:r>
              <a:rPr lang="ru-RU" sz="2400" dirty="0" smtClean="0">
                <a:effectLst/>
              </a:rPr>
              <a:t>Избегайте излишней детализации бизнес-процессов, особенно на схеме «как есть».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b="1" dirty="0" smtClean="0">
                <a:solidFill>
                  <a:schemeClr val="accent2"/>
                </a:solidFill>
                <a:effectLst/>
              </a:rPr>
              <a:t>Правило 6.</a:t>
            </a:r>
            <a:r>
              <a:rPr lang="ru-RU" sz="2400" b="1" dirty="0" smtClean="0">
                <a:effectLst/>
              </a:rPr>
              <a:t> </a:t>
            </a:r>
            <a:r>
              <a:rPr lang="ru-RU" sz="2400" dirty="0" smtClean="0">
                <a:effectLst/>
              </a:rPr>
              <a:t>Избегайте составления схемы бизнес-процесса ради схемы, не ведущей к дальнейшему анализу и действиям.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b="1" dirty="0" smtClean="0">
                <a:solidFill>
                  <a:schemeClr val="accent2"/>
                </a:solidFill>
                <a:effectLst/>
              </a:rPr>
              <a:t>Правило 7.</a:t>
            </a:r>
            <a:r>
              <a:rPr lang="ru-RU" sz="2400" b="1" dirty="0" smtClean="0">
                <a:effectLst/>
              </a:rPr>
              <a:t> </a:t>
            </a:r>
            <a:r>
              <a:rPr lang="ru-RU" sz="2400" dirty="0" smtClean="0">
                <a:effectLst/>
              </a:rPr>
              <a:t>Не смешивайте понятия «как есть», «как должно быть», «как будет».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Номер слайда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823A6C7-F86A-48B4-9552-DC4C763F3810}" type="slidenum">
              <a:rPr lang="ru-RU" smtClean="0"/>
              <a:pPr/>
              <a:t>24</a:t>
            </a:fld>
            <a:endParaRPr lang="ru-RU" smtClean="0"/>
          </a:p>
        </p:txBody>
      </p:sp>
      <p:sp>
        <p:nvSpPr>
          <p:cNvPr id="5017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88913"/>
            <a:ext cx="8229600" cy="503237"/>
          </a:xfrm>
        </p:spPr>
        <p:txBody>
          <a:bodyPr/>
          <a:lstStyle/>
          <a:p>
            <a:pPr>
              <a:defRPr/>
            </a:pPr>
            <a:r>
              <a:rPr lang="ru-RU" sz="4000" dirty="0">
                <a:effectLst/>
              </a:rPr>
              <a:t>Процессные</a:t>
            </a:r>
            <a:r>
              <a:rPr lang="ru-RU" sz="4000" dirty="0"/>
              <a:t> </a:t>
            </a:r>
            <a:r>
              <a:rPr lang="ru-RU" sz="4000" dirty="0" smtClean="0">
                <a:effectLst/>
              </a:rPr>
              <a:t>потоковые</a:t>
            </a:r>
            <a:r>
              <a:rPr lang="ru-RU" sz="4000" dirty="0" smtClean="0"/>
              <a:t> </a:t>
            </a:r>
            <a:r>
              <a:rPr lang="ru-RU" sz="4000" dirty="0" smtClean="0">
                <a:effectLst/>
              </a:rPr>
              <a:t>модели</a:t>
            </a:r>
            <a:endParaRPr lang="ru-RU" sz="4000" dirty="0">
              <a:effectLst/>
            </a:endParaRPr>
          </a:p>
        </p:txBody>
      </p:sp>
      <p:sp>
        <p:nvSpPr>
          <p:cNvPr id="206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2276475"/>
            <a:ext cx="4860032" cy="4752975"/>
          </a:xfrm>
        </p:spPr>
        <p:txBody>
          <a:bodyPr/>
          <a:lstStyle/>
          <a:p>
            <a:pPr marL="179388" lvl="1" indent="-381000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ru-RU" sz="1800" dirty="0" smtClean="0">
                <a:effectLst/>
              </a:rPr>
              <a:t>Верхний уровень модели должен отражать только </a:t>
            </a:r>
            <a:r>
              <a:rPr lang="ru-RU" sz="1800" b="1" dirty="0" smtClean="0">
                <a:effectLst/>
              </a:rPr>
              <a:t>контекст</a:t>
            </a:r>
            <a:r>
              <a:rPr lang="ru-RU" sz="1800" dirty="0" smtClean="0">
                <a:effectLst/>
              </a:rPr>
              <a:t> деятельности. </a:t>
            </a:r>
          </a:p>
          <a:p>
            <a:pPr marL="179388" lvl="1" indent="-381000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ru-RU" sz="1800" dirty="0" smtClean="0">
                <a:effectLst/>
              </a:rPr>
              <a:t>Второй уровень отражает тематически сгруппированные бизнес-процессы предприятия и их взаимосвязи в виде основных </a:t>
            </a:r>
            <a:r>
              <a:rPr lang="ru-RU" sz="1800" b="1" dirty="0" smtClean="0">
                <a:effectLst/>
              </a:rPr>
              <a:t>направлений деятельности</a:t>
            </a:r>
            <a:r>
              <a:rPr lang="ru-RU" sz="1800" dirty="0" smtClean="0">
                <a:effectLst/>
              </a:rPr>
              <a:t>. </a:t>
            </a:r>
          </a:p>
          <a:p>
            <a:pPr marL="179388" lvl="1" indent="-381000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ru-RU" sz="1800" dirty="0" smtClean="0">
                <a:effectLst/>
              </a:rPr>
              <a:t>Каждое из направлений деятельности описывает совокупность </a:t>
            </a:r>
            <a:r>
              <a:rPr lang="ru-RU" sz="1800" b="1" dirty="0" smtClean="0">
                <a:effectLst/>
              </a:rPr>
              <a:t>бизнес-функций</a:t>
            </a:r>
            <a:r>
              <a:rPr lang="ru-RU" sz="1800" dirty="0" smtClean="0">
                <a:effectLst/>
              </a:rPr>
              <a:t>. </a:t>
            </a:r>
          </a:p>
          <a:p>
            <a:pPr marL="179388" lvl="1" indent="-381000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ru-RU" sz="1800" dirty="0" smtClean="0">
                <a:effectLst/>
              </a:rPr>
              <a:t>Детализация бизнес-функций осуществляется посредством </a:t>
            </a:r>
            <a:r>
              <a:rPr lang="ru-RU" sz="1800" b="1" dirty="0" smtClean="0">
                <a:effectLst/>
              </a:rPr>
              <a:t>бизнес–процессов</a:t>
            </a:r>
            <a:r>
              <a:rPr lang="ru-RU" sz="1800" dirty="0" smtClean="0">
                <a:effectLst/>
              </a:rPr>
              <a:t>. </a:t>
            </a:r>
          </a:p>
          <a:p>
            <a:pPr marL="179388" lvl="1" indent="-381000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ru-RU" sz="1800" dirty="0" smtClean="0">
                <a:effectLst/>
              </a:rPr>
              <a:t>Бизнес-процессы описываются последовательностью элементарных </a:t>
            </a:r>
            <a:r>
              <a:rPr lang="ru-RU" sz="1800" b="1" dirty="0" smtClean="0">
                <a:effectLst/>
              </a:rPr>
              <a:t>технологических операций</a:t>
            </a:r>
            <a:r>
              <a:rPr lang="ru-RU" sz="1800" dirty="0" smtClean="0">
                <a:effectLst/>
              </a:rPr>
              <a:t>.</a:t>
            </a:r>
          </a:p>
          <a:p>
            <a:pPr marL="179388" lvl="1" indent="-381000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ru-RU" sz="1800" dirty="0" smtClean="0">
                <a:effectLst/>
              </a:rPr>
              <a:t>Описание элементарной операции осуществляется с помощью </a:t>
            </a:r>
            <a:r>
              <a:rPr lang="ru-RU" sz="1800" b="1" dirty="0" err="1" smtClean="0">
                <a:effectLst/>
              </a:rPr>
              <a:t>миниспецификации</a:t>
            </a:r>
            <a:r>
              <a:rPr lang="ru-RU" sz="1800" dirty="0" smtClean="0">
                <a:effectLst/>
              </a:rPr>
              <a:t>.</a:t>
            </a:r>
          </a:p>
        </p:txBody>
      </p:sp>
      <p:grpSp>
        <p:nvGrpSpPr>
          <p:cNvPr id="20" name="Diagram 2"/>
          <p:cNvGrpSpPr>
            <a:grpSpLocks noChangeAspect="1"/>
          </p:cNvGrpSpPr>
          <p:nvPr/>
        </p:nvGrpSpPr>
        <p:grpSpPr bwMode="auto">
          <a:xfrm>
            <a:off x="3724199" y="2465751"/>
            <a:ext cx="3205314" cy="4078069"/>
            <a:chOff x="1734" y="1432"/>
            <a:chExt cx="2248" cy="1947"/>
          </a:xfrm>
        </p:grpSpPr>
        <p:sp>
          <p:nvSpPr>
            <p:cNvPr id="21" name="_s2052"/>
            <p:cNvSpPr>
              <a:spLocks noChangeArrowheads="1"/>
            </p:cNvSpPr>
            <p:nvPr/>
          </p:nvSpPr>
          <p:spPr bwMode="auto">
            <a:xfrm flipV="1">
              <a:off x="2671" y="1432"/>
              <a:ext cx="374" cy="324"/>
            </a:xfrm>
            <a:custGeom>
              <a:avLst/>
              <a:gdLst>
                <a:gd name="G0" fmla="+- 10800 0 0"/>
                <a:gd name="G1" fmla="+- 21600 0 10800"/>
                <a:gd name="G2" fmla="*/ 10800 1 2"/>
                <a:gd name="G3" fmla="+- 21600 0 G2"/>
                <a:gd name="G4" fmla="+/ 10800 21600 2"/>
                <a:gd name="G5" fmla="+/ G1 0 2"/>
                <a:gd name="G6" fmla="*/ 21600 21600 10800"/>
                <a:gd name="G7" fmla="*/ G6 1 2"/>
                <a:gd name="G8" fmla="+- 21600 0 G7"/>
                <a:gd name="G9" fmla="*/ 21600 1 2"/>
                <a:gd name="G10" fmla="+- 10800 0 G9"/>
                <a:gd name="G11" fmla="?: G10 G8 0"/>
                <a:gd name="G12" fmla="?: G10 G7 21600"/>
                <a:gd name="T0" fmla="*/ 16200 w 21600"/>
                <a:gd name="T1" fmla="*/ 10800 h 21600"/>
                <a:gd name="T2" fmla="*/ 10800 w 21600"/>
                <a:gd name="T3" fmla="*/ 21600 h 21600"/>
                <a:gd name="T4" fmla="*/ 5400 w 21600"/>
                <a:gd name="T5" fmla="*/ 10800 h 21600"/>
                <a:gd name="T6" fmla="*/ 10800 w 21600"/>
                <a:gd name="T7" fmla="*/ 0 h 21600"/>
                <a:gd name="T8" fmla="*/ 7200 w 21600"/>
                <a:gd name="T9" fmla="*/ 7200 h 21600"/>
                <a:gd name="T10" fmla="*/ 14400 w 21600"/>
                <a:gd name="T11" fmla="*/ 144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0800" y="21600"/>
                  </a:lnTo>
                  <a:lnTo>
                    <a:pt x="108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4669" algn="in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charset="0"/>
                </a:rPr>
                <a:t>К</a:t>
              </a:r>
            </a:p>
          </p:txBody>
        </p:sp>
        <p:sp>
          <p:nvSpPr>
            <p:cNvPr id="22" name="_s2053"/>
            <p:cNvSpPr>
              <a:spLocks noChangeArrowheads="1"/>
            </p:cNvSpPr>
            <p:nvPr/>
          </p:nvSpPr>
          <p:spPr bwMode="auto">
            <a:xfrm flipV="1">
              <a:off x="2483" y="1756"/>
              <a:ext cx="750" cy="325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4669" algn="in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charset="0"/>
                </a:rPr>
                <a:t>НД</a:t>
              </a:r>
            </a:p>
          </p:txBody>
        </p:sp>
        <p:sp>
          <p:nvSpPr>
            <p:cNvPr id="23" name="_s2054"/>
            <p:cNvSpPr>
              <a:spLocks noChangeArrowheads="1"/>
            </p:cNvSpPr>
            <p:nvPr/>
          </p:nvSpPr>
          <p:spPr bwMode="auto">
            <a:xfrm flipV="1">
              <a:off x="2296" y="2081"/>
              <a:ext cx="1124" cy="324"/>
            </a:xfrm>
            <a:custGeom>
              <a:avLst/>
              <a:gdLst>
                <a:gd name="G0" fmla="+- 3600 0 0"/>
                <a:gd name="G1" fmla="+- 21600 0 3600"/>
                <a:gd name="G2" fmla="*/ 3600 1 2"/>
                <a:gd name="G3" fmla="+- 21600 0 G2"/>
                <a:gd name="G4" fmla="+/ 3600 21600 2"/>
                <a:gd name="G5" fmla="+/ G1 0 2"/>
                <a:gd name="G6" fmla="*/ 21600 21600 3600"/>
                <a:gd name="G7" fmla="*/ G6 1 2"/>
                <a:gd name="G8" fmla="+- 21600 0 G7"/>
                <a:gd name="G9" fmla="*/ 21600 1 2"/>
                <a:gd name="G10" fmla="+- 3600 0 G9"/>
                <a:gd name="G11" fmla="?: G10 G8 0"/>
                <a:gd name="G12" fmla="?: G10 G7 21600"/>
                <a:gd name="T0" fmla="*/ 19800 w 21600"/>
                <a:gd name="T1" fmla="*/ 10800 h 21600"/>
                <a:gd name="T2" fmla="*/ 10800 w 21600"/>
                <a:gd name="T3" fmla="*/ 21600 h 21600"/>
                <a:gd name="T4" fmla="*/ 1800 w 21600"/>
                <a:gd name="T5" fmla="*/ 10800 h 21600"/>
                <a:gd name="T6" fmla="*/ 10800 w 21600"/>
                <a:gd name="T7" fmla="*/ 0 h 21600"/>
                <a:gd name="T8" fmla="*/ 3600 w 21600"/>
                <a:gd name="T9" fmla="*/ 3600 h 21600"/>
                <a:gd name="T10" fmla="*/ 18000 w 21600"/>
                <a:gd name="T11" fmla="*/ 18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600" y="21600"/>
                  </a:lnTo>
                  <a:lnTo>
                    <a:pt x="180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4669" algn="in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charset="0"/>
                </a:rPr>
                <a:t>Бизнес-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charset="0"/>
                </a:rPr>
                <a:t>функции</a:t>
              </a:r>
            </a:p>
          </p:txBody>
        </p:sp>
        <p:sp>
          <p:nvSpPr>
            <p:cNvPr id="24" name="_s2055"/>
            <p:cNvSpPr>
              <a:spLocks noChangeArrowheads="1"/>
            </p:cNvSpPr>
            <p:nvPr/>
          </p:nvSpPr>
          <p:spPr bwMode="auto">
            <a:xfrm flipV="1">
              <a:off x="2109" y="2405"/>
              <a:ext cx="1498" cy="325"/>
            </a:xfrm>
            <a:custGeom>
              <a:avLst/>
              <a:gdLst>
                <a:gd name="G0" fmla="+- 2700 0 0"/>
                <a:gd name="G1" fmla="+- 21600 0 2700"/>
                <a:gd name="G2" fmla="*/ 2700 1 2"/>
                <a:gd name="G3" fmla="+- 21600 0 G2"/>
                <a:gd name="G4" fmla="+/ 2700 21600 2"/>
                <a:gd name="G5" fmla="+/ G1 0 2"/>
                <a:gd name="G6" fmla="*/ 21600 21600 2700"/>
                <a:gd name="G7" fmla="*/ G6 1 2"/>
                <a:gd name="G8" fmla="+- 21600 0 G7"/>
                <a:gd name="G9" fmla="*/ 21600 1 2"/>
                <a:gd name="G10" fmla="+- 2700 0 G9"/>
                <a:gd name="G11" fmla="?: G10 G8 0"/>
                <a:gd name="G12" fmla="?: G10 G7 21600"/>
                <a:gd name="T0" fmla="*/ 20250 w 21600"/>
                <a:gd name="T1" fmla="*/ 10800 h 21600"/>
                <a:gd name="T2" fmla="*/ 10800 w 21600"/>
                <a:gd name="T3" fmla="*/ 21600 h 21600"/>
                <a:gd name="T4" fmla="*/ 1350 w 21600"/>
                <a:gd name="T5" fmla="*/ 10800 h 21600"/>
                <a:gd name="T6" fmla="*/ 10800 w 21600"/>
                <a:gd name="T7" fmla="*/ 0 h 21600"/>
                <a:gd name="T8" fmla="*/ 3150 w 21600"/>
                <a:gd name="T9" fmla="*/ 3150 h 21600"/>
                <a:gd name="T10" fmla="*/ 18450 w 21600"/>
                <a:gd name="T11" fmla="*/ 1845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700" y="21600"/>
                  </a:lnTo>
                  <a:lnTo>
                    <a:pt x="189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4669" algn="in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charset="0"/>
                </a:rPr>
                <a:t>Бизнес-процессы</a:t>
              </a:r>
            </a:p>
          </p:txBody>
        </p:sp>
        <p:sp>
          <p:nvSpPr>
            <p:cNvPr id="25" name="_s2056"/>
            <p:cNvSpPr>
              <a:spLocks noChangeArrowheads="1"/>
            </p:cNvSpPr>
            <p:nvPr/>
          </p:nvSpPr>
          <p:spPr bwMode="auto">
            <a:xfrm flipV="1">
              <a:off x="1921" y="2730"/>
              <a:ext cx="1874" cy="324"/>
            </a:xfrm>
            <a:custGeom>
              <a:avLst/>
              <a:gdLst>
                <a:gd name="G0" fmla="+- 2160 0 0"/>
                <a:gd name="G1" fmla="+- 21600 0 2160"/>
                <a:gd name="G2" fmla="*/ 2160 1 2"/>
                <a:gd name="G3" fmla="+- 21600 0 G2"/>
                <a:gd name="G4" fmla="+/ 2160 21600 2"/>
                <a:gd name="G5" fmla="+/ G1 0 2"/>
                <a:gd name="G6" fmla="*/ 21600 21600 2160"/>
                <a:gd name="G7" fmla="*/ G6 1 2"/>
                <a:gd name="G8" fmla="+- 21600 0 G7"/>
                <a:gd name="G9" fmla="*/ 21600 1 2"/>
                <a:gd name="G10" fmla="+- 2160 0 G9"/>
                <a:gd name="G11" fmla="?: G10 G8 0"/>
                <a:gd name="G12" fmla="?: G10 G7 21600"/>
                <a:gd name="T0" fmla="*/ 20520 w 21600"/>
                <a:gd name="T1" fmla="*/ 10800 h 21600"/>
                <a:gd name="T2" fmla="*/ 10800 w 21600"/>
                <a:gd name="T3" fmla="*/ 21600 h 21600"/>
                <a:gd name="T4" fmla="*/ 1080 w 21600"/>
                <a:gd name="T5" fmla="*/ 10800 h 21600"/>
                <a:gd name="T6" fmla="*/ 10800 w 21600"/>
                <a:gd name="T7" fmla="*/ 0 h 21600"/>
                <a:gd name="T8" fmla="*/ 2880 w 21600"/>
                <a:gd name="T9" fmla="*/ 2880 h 21600"/>
                <a:gd name="T10" fmla="*/ 18720 w 21600"/>
                <a:gd name="T11" fmla="*/ 1872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160" y="21600"/>
                  </a:lnTo>
                  <a:lnTo>
                    <a:pt x="1944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4669" algn="in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charset="0"/>
                </a:rPr>
                <a:t>Технологические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charset="0"/>
                </a:rPr>
                <a:t>операции</a:t>
              </a:r>
            </a:p>
          </p:txBody>
        </p:sp>
        <p:sp>
          <p:nvSpPr>
            <p:cNvPr id="26" name="_s2057"/>
            <p:cNvSpPr>
              <a:spLocks noChangeArrowheads="1"/>
            </p:cNvSpPr>
            <p:nvPr/>
          </p:nvSpPr>
          <p:spPr bwMode="auto">
            <a:xfrm flipV="1">
              <a:off x="1734" y="3054"/>
              <a:ext cx="2248" cy="325"/>
            </a:xfrm>
            <a:custGeom>
              <a:avLst/>
              <a:gdLst>
                <a:gd name="G0" fmla="+- 1800 0 0"/>
                <a:gd name="G1" fmla="+- 21600 0 1800"/>
                <a:gd name="G2" fmla="*/ 1800 1 2"/>
                <a:gd name="G3" fmla="+- 21600 0 G2"/>
                <a:gd name="G4" fmla="+/ 1800 21600 2"/>
                <a:gd name="G5" fmla="+/ G1 0 2"/>
                <a:gd name="G6" fmla="*/ 21600 21600 1800"/>
                <a:gd name="G7" fmla="*/ G6 1 2"/>
                <a:gd name="G8" fmla="+- 21600 0 G7"/>
                <a:gd name="G9" fmla="*/ 21600 1 2"/>
                <a:gd name="G10" fmla="+- 1800 0 G9"/>
                <a:gd name="G11" fmla="?: G10 G8 0"/>
                <a:gd name="G12" fmla="?: G10 G7 21600"/>
                <a:gd name="T0" fmla="*/ 20700 w 21600"/>
                <a:gd name="T1" fmla="*/ 10800 h 21600"/>
                <a:gd name="T2" fmla="*/ 10800 w 21600"/>
                <a:gd name="T3" fmla="*/ 21600 h 21600"/>
                <a:gd name="T4" fmla="*/ 900 w 21600"/>
                <a:gd name="T5" fmla="*/ 10800 h 21600"/>
                <a:gd name="T6" fmla="*/ 10800 w 21600"/>
                <a:gd name="T7" fmla="*/ 0 h 21600"/>
                <a:gd name="T8" fmla="*/ 2700 w 21600"/>
                <a:gd name="T9" fmla="*/ 2700 h 21600"/>
                <a:gd name="T10" fmla="*/ 18900 w 21600"/>
                <a:gd name="T11" fmla="*/ 189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800" y="21600"/>
                  </a:lnTo>
                  <a:lnTo>
                    <a:pt x="198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4669" algn="in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7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charset="0"/>
                </a:rPr>
                <a:t>Миниспецификации</a:t>
              </a:r>
            </a:p>
          </p:txBody>
        </p:sp>
      </p:grpSp>
      <p:sp>
        <p:nvSpPr>
          <p:cNvPr id="2061" name="Rectangle 12"/>
          <p:cNvSpPr>
            <a:spLocks noChangeArrowheads="1"/>
          </p:cNvSpPr>
          <p:nvPr/>
        </p:nvSpPr>
        <p:spPr bwMode="auto">
          <a:xfrm>
            <a:off x="179388" y="765175"/>
            <a:ext cx="8713787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ru-RU" sz="2400" b="0" i="1" dirty="0"/>
              <a:t>Процессные модели</a:t>
            </a:r>
            <a:r>
              <a:rPr lang="ru-RU" sz="2400" b="0" dirty="0"/>
              <a:t> описывают последовательное преобразование материальных и информационных потоков компании в ходе реализации какой-либо производственной функции или функции управления.</a:t>
            </a:r>
            <a:r>
              <a:rPr lang="ru-RU" sz="2400" dirty="0"/>
              <a:t> </a:t>
            </a:r>
          </a:p>
        </p:txBody>
      </p:sp>
      <p:sp>
        <p:nvSpPr>
          <p:cNvPr id="2062" name="Text Box 13"/>
          <p:cNvSpPr txBox="1">
            <a:spLocks noChangeArrowheads="1"/>
          </p:cNvSpPr>
          <p:nvPr/>
        </p:nvSpPr>
        <p:spPr bwMode="auto">
          <a:xfrm>
            <a:off x="6413500" y="2492375"/>
            <a:ext cx="14255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i="1">
                <a:solidFill>
                  <a:srgbClr val="A50021"/>
                </a:solidFill>
              </a:rPr>
              <a:t>Система</a:t>
            </a:r>
          </a:p>
        </p:txBody>
      </p:sp>
      <p:sp>
        <p:nvSpPr>
          <p:cNvPr id="2063" name="Text Box 14"/>
          <p:cNvSpPr txBox="1">
            <a:spLocks noChangeArrowheads="1"/>
          </p:cNvSpPr>
          <p:nvPr/>
        </p:nvSpPr>
        <p:spPr bwMode="auto">
          <a:xfrm>
            <a:off x="6445250" y="3068638"/>
            <a:ext cx="26289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ru-RU" sz="2400" i="1">
                <a:solidFill>
                  <a:srgbClr val="A50021"/>
                </a:solidFill>
              </a:rPr>
              <a:t>Функциональные </a:t>
            </a:r>
          </a:p>
          <a:p>
            <a:pPr>
              <a:lnSpc>
                <a:spcPct val="80000"/>
              </a:lnSpc>
            </a:pPr>
            <a:r>
              <a:rPr lang="ru-RU" sz="2400" i="1">
                <a:solidFill>
                  <a:srgbClr val="A50021"/>
                </a:solidFill>
              </a:rPr>
              <a:t>подсистемы</a:t>
            </a:r>
          </a:p>
        </p:txBody>
      </p:sp>
      <p:sp>
        <p:nvSpPr>
          <p:cNvPr id="2064" name="Text Box 15"/>
          <p:cNvSpPr txBox="1">
            <a:spLocks noChangeArrowheads="1"/>
          </p:cNvSpPr>
          <p:nvPr/>
        </p:nvSpPr>
        <p:spPr bwMode="auto">
          <a:xfrm>
            <a:off x="6948264" y="3861048"/>
            <a:ext cx="1422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i="1" dirty="0">
                <a:solidFill>
                  <a:srgbClr val="A50021"/>
                </a:solidFill>
              </a:rPr>
              <a:t>Функции</a:t>
            </a:r>
          </a:p>
        </p:txBody>
      </p:sp>
      <p:sp>
        <p:nvSpPr>
          <p:cNvPr id="2065" name="Text Box 16"/>
          <p:cNvSpPr txBox="1">
            <a:spLocks noChangeArrowheads="1"/>
          </p:cNvSpPr>
          <p:nvPr/>
        </p:nvSpPr>
        <p:spPr bwMode="auto">
          <a:xfrm>
            <a:off x="7081838" y="4581525"/>
            <a:ext cx="11318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i="1" dirty="0">
                <a:solidFill>
                  <a:srgbClr val="A50021"/>
                </a:solidFill>
              </a:rPr>
              <a:t>Задачи</a:t>
            </a:r>
          </a:p>
        </p:txBody>
      </p:sp>
      <p:sp>
        <p:nvSpPr>
          <p:cNvPr id="2066" name="Text Box 17"/>
          <p:cNvSpPr txBox="1">
            <a:spLocks noChangeArrowheads="1"/>
          </p:cNvSpPr>
          <p:nvPr/>
        </p:nvSpPr>
        <p:spPr bwMode="auto">
          <a:xfrm>
            <a:off x="7256463" y="5157788"/>
            <a:ext cx="16779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i="1">
                <a:solidFill>
                  <a:srgbClr val="A50021"/>
                </a:solidFill>
              </a:rPr>
              <a:t>Процедуры</a:t>
            </a:r>
          </a:p>
        </p:txBody>
      </p:sp>
      <p:sp>
        <p:nvSpPr>
          <p:cNvPr id="2067" name="Text Box 18"/>
          <p:cNvSpPr txBox="1">
            <a:spLocks noChangeArrowheads="1"/>
          </p:cNvSpPr>
          <p:nvPr/>
        </p:nvSpPr>
        <p:spPr bwMode="auto">
          <a:xfrm>
            <a:off x="7092950" y="6021388"/>
            <a:ext cx="2247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i="1">
                <a:solidFill>
                  <a:srgbClr val="A50021"/>
                </a:solidFill>
              </a:rPr>
              <a:t>Спецификации</a:t>
            </a:r>
          </a:p>
        </p:txBody>
      </p:sp>
      <p:cxnSp>
        <p:nvCxnSpPr>
          <p:cNvPr id="2068" name="Прямая со стрелкой 16"/>
          <p:cNvCxnSpPr>
            <a:cxnSpLocks noChangeShapeType="1"/>
          </p:cNvCxnSpPr>
          <p:nvPr/>
        </p:nvCxnSpPr>
        <p:spPr bwMode="auto">
          <a:xfrm>
            <a:off x="5795963" y="2708275"/>
            <a:ext cx="7207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2069" name="Прямая со стрелкой 17"/>
          <p:cNvCxnSpPr>
            <a:cxnSpLocks noChangeShapeType="1"/>
          </p:cNvCxnSpPr>
          <p:nvPr/>
        </p:nvCxnSpPr>
        <p:spPr bwMode="auto">
          <a:xfrm>
            <a:off x="5940425" y="3357563"/>
            <a:ext cx="719138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2070" name="Прямая со стрелкой 18"/>
          <p:cNvCxnSpPr>
            <a:cxnSpLocks noChangeShapeType="1"/>
          </p:cNvCxnSpPr>
          <p:nvPr/>
        </p:nvCxnSpPr>
        <p:spPr bwMode="auto">
          <a:xfrm>
            <a:off x="6156176" y="4149080"/>
            <a:ext cx="719138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2071" name="Прямая со стрелкой 19"/>
          <p:cNvCxnSpPr>
            <a:cxnSpLocks noChangeShapeType="1"/>
          </p:cNvCxnSpPr>
          <p:nvPr/>
        </p:nvCxnSpPr>
        <p:spPr bwMode="auto">
          <a:xfrm>
            <a:off x="6372225" y="4797425"/>
            <a:ext cx="7207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2072" name="Прямая со стрелкой 20"/>
          <p:cNvCxnSpPr>
            <a:cxnSpLocks noChangeShapeType="1"/>
          </p:cNvCxnSpPr>
          <p:nvPr/>
        </p:nvCxnSpPr>
        <p:spPr bwMode="auto">
          <a:xfrm>
            <a:off x="6659563" y="5373688"/>
            <a:ext cx="72072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2073" name="Прямая со стрелкой 21"/>
          <p:cNvCxnSpPr>
            <a:cxnSpLocks noChangeShapeType="1"/>
          </p:cNvCxnSpPr>
          <p:nvPr/>
        </p:nvCxnSpPr>
        <p:spPr bwMode="auto">
          <a:xfrm flipV="1">
            <a:off x="6804025" y="6165850"/>
            <a:ext cx="517525" cy="158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509A177-7EAB-48BC-AE9A-A353F2583F30}" type="slidenum">
              <a:rPr lang="ru-RU" smtClean="0"/>
              <a:pPr/>
              <a:t>25</a:t>
            </a:fld>
            <a:endParaRPr lang="ru-RU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88913"/>
            <a:ext cx="8785225" cy="6669087"/>
          </a:xfrm>
        </p:spPr>
        <p:txBody>
          <a:bodyPr/>
          <a:lstStyle/>
          <a:p>
            <a:pPr marL="609600" indent="-609600">
              <a:lnSpc>
                <a:spcPct val="70000"/>
              </a:lnSpc>
              <a:buClr>
                <a:schemeClr val="tx1"/>
              </a:buClr>
              <a:buSzPct val="80000"/>
              <a:buFont typeface="Wingdings" pitchFamily="2" charset="2"/>
              <a:buAutoNum type="arabicPeriod"/>
            </a:pPr>
            <a:r>
              <a:rPr lang="ru-RU" sz="2400" b="1" smtClean="0">
                <a:effectLst/>
              </a:rPr>
              <a:t>взаимодействие с поставщиками</a:t>
            </a:r>
          </a:p>
          <a:p>
            <a:pPr marL="990600" lvl="1" indent="-533400">
              <a:lnSpc>
                <a:spcPct val="70000"/>
              </a:lnSpc>
              <a:buSzPct val="80000"/>
              <a:buFont typeface="Wingdings" pitchFamily="2" charset="2"/>
              <a:buAutoNum type="arabicPeriod"/>
            </a:pPr>
            <a:r>
              <a:rPr lang="ru-RU" sz="2400" b="1" smtClean="0">
                <a:solidFill>
                  <a:schemeClr val="accent2"/>
                </a:solidFill>
                <a:effectLst/>
              </a:rPr>
              <a:t>планирование закупок</a:t>
            </a:r>
          </a:p>
          <a:p>
            <a:pPr marL="1371600" lvl="2" indent="-457200">
              <a:lnSpc>
                <a:spcPct val="70000"/>
              </a:lnSpc>
              <a:buClr>
                <a:srgbClr val="008000"/>
              </a:buClr>
              <a:buSzPct val="80000"/>
              <a:buFont typeface="Wingdings" pitchFamily="2" charset="2"/>
              <a:buAutoNum type="arabicPeriod"/>
            </a:pPr>
            <a:r>
              <a:rPr lang="ru-RU" b="1" smtClean="0">
                <a:solidFill>
                  <a:srgbClr val="008000"/>
                </a:solidFill>
                <a:effectLst/>
              </a:rPr>
              <a:t>изучение спроса</a:t>
            </a:r>
          </a:p>
          <a:p>
            <a:pPr marL="1371600" lvl="2" indent="-457200">
              <a:lnSpc>
                <a:spcPct val="70000"/>
              </a:lnSpc>
              <a:buClr>
                <a:srgbClr val="008000"/>
              </a:buClr>
              <a:buSzPct val="80000"/>
              <a:buFont typeface="Wingdings" pitchFamily="2" charset="2"/>
              <a:buAutoNum type="arabicPeriod"/>
            </a:pPr>
            <a:r>
              <a:rPr lang="ru-RU" b="1" smtClean="0">
                <a:solidFill>
                  <a:srgbClr val="008000"/>
                </a:solidFill>
                <a:effectLst/>
              </a:rPr>
              <a:t>поиск поставщиков</a:t>
            </a:r>
          </a:p>
          <a:p>
            <a:pPr marL="1752600" lvl="3" indent="-381000">
              <a:lnSpc>
                <a:spcPct val="70000"/>
              </a:lnSpc>
              <a:buClr>
                <a:srgbClr val="A50021"/>
              </a:buClr>
              <a:buSzPct val="80000"/>
              <a:buFont typeface="Wingdings" pitchFamily="2" charset="2"/>
              <a:buAutoNum type="arabicPeriod"/>
            </a:pPr>
            <a:r>
              <a:rPr lang="ru-RU" sz="2400" b="1" smtClean="0">
                <a:solidFill>
                  <a:srgbClr val="A50021"/>
                </a:solidFill>
                <a:effectLst/>
              </a:rPr>
              <a:t>формирование списка потенциальных поставщиков</a:t>
            </a:r>
          </a:p>
          <a:p>
            <a:pPr marL="1752600" lvl="3" indent="-381000">
              <a:lnSpc>
                <a:spcPct val="70000"/>
              </a:lnSpc>
              <a:buClr>
                <a:srgbClr val="A50021"/>
              </a:buClr>
              <a:buSzPct val="80000"/>
              <a:buFont typeface="Wingdings" pitchFamily="2" charset="2"/>
              <a:buAutoNum type="arabicPeriod"/>
            </a:pPr>
            <a:r>
              <a:rPr lang="ru-RU" sz="2400" b="1" smtClean="0">
                <a:solidFill>
                  <a:srgbClr val="A50021"/>
                </a:solidFill>
                <a:effectLst/>
              </a:rPr>
              <a:t>запрос информации о товарах</a:t>
            </a:r>
          </a:p>
          <a:p>
            <a:pPr marL="2209800" lvl="4" indent="-381000">
              <a:lnSpc>
                <a:spcPct val="70000"/>
              </a:lnSpc>
              <a:buClr>
                <a:srgbClr val="FF6600"/>
              </a:buClr>
              <a:buSzPct val="80000"/>
              <a:buFont typeface="Wingdings" pitchFamily="2" charset="2"/>
              <a:buAutoNum type="arabicPeriod"/>
            </a:pPr>
            <a:r>
              <a:rPr lang="ru-RU" sz="2400" b="1" smtClean="0">
                <a:solidFill>
                  <a:srgbClr val="FF6600"/>
                </a:solidFill>
                <a:effectLst/>
              </a:rPr>
              <a:t>выбор бланка запроса</a:t>
            </a:r>
          </a:p>
          <a:p>
            <a:pPr marL="2209800" lvl="4" indent="-381000">
              <a:lnSpc>
                <a:spcPct val="70000"/>
              </a:lnSpc>
              <a:buClr>
                <a:srgbClr val="FF6600"/>
              </a:buClr>
              <a:buSzPct val="80000"/>
              <a:buFont typeface="Wingdings" pitchFamily="2" charset="2"/>
              <a:buAutoNum type="arabicPeriod"/>
            </a:pPr>
            <a:r>
              <a:rPr lang="ru-RU" sz="2400" b="1" smtClean="0">
                <a:solidFill>
                  <a:srgbClr val="FF6600"/>
                </a:solidFill>
                <a:effectLst/>
              </a:rPr>
              <a:t>заполнение бланка</a:t>
            </a:r>
          </a:p>
          <a:p>
            <a:pPr marL="2209800" lvl="4" indent="-381000">
              <a:lnSpc>
                <a:spcPct val="70000"/>
              </a:lnSpc>
              <a:buClr>
                <a:srgbClr val="FF6600"/>
              </a:buClr>
              <a:buSzPct val="80000"/>
              <a:buFont typeface="Wingdings" pitchFamily="2" charset="2"/>
              <a:buAutoNum type="arabicPeriod"/>
            </a:pPr>
            <a:r>
              <a:rPr lang="ru-RU" sz="2400" b="1" smtClean="0">
                <a:solidFill>
                  <a:srgbClr val="FF6600"/>
                </a:solidFill>
                <a:effectLst/>
              </a:rPr>
              <a:t>регистрация запроса</a:t>
            </a:r>
          </a:p>
          <a:p>
            <a:pPr marL="2209800" lvl="4" indent="-381000">
              <a:lnSpc>
                <a:spcPct val="70000"/>
              </a:lnSpc>
              <a:buClr>
                <a:srgbClr val="FF6600"/>
              </a:buClr>
              <a:buSzPct val="80000"/>
              <a:buFont typeface="Wingdings" pitchFamily="2" charset="2"/>
              <a:buAutoNum type="arabicPeriod"/>
            </a:pPr>
            <a:r>
              <a:rPr lang="ru-RU" sz="2400" b="1" smtClean="0">
                <a:solidFill>
                  <a:srgbClr val="FF6600"/>
                </a:solidFill>
                <a:effectLst/>
              </a:rPr>
              <a:t>отправка по адресу </a:t>
            </a:r>
          </a:p>
          <a:p>
            <a:pPr marL="1752600" lvl="3" indent="-381000">
              <a:lnSpc>
                <a:spcPct val="70000"/>
              </a:lnSpc>
              <a:buClr>
                <a:srgbClr val="A50021"/>
              </a:buClr>
              <a:buSzPct val="80000"/>
              <a:buFont typeface="Wingdings" pitchFamily="2" charset="2"/>
              <a:buAutoNum type="arabicPeriod"/>
            </a:pPr>
            <a:r>
              <a:rPr lang="ru-RU" sz="2400" b="1" smtClean="0">
                <a:solidFill>
                  <a:srgbClr val="A50021"/>
                </a:solidFill>
                <a:effectLst/>
              </a:rPr>
              <a:t>анализ коммерческих предложений</a:t>
            </a:r>
          </a:p>
          <a:p>
            <a:pPr marL="1752600" lvl="3" indent="-381000">
              <a:lnSpc>
                <a:spcPct val="70000"/>
              </a:lnSpc>
              <a:buClr>
                <a:srgbClr val="A50021"/>
              </a:buClr>
              <a:buSzPct val="80000"/>
              <a:buFont typeface="Wingdings" pitchFamily="2" charset="2"/>
              <a:buAutoNum type="arabicPeriod"/>
            </a:pPr>
            <a:r>
              <a:rPr lang="ru-RU" sz="2400" b="1" smtClean="0">
                <a:solidFill>
                  <a:srgbClr val="A50021"/>
                </a:solidFill>
                <a:effectLst/>
              </a:rPr>
              <a:t>проверка качества предлагаемых товаров</a:t>
            </a:r>
          </a:p>
          <a:p>
            <a:pPr marL="1752600" lvl="3" indent="-381000">
              <a:lnSpc>
                <a:spcPct val="70000"/>
              </a:lnSpc>
              <a:buClr>
                <a:srgbClr val="A50021"/>
              </a:buClr>
              <a:buSzPct val="80000"/>
              <a:buFont typeface="Wingdings" pitchFamily="2" charset="2"/>
              <a:buAutoNum type="arabicPeriod"/>
            </a:pPr>
            <a:r>
              <a:rPr lang="ru-RU" sz="2400" b="1" smtClean="0">
                <a:solidFill>
                  <a:srgbClr val="A50021"/>
                </a:solidFill>
                <a:effectLst/>
              </a:rPr>
              <a:t>выбор поставщика</a:t>
            </a:r>
          </a:p>
          <a:p>
            <a:pPr marL="1371600" lvl="2" indent="-457200">
              <a:lnSpc>
                <a:spcPct val="70000"/>
              </a:lnSpc>
              <a:buClr>
                <a:srgbClr val="008000"/>
              </a:buClr>
              <a:buSzPct val="80000"/>
              <a:buFont typeface="Wingdings" pitchFamily="2" charset="2"/>
              <a:buAutoNum type="arabicPeriod"/>
            </a:pPr>
            <a:r>
              <a:rPr lang="ru-RU" b="1" smtClean="0">
                <a:solidFill>
                  <a:srgbClr val="008000"/>
                </a:solidFill>
                <a:effectLst/>
              </a:rPr>
              <a:t>заключение договора с поставщиком</a:t>
            </a:r>
          </a:p>
          <a:p>
            <a:pPr marL="1371600" lvl="2" indent="-457200">
              <a:lnSpc>
                <a:spcPct val="70000"/>
              </a:lnSpc>
              <a:buClr>
                <a:srgbClr val="008000"/>
              </a:buClr>
              <a:buSzPct val="80000"/>
              <a:buFont typeface="Wingdings" pitchFamily="2" charset="2"/>
              <a:buAutoNum type="arabicPeriod"/>
            </a:pPr>
            <a:r>
              <a:rPr lang="ru-RU" b="1" smtClean="0">
                <a:solidFill>
                  <a:srgbClr val="008000"/>
                </a:solidFill>
                <a:effectLst/>
              </a:rPr>
              <a:t>формирование плана поставок</a:t>
            </a:r>
          </a:p>
          <a:p>
            <a:pPr marL="990600" lvl="1" indent="-533400">
              <a:lnSpc>
                <a:spcPct val="70000"/>
              </a:lnSpc>
              <a:buSzPct val="80000"/>
              <a:buFont typeface="Wingdings" pitchFamily="2" charset="2"/>
              <a:buAutoNum type="arabicPeriod"/>
            </a:pPr>
            <a:r>
              <a:rPr lang="ru-RU" sz="2400" b="1" smtClean="0">
                <a:solidFill>
                  <a:schemeClr val="accent2"/>
                </a:solidFill>
                <a:effectLst/>
              </a:rPr>
              <a:t>закупка </a:t>
            </a:r>
          </a:p>
          <a:p>
            <a:pPr marL="990600" lvl="1" indent="-533400">
              <a:lnSpc>
                <a:spcPct val="70000"/>
              </a:lnSpc>
              <a:buSzPct val="80000"/>
              <a:buFont typeface="Wingdings" pitchFamily="2" charset="2"/>
              <a:buAutoNum type="arabicPeriod"/>
            </a:pPr>
            <a:r>
              <a:rPr lang="ru-RU" sz="2400" b="1" smtClean="0">
                <a:solidFill>
                  <a:schemeClr val="accent2"/>
                </a:solidFill>
                <a:effectLst/>
              </a:rPr>
              <a:t>контроль поставок</a:t>
            </a:r>
          </a:p>
          <a:p>
            <a:pPr marL="609600" indent="-609600">
              <a:lnSpc>
                <a:spcPct val="70000"/>
              </a:lnSpc>
              <a:buClr>
                <a:schemeClr val="tx1"/>
              </a:buClr>
              <a:buSzPct val="80000"/>
              <a:buFont typeface="Wingdings" pitchFamily="2" charset="2"/>
              <a:buAutoNum type="arabicPeriod"/>
            </a:pPr>
            <a:r>
              <a:rPr lang="ru-RU" sz="2400" b="1" smtClean="0">
                <a:effectLst/>
              </a:rPr>
              <a:t>взаимодействие с клиентами </a:t>
            </a:r>
          </a:p>
          <a:p>
            <a:pPr marL="609600" indent="-609600">
              <a:lnSpc>
                <a:spcPct val="70000"/>
              </a:lnSpc>
              <a:buClr>
                <a:schemeClr val="tx1"/>
              </a:buClr>
              <a:buSzPct val="80000"/>
              <a:buFont typeface="Wingdings" pitchFamily="2" charset="2"/>
              <a:buAutoNum type="arabicPeriod"/>
            </a:pPr>
            <a:r>
              <a:rPr lang="ru-RU" sz="2400" b="1" smtClean="0">
                <a:effectLst/>
              </a:rPr>
              <a:t>совершенствование и развитие бизнеса</a:t>
            </a:r>
          </a:p>
        </p:txBody>
      </p:sp>
      <p:sp>
        <p:nvSpPr>
          <p:cNvPr id="17412" name="AutoShape 3"/>
          <p:cNvSpPr>
            <a:spLocks noChangeArrowheads="1"/>
          </p:cNvSpPr>
          <p:nvPr/>
        </p:nvSpPr>
        <p:spPr bwMode="auto">
          <a:xfrm>
            <a:off x="6300788" y="0"/>
            <a:ext cx="2843212" cy="692150"/>
          </a:xfrm>
          <a:prstGeom prst="wedgeRoundRectCallout">
            <a:avLst>
              <a:gd name="adj1" fmla="val -80486"/>
              <a:gd name="adj2" fmla="val 1238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400" i="1"/>
              <a:t>Направления деятельности</a:t>
            </a:r>
          </a:p>
        </p:txBody>
      </p:sp>
      <p:sp>
        <p:nvSpPr>
          <p:cNvPr id="17413" name="AutoShape 4"/>
          <p:cNvSpPr>
            <a:spLocks noChangeArrowheads="1"/>
          </p:cNvSpPr>
          <p:nvPr/>
        </p:nvSpPr>
        <p:spPr bwMode="auto">
          <a:xfrm>
            <a:off x="6156325" y="836613"/>
            <a:ext cx="2843213" cy="431800"/>
          </a:xfrm>
          <a:prstGeom prst="wedgeRoundRectCallout">
            <a:avLst>
              <a:gd name="adj1" fmla="val -111139"/>
              <a:gd name="adj2" fmla="val -7867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400" i="1" dirty="0" smtClean="0"/>
              <a:t>Бизнес-функции</a:t>
            </a:r>
            <a:endParaRPr lang="ru-RU" sz="2400" i="1" dirty="0"/>
          </a:p>
        </p:txBody>
      </p:sp>
      <p:sp>
        <p:nvSpPr>
          <p:cNvPr id="17414" name="AutoShape 5"/>
          <p:cNvSpPr>
            <a:spLocks noChangeArrowheads="1"/>
          </p:cNvSpPr>
          <p:nvPr/>
        </p:nvSpPr>
        <p:spPr bwMode="auto">
          <a:xfrm>
            <a:off x="7019925" y="1844675"/>
            <a:ext cx="1800225" cy="719138"/>
          </a:xfrm>
          <a:prstGeom prst="wedgeRoundRectCallout">
            <a:avLst>
              <a:gd name="adj1" fmla="val -195944"/>
              <a:gd name="adj2" fmla="val -11114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400" i="1" dirty="0" smtClean="0"/>
              <a:t>Бизнес-процессы</a:t>
            </a:r>
            <a:endParaRPr lang="ru-RU" sz="2400" i="1" dirty="0"/>
          </a:p>
        </p:txBody>
      </p:sp>
      <p:sp>
        <p:nvSpPr>
          <p:cNvPr id="17415" name="AutoShape 6"/>
          <p:cNvSpPr>
            <a:spLocks noChangeArrowheads="1"/>
          </p:cNvSpPr>
          <p:nvPr/>
        </p:nvSpPr>
        <p:spPr bwMode="auto">
          <a:xfrm>
            <a:off x="7164388" y="2708275"/>
            <a:ext cx="1800225" cy="1008063"/>
          </a:xfrm>
          <a:prstGeom prst="wedgeRoundRectCallout">
            <a:avLst>
              <a:gd name="adj1" fmla="val -119491"/>
              <a:gd name="adj2" fmla="val -8669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400" i="1"/>
              <a:t>Технологические операции</a:t>
            </a:r>
          </a:p>
        </p:txBody>
      </p:sp>
      <p:sp>
        <p:nvSpPr>
          <p:cNvPr id="17416" name="AutoShape 7"/>
          <p:cNvSpPr>
            <a:spLocks noChangeArrowheads="1"/>
          </p:cNvSpPr>
          <p:nvPr/>
        </p:nvSpPr>
        <p:spPr bwMode="auto">
          <a:xfrm>
            <a:off x="6588125" y="4581525"/>
            <a:ext cx="2447925" cy="431800"/>
          </a:xfrm>
          <a:prstGeom prst="wedgeRoundRectCallout">
            <a:avLst>
              <a:gd name="adj1" fmla="val -82815"/>
              <a:gd name="adj2" fmla="val -30919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400" i="1"/>
              <a:t>Спецификация</a:t>
            </a:r>
          </a:p>
        </p:txBody>
      </p:sp>
      <p:sp>
        <p:nvSpPr>
          <p:cNvPr id="17417" name="AutoShape 9"/>
          <p:cNvSpPr>
            <a:spLocks/>
          </p:cNvSpPr>
          <p:nvPr/>
        </p:nvSpPr>
        <p:spPr bwMode="auto">
          <a:xfrm>
            <a:off x="5651500" y="2492375"/>
            <a:ext cx="152400" cy="1223963"/>
          </a:xfrm>
          <a:prstGeom prst="rightBrace">
            <a:avLst>
              <a:gd name="adj1" fmla="val 66927"/>
              <a:gd name="adj2" fmla="val 50000"/>
            </a:avLst>
          </a:prstGeom>
          <a:noFill/>
          <a:ln w="254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Номер слайда 4"/>
          <p:cNvSpPr txBox="1">
            <a:spLocks noGrp="1"/>
          </p:cNvSpPr>
          <p:nvPr/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47CDCB1-B08E-4C86-BA31-EEF869A5E47D}" type="slidenum">
              <a:rPr lang="ru-RU" sz="1200" b="0">
                <a:latin typeface="Arial" charset="0"/>
              </a:rPr>
              <a:pPr algn="r"/>
              <a:t>26</a:t>
            </a:fld>
            <a:endParaRPr lang="ru-RU" sz="1200" b="0"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68313" y="188913"/>
            <a:ext cx="8229600" cy="777875"/>
          </a:xfrm>
          <a:noFill/>
        </p:spPr>
        <p:txBody>
          <a:bodyPr/>
          <a:lstStyle/>
          <a:p>
            <a:r>
              <a:rPr lang="ru-RU" sz="3600" smtClean="0">
                <a:effectLst/>
              </a:rPr>
              <a:t>Правила декомпозиции 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052513"/>
            <a:ext cx="8642350" cy="5616575"/>
          </a:xfrm>
          <a:noFill/>
        </p:spPr>
        <p:txBody>
          <a:bodyPr/>
          <a:lstStyle/>
          <a:p>
            <a:pPr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ru-RU" sz="2800" smtClean="0">
                <a:effectLst/>
              </a:rPr>
              <a:t>Функции нижнего уровня являются способом достижения результатов функций верхнего уровня. </a:t>
            </a:r>
          </a:p>
          <a:p>
            <a:pPr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ru-RU" sz="2800" smtClean="0">
                <a:effectLst/>
              </a:rPr>
              <a:t>Выполнение совокупности функций нижнего уровня  автоматически обеспечивает выполнение функции верхнего уровня. </a:t>
            </a:r>
          </a:p>
          <a:p>
            <a:pPr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ru-RU" sz="2800" smtClean="0">
                <a:effectLst/>
              </a:rPr>
              <a:t>Каждая функция нижнего уровня имеет только одну функцию верхнего уровня. </a:t>
            </a:r>
          </a:p>
          <a:p>
            <a:pPr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ru-RU" sz="2800" smtClean="0">
                <a:effectLst/>
              </a:rPr>
              <a:t>Декомпозиция функции верхнего уровня производится по одному критерию, в качестве которого могут выступать: </a:t>
            </a:r>
          </a:p>
          <a:p>
            <a:pPr lvl="1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ru-RU" sz="2400" smtClean="0">
                <a:effectLst/>
              </a:rPr>
              <a:t>Результаты деятельности – продукты или услуги, </a:t>
            </a:r>
          </a:p>
          <a:p>
            <a:pPr lvl="1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ru-RU" sz="2400" smtClean="0">
                <a:effectLst/>
              </a:rPr>
              <a:t>Виды деятельности;</a:t>
            </a:r>
          </a:p>
          <a:p>
            <a:pPr lvl="1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ru-RU" sz="2400" smtClean="0">
                <a:effectLst/>
              </a:rPr>
              <a:t>Ресурсы.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tree_ev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9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tree_evr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24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Номер слайда 4"/>
          <p:cNvSpPr txBox="1">
            <a:spLocks noGrp="1"/>
          </p:cNvSpPr>
          <p:nvPr/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FB029AA-50A4-4B1F-AF12-58AE4F270ABD}" type="slidenum">
              <a:rPr lang="ru-RU" sz="1200" b="0">
                <a:latin typeface="Arial" charset="0"/>
              </a:rPr>
              <a:pPr algn="r"/>
              <a:t>29</a:t>
            </a:fld>
            <a:endParaRPr lang="ru-RU" sz="1200" b="0">
              <a:latin typeface="Arial" charset="0"/>
            </a:endParaRPr>
          </a:p>
        </p:txBody>
      </p:sp>
      <p:sp>
        <p:nvSpPr>
          <p:cNvPr id="21507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68313" y="188913"/>
            <a:ext cx="8229600" cy="431800"/>
          </a:xfrm>
          <a:noFill/>
        </p:spPr>
        <p:txBody>
          <a:bodyPr/>
          <a:lstStyle/>
          <a:p>
            <a:r>
              <a:rPr lang="ru-RU" sz="3600" smtClean="0">
                <a:effectLst/>
              </a:rPr>
              <a:t>Правила декомпозиции 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92150"/>
            <a:ext cx="9144000" cy="6165850"/>
          </a:xfrm>
          <a:noFill/>
        </p:spPr>
        <p:txBody>
          <a:bodyPr/>
          <a:lstStyle/>
          <a:p>
            <a:pPr marL="457200" indent="-457200">
              <a:lnSpc>
                <a:spcPct val="90000"/>
              </a:lnSpc>
              <a:buSzTx/>
              <a:buFont typeface="Wingdings" pitchFamily="2" charset="2"/>
              <a:buAutoNum type="arabicPeriod" startAt="5"/>
            </a:pPr>
            <a:r>
              <a:rPr lang="ru-RU" sz="2600" smtClean="0">
                <a:effectLst/>
              </a:rPr>
              <a:t>Функции одного уровня декомпозиции должны быть равнозначны по объему, времени, сложности выполнения. </a:t>
            </a:r>
          </a:p>
          <a:p>
            <a:pPr marL="457200" indent="-457200">
              <a:lnSpc>
                <a:spcPct val="90000"/>
              </a:lnSpc>
              <a:buSzTx/>
              <a:buFont typeface="Wingdings" pitchFamily="2" charset="2"/>
              <a:buAutoNum type="arabicPeriod" startAt="5"/>
            </a:pPr>
            <a:r>
              <a:rPr lang="ru-RU" sz="2600" smtClean="0">
                <a:effectLst/>
              </a:rPr>
              <a:t>Последовательность критериев декомпозиции функций следует выбирать так, чтобы большая часть зависимостей и взаимодействий между функциями оказалась на самых нижних уровнях модели. На верхних уровнях функции должны быть автономны. </a:t>
            </a:r>
          </a:p>
          <a:p>
            <a:pPr marL="457200" indent="-457200">
              <a:lnSpc>
                <a:spcPct val="90000"/>
              </a:lnSpc>
              <a:buSzTx/>
              <a:buFont typeface="Wingdings" pitchFamily="2" charset="2"/>
              <a:buAutoNum type="arabicPeriod" startAt="5"/>
            </a:pPr>
            <a:r>
              <a:rPr lang="ru-RU" sz="2600" smtClean="0">
                <a:effectLst/>
              </a:rPr>
              <a:t>Декомпозиция функций прекращается, когда функции нижнего уровня удовлетворяют следующим условиям: </a:t>
            </a:r>
          </a:p>
          <a:p>
            <a:pPr marL="838200" lvl="1" indent="-381000">
              <a:lnSpc>
                <a:spcPct val="90000"/>
              </a:lnSpc>
              <a:buSzPct val="75000"/>
            </a:pPr>
            <a:r>
              <a:rPr lang="ru-RU" sz="2400" smtClean="0">
                <a:effectLst/>
              </a:rPr>
              <a:t>функции являются элементарными;</a:t>
            </a:r>
          </a:p>
          <a:p>
            <a:pPr marL="838200" lvl="1" indent="-381000">
              <a:lnSpc>
                <a:spcPct val="90000"/>
              </a:lnSpc>
              <a:buSzPct val="75000"/>
            </a:pPr>
            <a:r>
              <a:rPr lang="ru-RU" sz="2400" smtClean="0">
                <a:effectLst/>
              </a:rPr>
              <a:t>конечный результат выполнения функции элементарен;</a:t>
            </a:r>
          </a:p>
          <a:p>
            <a:pPr marL="838200" lvl="1" indent="-381000">
              <a:lnSpc>
                <a:spcPct val="90000"/>
              </a:lnSpc>
              <a:buSzPct val="75000"/>
            </a:pPr>
            <a:r>
              <a:rPr lang="ru-RU" sz="2400" smtClean="0">
                <a:effectLst/>
              </a:rPr>
              <a:t>четко определены способы достижения результатов функции; </a:t>
            </a:r>
          </a:p>
          <a:p>
            <a:pPr marL="838200" lvl="1" indent="-381000">
              <a:lnSpc>
                <a:spcPct val="90000"/>
              </a:lnSpc>
              <a:buSzPct val="75000"/>
            </a:pPr>
            <a:r>
              <a:rPr lang="ru-RU" sz="2400" smtClean="0">
                <a:effectLst/>
              </a:rPr>
              <a:t>временные характеристики и ответственность за выполнение работ могут быть однозначно определены с точностью до сотрудника.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11A964E-6A11-4CA9-9EE9-08413186A1C2}" type="slidenum">
              <a:rPr lang="ru-RU" smtClean="0"/>
              <a:pPr/>
              <a:t>3</a:t>
            </a:fld>
            <a:endParaRPr lang="ru-RU" smtClean="0"/>
          </a:p>
        </p:txBody>
      </p:sp>
      <p:sp>
        <p:nvSpPr>
          <p:cNvPr id="1126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eaLnBrk="1" hangingPunct="1"/>
            <a:r>
              <a:rPr lang="ru-RU" sz="4000" smtClean="0">
                <a:effectLst/>
              </a:rPr>
              <a:t>Этап сбора данных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435975" cy="55451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800" b="1" smtClean="0">
                <a:solidFill>
                  <a:schemeClr val="accent2"/>
                </a:solidFill>
                <a:effectLst/>
              </a:rPr>
              <a:t>Основные участники</a:t>
            </a:r>
            <a:r>
              <a:rPr lang="ru-RU" sz="2800" smtClean="0">
                <a:effectLst/>
              </a:rPr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smtClean="0">
                <a:effectLst/>
              </a:rPr>
              <a:t>бизнес-аналитики;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smtClean="0">
                <a:effectLst/>
              </a:rPr>
              <a:t>руководство предприятия-заказчика;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smtClean="0">
                <a:effectLst/>
              </a:rPr>
              <a:t>ключевые пользователи будущей ИС;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smtClean="0">
                <a:effectLst/>
              </a:rPr>
              <a:t>эксперты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800" b="1" smtClean="0">
                <a:solidFill>
                  <a:schemeClr val="accent2"/>
                </a:solidFill>
                <a:effectLst/>
              </a:rPr>
              <a:t>Объекты изучения</a:t>
            </a:r>
            <a:r>
              <a:rPr lang="ru-RU" sz="2800" smtClean="0">
                <a:effectLst/>
              </a:rPr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smtClean="0">
                <a:effectLst/>
              </a:rPr>
              <a:t>организационная и функциональная структура;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smtClean="0">
                <a:effectLst/>
              </a:rPr>
              <a:t>технико-экономические характеристики;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smtClean="0">
                <a:effectLst/>
              </a:rPr>
              <a:t>материальные и информационные потоки между подразделениями и внутри них;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smtClean="0">
                <a:effectLst/>
              </a:rPr>
              <a:t>методы планирования, учета и управления.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64BACA2-28B2-4BC5-A26C-01B082AC5763}" type="slidenum">
              <a:rPr lang="ru-RU" smtClean="0"/>
              <a:pPr/>
              <a:t>4</a:t>
            </a:fld>
            <a:endParaRPr lang="ru-RU" smtClean="0"/>
          </a:p>
        </p:txBody>
      </p:sp>
      <p:sp>
        <p:nvSpPr>
          <p:cNvPr id="102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274637"/>
          </a:xfrm>
        </p:spPr>
        <p:txBody>
          <a:bodyPr/>
          <a:lstStyle/>
          <a:p>
            <a:pPr eaLnBrk="1" hangingPunct="1"/>
            <a:r>
              <a:rPr lang="ru-RU" sz="4000" smtClean="0">
                <a:effectLst/>
              </a:rPr>
              <a:t>Основные работы </a:t>
            </a:r>
            <a:r>
              <a:rPr lang="en-US" sz="4000" smtClean="0">
                <a:effectLst/>
              </a:rPr>
              <a:t>I</a:t>
            </a:r>
            <a:r>
              <a:rPr lang="ru-RU" sz="4000" smtClean="0">
                <a:effectLst/>
              </a:rPr>
              <a:t> этапа</a:t>
            </a:r>
          </a:p>
        </p:txBody>
      </p:sp>
      <p:sp>
        <p:nvSpPr>
          <p:cNvPr id="3077" name="Text Box 3"/>
          <p:cNvSpPr txBox="1">
            <a:spLocks noChangeArrowheads="1"/>
          </p:cNvSpPr>
          <p:nvPr/>
        </p:nvSpPr>
        <p:spPr bwMode="auto">
          <a:xfrm>
            <a:off x="5508625" y="3644900"/>
            <a:ext cx="3313113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/>
              <a:t>Основной результат – ответ на вопрос:</a:t>
            </a:r>
          </a:p>
          <a:p>
            <a:r>
              <a:rPr lang="ru-RU" sz="2800"/>
              <a:t>«Стоит ли продолжать данный проект?»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539750" y="908050"/>
          <a:ext cx="5113338" cy="554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6511604" imgH="7058716" progId="Visio.Drawing.11">
                  <p:embed/>
                </p:oleObj>
              </mc:Choice>
              <mc:Fallback>
                <p:oleObj name="Visio" r:id="rId3" imgW="6511604" imgH="7058716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908050"/>
                        <a:ext cx="5113338" cy="554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11A964E-6A11-4CA9-9EE9-08413186A1C2}" type="slidenum">
              <a:rPr lang="ru-RU" smtClean="0"/>
              <a:pPr/>
              <a:t>5</a:t>
            </a:fld>
            <a:endParaRPr lang="ru-RU" smtClean="0"/>
          </a:p>
        </p:txBody>
      </p:sp>
      <p:sp>
        <p:nvSpPr>
          <p:cNvPr id="1126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274638"/>
            <a:ext cx="9144000" cy="633412"/>
          </a:xfrm>
        </p:spPr>
        <p:txBody>
          <a:bodyPr/>
          <a:lstStyle/>
          <a:p>
            <a:pPr eaLnBrk="1" hangingPunct="1"/>
            <a:r>
              <a:rPr lang="ru-RU" sz="4000" dirty="0" smtClean="0">
                <a:effectLst/>
              </a:rPr>
              <a:t>Этап анализа материалов обследования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752"/>
            <a:ext cx="8569647" cy="566124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ru-RU" sz="2800" b="1" dirty="0" smtClean="0">
                <a:solidFill>
                  <a:schemeClr val="accent2"/>
                </a:solidFill>
                <a:effectLst/>
              </a:rPr>
              <a:t>Цель: </a:t>
            </a:r>
            <a:r>
              <a:rPr lang="ru-RU" sz="2400" dirty="0" smtClean="0"/>
              <a:t>преобразование общих, неясных знаний о требованиях к будущей системе в точные определения.</a:t>
            </a:r>
            <a:endParaRPr lang="ru-RU" sz="2800" b="1" dirty="0" smtClean="0">
              <a:solidFill>
                <a:schemeClr val="accent2"/>
              </a:solidFill>
              <a:effectLst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800" b="1" dirty="0" smtClean="0">
                <a:solidFill>
                  <a:schemeClr val="accent2"/>
                </a:solidFill>
                <a:effectLst/>
              </a:rPr>
              <a:t>Основные участники</a:t>
            </a:r>
            <a:r>
              <a:rPr lang="ru-RU" sz="2800" dirty="0" smtClean="0">
                <a:effectLst/>
              </a:rPr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 err="1" smtClean="0">
                <a:effectLst/>
              </a:rPr>
              <a:t>бизнес-аналитики</a:t>
            </a:r>
            <a:r>
              <a:rPr lang="ru-RU" sz="2400" dirty="0" smtClean="0">
                <a:effectLst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 smtClean="0">
                <a:effectLst/>
              </a:rPr>
              <a:t>руководство предприятия-заказчика;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 smtClean="0">
                <a:effectLst/>
              </a:rPr>
              <a:t>ключевые пользователи будущей ИС;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 smtClean="0">
                <a:effectLst/>
              </a:rPr>
              <a:t>технические специалисты.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800" b="1" dirty="0" smtClean="0">
                <a:solidFill>
                  <a:schemeClr val="accent2"/>
                </a:solidFill>
                <a:effectLst/>
              </a:rPr>
              <a:t>Объекты изучения</a:t>
            </a:r>
            <a:r>
              <a:rPr lang="ru-RU" sz="2800" dirty="0" smtClean="0">
                <a:effectLst/>
              </a:rPr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 smtClean="0">
                <a:effectLst/>
              </a:rPr>
              <a:t>архитектура системы, ее функции, условия функционирования;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 smtClean="0">
                <a:effectLst/>
              </a:rPr>
              <a:t>интерфейсы и распределение функций между человеком и системой;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 smtClean="0">
                <a:effectLst/>
              </a:rPr>
              <a:t>требования  к программным и аппаратным компонентам системы..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64BACA2-28B2-4BC5-A26C-01B082AC5763}" type="slidenum">
              <a:rPr lang="ru-RU" smtClean="0"/>
              <a:pPr/>
              <a:t>6</a:t>
            </a:fld>
            <a:endParaRPr lang="ru-RU" smtClean="0"/>
          </a:p>
        </p:txBody>
      </p:sp>
      <p:sp>
        <p:nvSpPr>
          <p:cNvPr id="102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076056" y="188640"/>
            <a:ext cx="3826768" cy="1138138"/>
          </a:xfrm>
        </p:spPr>
        <p:txBody>
          <a:bodyPr/>
          <a:lstStyle/>
          <a:p>
            <a:pPr eaLnBrk="1" hangingPunct="1"/>
            <a:r>
              <a:rPr lang="ru-RU" sz="4000" dirty="0" smtClean="0">
                <a:effectLst/>
              </a:rPr>
              <a:t>Основные работы </a:t>
            </a:r>
            <a:r>
              <a:rPr lang="en-US" sz="4000" dirty="0" smtClean="0">
                <a:effectLst/>
              </a:rPr>
              <a:t>II</a:t>
            </a:r>
            <a:r>
              <a:rPr lang="ru-RU" sz="4000" dirty="0" smtClean="0">
                <a:effectLst/>
              </a:rPr>
              <a:t> этапа</a:t>
            </a:r>
          </a:p>
        </p:txBody>
      </p:sp>
      <p:sp>
        <p:nvSpPr>
          <p:cNvPr id="3077" name="Text Box 3"/>
          <p:cNvSpPr txBox="1">
            <a:spLocks noChangeArrowheads="1"/>
          </p:cNvSpPr>
          <p:nvPr/>
        </p:nvSpPr>
        <p:spPr bwMode="auto">
          <a:xfrm>
            <a:off x="5508625" y="3644900"/>
            <a:ext cx="3313113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800" dirty="0"/>
              <a:t>Основной результат – ответ на вопрос:</a:t>
            </a:r>
          </a:p>
          <a:p>
            <a:r>
              <a:rPr lang="ru-RU" sz="2800" dirty="0" smtClean="0"/>
              <a:t>«Что должна делать будущая система?»</a:t>
            </a:r>
            <a:endParaRPr lang="ru-RU" sz="2800" dirty="0"/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23528" y="6350"/>
          <a:ext cx="4591050" cy="685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Visio" r:id="rId3" imgW="5884520" imgH="8782788" progId="Visio.Drawing.11">
                  <p:embed/>
                </p:oleObj>
              </mc:Choice>
              <mc:Fallback>
                <p:oleObj name="Visio" r:id="rId3" imgW="5884520" imgH="878278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6350"/>
                        <a:ext cx="4591050" cy="685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Номер слайда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B1BE995-0E4E-4C89-BB2E-54D313DEA2B2}" type="slidenum">
              <a:rPr lang="ru-RU" smtClean="0"/>
              <a:pPr/>
              <a:t>7</a:t>
            </a:fld>
            <a:endParaRPr lang="ru-RU" smtClean="0"/>
          </a:p>
        </p:txBody>
      </p:sp>
      <p:sp>
        <p:nvSpPr>
          <p:cNvPr id="1229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388" y="0"/>
            <a:ext cx="8785225" cy="1196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3600" smtClean="0">
                <a:effectLst/>
              </a:rPr>
              <a:t>Классификация методов анализа предметной области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893175" cy="5472113"/>
          </a:xfrm>
        </p:spPr>
        <p:txBody>
          <a:bodyPr/>
          <a:lstStyle/>
          <a:p>
            <a:pPr marL="609600" indent="-609600">
              <a:buSzTx/>
              <a:buFont typeface="Wingdings" pitchFamily="2" charset="2"/>
              <a:buAutoNum type="arabicPeriod"/>
            </a:pPr>
            <a:r>
              <a:rPr lang="ru-RU" sz="2800" dirty="0" smtClean="0">
                <a:effectLst/>
              </a:rPr>
              <a:t>Методы изучения и анализа фактического состояния </a:t>
            </a:r>
            <a:r>
              <a:rPr lang="ru-RU" sz="2800" dirty="0" err="1" smtClean="0">
                <a:effectLst/>
              </a:rPr>
              <a:t>экон</a:t>
            </a:r>
            <a:r>
              <a:rPr lang="ru-RU" sz="2800" dirty="0" smtClean="0">
                <a:effectLst/>
              </a:rPr>
              <a:t>. объекта  и перспектив его развития </a:t>
            </a:r>
          </a:p>
          <a:p>
            <a:pPr marL="720000" lvl="1" indent="-609600">
              <a:buSzTx/>
            </a:pPr>
            <a:r>
              <a:rPr lang="en-US" sz="2400" dirty="0" smtClean="0">
                <a:effectLst/>
              </a:rPr>
              <a:t>SWOT-</a:t>
            </a:r>
            <a:r>
              <a:rPr lang="ru-RU" sz="2400" dirty="0" smtClean="0">
                <a:effectLst/>
              </a:rPr>
              <a:t>анализ;</a:t>
            </a:r>
          </a:p>
          <a:p>
            <a:pPr marL="720000" lvl="1" indent="-609600">
              <a:buSzTx/>
            </a:pPr>
            <a:r>
              <a:rPr lang="ru-RU" sz="2400" dirty="0" smtClean="0">
                <a:effectLst/>
              </a:rPr>
              <a:t>Схема </a:t>
            </a:r>
            <a:r>
              <a:rPr lang="ru-RU" sz="2400" dirty="0" err="1" smtClean="0">
                <a:effectLst/>
              </a:rPr>
              <a:t>Захмана</a:t>
            </a:r>
            <a:r>
              <a:rPr lang="ru-RU" sz="2400" dirty="0" smtClean="0">
                <a:effectLst/>
              </a:rPr>
              <a:t>.</a:t>
            </a:r>
          </a:p>
          <a:p>
            <a:pPr marL="609600" indent="-609600">
              <a:buSzTx/>
              <a:buFont typeface="Wingdings" pitchFamily="2" charset="2"/>
              <a:buAutoNum type="arabicPeriod"/>
            </a:pPr>
            <a:r>
              <a:rPr lang="ru-RU" sz="2800" dirty="0" smtClean="0">
                <a:effectLst/>
              </a:rPr>
              <a:t>Методы детального анализа предметной области</a:t>
            </a:r>
          </a:p>
          <a:p>
            <a:pPr marL="720000" lvl="1" indent="-609600">
              <a:buSzTx/>
            </a:pPr>
            <a:r>
              <a:rPr lang="ru-RU" sz="2400" dirty="0" smtClean="0">
                <a:effectLst/>
              </a:rPr>
              <a:t>Методы обследования и моделирования бизнес-процессов;</a:t>
            </a:r>
          </a:p>
          <a:p>
            <a:pPr marL="720000" lvl="1" indent="-609600">
              <a:buSzTx/>
            </a:pPr>
            <a:r>
              <a:rPr lang="ru-RU" sz="2400" dirty="0" smtClean="0">
                <a:effectLst/>
              </a:rPr>
              <a:t>Методы сбора требований пользователей.</a:t>
            </a:r>
          </a:p>
          <a:p>
            <a:pPr marL="609600" indent="-609600">
              <a:buSzTx/>
              <a:buFont typeface="Wingdings" pitchFamily="2" charset="2"/>
              <a:buAutoNum type="arabicPeriod"/>
            </a:pPr>
            <a:r>
              <a:rPr lang="ru-RU" sz="2800" dirty="0" smtClean="0">
                <a:effectLst/>
              </a:rPr>
              <a:t>Методы формирования нового заданного состояния экономического объекта</a:t>
            </a:r>
          </a:p>
          <a:p>
            <a:pPr marL="720000" lvl="1" indent="-609600">
              <a:buSzTx/>
            </a:pPr>
            <a:r>
              <a:rPr lang="ru-RU" sz="2400" dirty="0" smtClean="0">
                <a:effectLst/>
              </a:rPr>
              <a:t>Методы имитационного моделирования</a:t>
            </a:r>
          </a:p>
          <a:p>
            <a:pPr marL="720000" lvl="1" indent="-609600">
              <a:buSzTx/>
            </a:pPr>
            <a:r>
              <a:rPr lang="en-US" sz="2400" dirty="0" smtClean="0">
                <a:effectLst/>
              </a:rPr>
              <a:t>BPMN-</a:t>
            </a:r>
            <a:r>
              <a:rPr lang="ru-RU" sz="2400" dirty="0" smtClean="0">
                <a:effectLst/>
              </a:rPr>
              <a:t>технологии моделирования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00063" y="214313"/>
            <a:ext cx="8229600" cy="633412"/>
          </a:xfrm>
          <a:noFill/>
        </p:spPr>
        <p:txBody>
          <a:bodyPr/>
          <a:lstStyle/>
          <a:p>
            <a:r>
              <a:rPr lang="en-US" sz="4000" smtClean="0">
                <a:effectLst/>
              </a:rPr>
              <a:t>SWOT</a:t>
            </a:r>
            <a:r>
              <a:rPr lang="ru-RU" sz="4000" smtClean="0">
                <a:effectLst/>
              </a:rPr>
              <a:t>-анализ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857250"/>
            <a:ext cx="8715375" cy="6000750"/>
          </a:xfrm>
          <a:noFill/>
        </p:spPr>
        <p:txBody>
          <a:bodyPr/>
          <a:lstStyle/>
          <a:p>
            <a:pPr marL="609600" indent="-609600"/>
            <a:r>
              <a:rPr lang="en-US" b="1" smtClean="0">
                <a:effectLst/>
              </a:rPr>
              <a:t>S</a:t>
            </a:r>
            <a:r>
              <a:rPr lang="en-US" smtClean="0">
                <a:effectLst/>
              </a:rPr>
              <a:t>tregths</a:t>
            </a:r>
            <a:r>
              <a:rPr lang="ru-RU" smtClean="0">
                <a:effectLst/>
              </a:rPr>
              <a:t>, </a:t>
            </a:r>
            <a:r>
              <a:rPr lang="en-US" b="1" smtClean="0">
                <a:effectLst/>
              </a:rPr>
              <a:t>W</a:t>
            </a:r>
            <a:r>
              <a:rPr lang="en-US" smtClean="0">
                <a:effectLst/>
              </a:rPr>
              <a:t>eaknesses</a:t>
            </a:r>
            <a:r>
              <a:rPr lang="ru-RU" smtClean="0">
                <a:effectLst/>
              </a:rPr>
              <a:t>, </a:t>
            </a:r>
            <a:r>
              <a:rPr lang="en-US" b="1" smtClean="0">
                <a:effectLst/>
              </a:rPr>
              <a:t>O</a:t>
            </a:r>
            <a:r>
              <a:rPr lang="en-US" smtClean="0">
                <a:effectLst/>
              </a:rPr>
              <a:t>pportunities</a:t>
            </a:r>
            <a:r>
              <a:rPr lang="ru-RU" smtClean="0">
                <a:effectLst/>
              </a:rPr>
              <a:t>, </a:t>
            </a:r>
            <a:r>
              <a:rPr lang="en-US" b="1" smtClean="0">
                <a:effectLst/>
              </a:rPr>
              <a:t>T</a:t>
            </a:r>
            <a:r>
              <a:rPr lang="en-US" smtClean="0">
                <a:effectLst/>
              </a:rPr>
              <a:t>hreats</a:t>
            </a:r>
            <a:r>
              <a:rPr lang="ru-RU" smtClean="0">
                <a:effectLst/>
              </a:rPr>
              <a:t>) (сильные стороны, слабые стороны, возможности, угрозы</a:t>
            </a:r>
            <a:r>
              <a:rPr lang="en-US" smtClean="0">
                <a:effectLst/>
              </a:rPr>
              <a:t>)</a:t>
            </a:r>
          </a:p>
          <a:p>
            <a:pPr marL="609600" indent="-609600"/>
            <a:r>
              <a:rPr lang="ru-RU" smtClean="0">
                <a:effectLst/>
              </a:rPr>
              <a:t>Этапы </a:t>
            </a:r>
            <a:r>
              <a:rPr lang="en-US" smtClean="0">
                <a:effectLst/>
              </a:rPr>
              <a:t>SWOT-</a:t>
            </a:r>
            <a:r>
              <a:rPr lang="ru-RU" smtClean="0">
                <a:effectLst/>
              </a:rPr>
              <a:t>анализа:</a:t>
            </a:r>
          </a:p>
          <a:p>
            <a:pPr marL="990600" lvl="1" indent="-533400">
              <a:buSzTx/>
              <a:buFont typeface="Wingdings" pitchFamily="2" charset="2"/>
              <a:buAutoNum type="arabicParenR"/>
            </a:pPr>
            <a:r>
              <a:rPr lang="ru-RU" smtClean="0">
                <a:effectLst/>
              </a:rPr>
              <a:t>определение уникального характера организации, ее миссии; </a:t>
            </a:r>
          </a:p>
          <a:p>
            <a:pPr marL="990600" lvl="1" indent="-533400">
              <a:buSzTx/>
              <a:buFont typeface="Wingdings" pitchFamily="2" charset="2"/>
              <a:buAutoNum type="arabicParenR"/>
            </a:pPr>
            <a:r>
              <a:rPr lang="ru-RU" smtClean="0">
                <a:effectLst/>
              </a:rPr>
              <a:t>определение внутренних сильных и слабых сторон организации по отдельным направлениям деятельности;</a:t>
            </a:r>
          </a:p>
          <a:p>
            <a:pPr marL="990600" lvl="1" indent="-533400">
              <a:buSzTx/>
              <a:buFont typeface="Wingdings" pitchFamily="2" charset="2"/>
              <a:buAutoNum type="arabicParenR"/>
            </a:pPr>
            <a:r>
              <a:rPr lang="ru-RU" smtClean="0">
                <a:effectLst/>
              </a:rPr>
              <a:t>определение внешних возможностей и угроз;</a:t>
            </a:r>
          </a:p>
          <a:p>
            <a:pPr marL="990600" lvl="1" indent="-533400">
              <a:buSzTx/>
              <a:buFont typeface="Wingdings" pitchFamily="2" charset="2"/>
              <a:buAutoNum type="arabicParenR"/>
            </a:pPr>
            <a:r>
              <a:rPr lang="ru-RU" smtClean="0">
                <a:effectLst/>
              </a:rPr>
              <a:t>определение практических приоритетных целей на среднесрочный период.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0"/>
            <a:ext cx="8229600" cy="476250"/>
          </a:xfrm>
          <a:noFill/>
        </p:spPr>
        <p:txBody>
          <a:bodyPr/>
          <a:lstStyle/>
          <a:p>
            <a:r>
              <a:rPr lang="ru-RU" sz="3600" smtClean="0">
                <a:effectLst/>
              </a:rPr>
              <a:t>Пример </a:t>
            </a:r>
            <a:r>
              <a:rPr lang="en-US" sz="3600" smtClean="0">
                <a:effectLst/>
              </a:rPr>
              <a:t>SWOT-</a:t>
            </a:r>
            <a:r>
              <a:rPr lang="ru-RU" sz="3600" smtClean="0">
                <a:effectLst/>
              </a:rPr>
              <a:t>таблицы</a:t>
            </a:r>
          </a:p>
        </p:txBody>
      </p:sp>
      <p:graphicFrame>
        <p:nvGraphicFramePr>
          <p:cNvPr id="12316" name="Group 28"/>
          <p:cNvGraphicFramePr>
            <a:graphicFrameLocks noGrp="1"/>
          </p:cNvGraphicFramePr>
          <p:nvPr>
            <p:ph idx="1"/>
          </p:nvPr>
        </p:nvGraphicFramePr>
        <p:xfrm>
          <a:off x="0" y="692150"/>
          <a:ext cx="8964613" cy="6010596"/>
        </p:xfrm>
        <a:graphic>
          <a:graphicData uri="http://schemas.openxmlformats.org/drawingml/2006/table">
            <a:tbl>
              <a:tblPr/>
              <a:tblGrid>
                <a:gridCol w="4422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1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39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ВНЕШНЯЯ СРЕДА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ВНУТРЕННЯЯ СРЕДА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784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Возможности (</a:t>
                      </a:r>
                      <a:r>
                        <a:rPr kumimoji="0" lang="ru-RU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Opportunities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)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Сильные стороны (</a:t>
                      </a:r>
                      <a:r>
                        <a:rPr kumimoji="0" lang="ru-RU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Strengths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)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58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"/>
                        <a:tabLst>
                          <a:tab pos="228600" algn="l"/>
                        </a:tabLst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Регионы России, где господствуют местные авиаперевозки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"/>
                        <a:tabLst>
                          <a:tab pos="228600" algn="l"/>
                        </a:tabLst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Увеличение потребности в авиаперевозках в мире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"/>
                        <a:tabLst>
                          <a:tab pos="-1009650" algn="l"/>
                          <a:tab pos="228600" algn="l"/>
                        </a:tabLst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Географическое положение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"/>
                        <a:tabLst>
                          <a:tab pos="-1009650" algn="l"/>
                          <a:tab pos="228600" algn="l"/>
                        </a:tabLst>
                      </a:pPr>
                      <a:r>
                        <a:rPr kumimoji="0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Разветвленная инфраструктура</a:t>
                      </a: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652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Угрозы (T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h</a:t>
                      </a:r>
                      <a:r>
                        <a:rPr kumimoji="0" lang="ru-RU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reats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)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Слабые стороны (</a:t>
                      </a:r>
                      <a:r>
                        <a:rPr kumimoji="0" lang="ru-RU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Weakness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es</a:t>
                      </a: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)</a:t>
                      </a:r>
                      <a:endParaRPr kumimoji="0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33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"/>
                        <a:tabLst>
                          <a:tab pos="-1009650" algn="l"/>
                          <a:tab pos="228600" algn="l"/>
                        </a:tabLst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Низкая покупательная способность населения России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"/>
                        <a:tabLst>
                          <a:tab pos="-1009650" algn="l"/>
                          <a:tab pos="228600" algn="l"/>
                        </a:tabLst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Рост цен на традиционных курортах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"/>
                        <a:tabLst>
                          <a:tab pos="-1009650" algn="l"/>
                          <a:tab pos="228600" algn="l"/>
                        </a:tabLst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Конкуренция со стороны западных авиаперевозчиков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"/>
                        <a:tabLst>
                          <a:tab pos="-1009650" algn="l"/>
                          <a:tab pos="228600" algn="l"/>
                        </a:tabLst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Отсутствие единой информационной системы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"/>
                        <a:tabLst>
                          <a:tab pos="-1009650" algn="l"/>
                          <a:tab pos="228600" algn="l"/>
                        </a:tabLst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Старый авиапарк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"/>
                        <a:tabLst>
                          <a:tab pos="-1009650" algn="l"/>
                          <a:tab pos="228600" algn="l"/>
                        </a:tabLst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Необходимость ликвидации рабочих мест в связи с переходом на новый авиапарк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Char char=""/>
                        <a:tabLst>
                          <a:tab pos="-1009650" algn="l"/>
                          <a:tab pos="228600" algn="l"/>
                        </a:tabLst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Неэффективная эксплуатация некоторых линий</a:t>
                      </a:r>
                      <a:endParaRPr kumimoji="0" 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чение">
  <a:themeElements>
    <a:clrScheme name="Течение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EC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F4FF"/>
      </a:accent5>
      <a:accent6>
        <a:srgbClr val="2D2D8A"/>
      </a:accent6>
      <a:hlink>
        <a:srgbClr val="6600FF"/>
      </a:hlink>
      <a:folHlink>
        <a:srgbClr val="009900"/>
      </a:folHlink>
    </a:clrScheme>
    <a:fontScheme name="Течение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Течение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чение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чение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7136</TotalTime>
  <Words>1726</Words>
  <Application>Microsoft Office PowerPoint</Application>
  <PresentationFormat>Экран (4:3)</PresentationFormat>
  <Paragraphs>301</Paragraphs>
  <Slides>29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Arial</vt:lpstr>
      <vt:lpstr>Times New Roman</vt:lpstr>
      <vt:lpstr>Wingdings</vt:lpstr>
      <vt:lpstr>Течение</vt:lpstr>
      <vt:lpstr>Visio</vt:lpstr>
      <vt:lpstr>  Технологии проектирования информационных систем</vt:lpstr>
      <vt:lpstr>Начальная стадия ЖЦ ИС</vt:lpstr>
      <vt:lpstr>Этап сбора данных</vt:lpstr>
      <vt:lpstr>Основные работы I этапа</vt:lpstr>
      <vt:lpstr>Этап анализа материалов обследования</vt:lpstr>
      <vt:lpstr>Основные работы II этапа</vt:lpstr>
      <vt:lpstr>Классификация методов анализа предметной области</vt:lpstr>
      <vt:lpstr>SWOT-анализ</vt:lpstr>
      <vt:lpstr>Пример SWOT-таблицы</vt:lpstr>
      <vt:lpstr>Схема архитектуры ИС (Дж. Захман, 1987)</vt:lpstr>
      <vt:lpstr>Схема архитектуры предприятия (Захман, 1992)</vt:lpstr>
      <vt:lpstr>Схема Захмана</vt:lpstr>
      <vt:lpstr>Презентация PowerPoint</vt:lpstr>
      <vt:lpstr>ISA (Information Systems Architecture )</vt:lpstr>
      <vt:lpstr>Методы детального анализа предметной области Методика обследования бизнес-процессов</vt:lpstr>
      <vt:lpstr>Презентация PowerPoint</vt:lpstr>
      <vt:lpstr>Презентация PowerPoint</vt:lpstr>
      <vt:lpstr>Содержание отчета по II этапу</vt:lpstr>
      <vt:lpstr>Презентация PowerPoint</vt:lpstr>
      <vt:lpstr>Запросная форма для описания бизнес-процесса</vt:lpstr>
      <vt:lpstr>Положение о бизнес-процессе</vt:lpstr>
      <vt:lpstr>Положение о бизнес-процессе</vt:lpstr>
      <vt:lpstr>Правила описания бизнес-процессов</vt:lpstr>
      <vt:lpstr>Процессные потоковые модели</vt:lpstr>
      <vt:lpstr>Презентация PowerPoint</vt:lpstr>
      <vt:lpstr>Правила декомпозиции </vt:lpstr>
      <vt:lpstr>Презентация PowerPoint</vt:lpstr>
      <vt:lpstr>Презентация PowerPoint</vt:lpstr>
      <vt:lpstr>Правила декомпозиции 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Технология внедрения  CASE-средств</dc:title>
  <dc:creator>Alex</dc:creator>
  <cp:lastModifiedBy>1</cp:lastModifiedBy>
  <cp:revision>321</cp:revision>
  <dcterms:created xsi:type="dcterms:W3CDTF">2009-02-15T10:01:31Z</dcterms:created>
  <dcterms:modified xsi:type="dcterms:W3CDTF">2024-09-29T19:04:46Z</dcterms:modified>
</cp:coreProperties>
</file>