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8" r:id="rId5"/>
    <p:sldId id="257" r:id="rId6"/>
    <p:sldId id="258" r:id="rId7"/>
    <p:sldId id="261" r:id="rId8"/>
    <p:sldId id="269" r:id="rId9"/>
    <p:sldId id="262" r:id="rId10"/>
    <p:sldId id="270" r:id="rId11"/>
    <p:sldId id="267" r:id="rId12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3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836DA-8DF8-4362-9BCA-50FBDEF7972E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8918-6FB8-4304-89B1-8D89BEF8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7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A8918-6FB8-4304-89B1-8D89BEF865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26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A8918-6FB8-4304-89B1-8D89BEF865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56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A8918-6FB8-4304-89B1-8D89BEF865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" y="0"/>
            <a:ext cx="17916524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1825" y="9486900"/>
            <a:ext cx="2038349" cy="4190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" y="9420225"/>
            <a:ext cx="1885949" cy="4190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0" y="1657350"/>
            <a:ext cx="4914899" cy="8000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627380"/>
            <a:ext cx="16408400" cy="82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1475" y="0"/>
            <a:ext cx="17916524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71825" y="9486900"/>
            <a:ext cx="2038349" cy="4190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2500" y="9420225"/>
            <a:ext cx="1885949" cy="4190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2500" y="1657350"/>
            <a:ext cx="4914899" cy="800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627380"/>
            <a:ext cx="16408400" cy="82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2763647"/>
            <a:ext cx="16408400" cy="274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9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"/>
            <a:ext cx="18287999" cy="1028699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4325" y="762000"/>
              <a:ext cx="2924174" cy="600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00" y="666750"/>
              <a:ext cx="2695574" cy="6000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5381625"/>
              <a:ext cx="4914899" cy="800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82900" y="9172575"/>
              <a:ext cx="2228849" cy="8286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8999" y="3430209"/>
            <a:ext cx="995680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1936114" algn="l"/>
                <a:tab pos="6424295" algn="l"/>
              </a:tabLst>
            </a:pPr>
            <a:r>
              <a:rPr sz="2800" kern="1200" spc="10" dirty="0">
                <a:solidFill>
                  <a:srgbClr val="B8B8B8"/>
                </a:solidFill>
                <a:latin typeface="Arial MT"/>
                <a:ea typeface="+mn-ea"/>
                <a:cs typeface="+mn-cs"/>
              </a:rPr>
              <a:t>IT</a:t>
            </a:r>
            <a:r>
              <a:rPr lang="en-US" sz="2800" kern="1200" spc="10" dirty="0">
                <a:solidFill>
                  <a:srgbClr val="B8B8B8"/>
                </a:solidFill>
                <a:latin typeface="Arial MT"/>
                <a:ea typeface="+mn-ea"/>
                <a:cs typeface="+mn-cs"/>
              </a:rPr>
              <a:t> </a:t>
            </a:r>
            <a:r>
              <a:rPr sz="2800" kern="1200" spc="10" dirty="0">
                <a:solidFill>
                  <a:srgbClr val="B8B8B8"/>
                </a:solidFill>
                <a:latin typeface="Arial MT"/>
                <a:ea typeface="+mn-ea"/>
                <a:cs typeface="+mn-cs"/>
              </a:rPr>
              <a:t>Purple</a:t>
            </a:r>
            <a:r>
              <a:rPr lang="en-US" sz="2800" kern="1200" spc="10" dirty="0">
                <a:solidFill>
                  <a:srgbClr val="B8B8B8"/>
                </a:solidFill>
                <a:latin typeface="Arial MT"/>
                <a:ea typeface="+mn-ea"/>
                <a:cs typeface="+mn-cs"/>
              </a:rPr>
              <a:t> </a:t>
            </a:r>
            <a:r>
              <a:rPr sz="2800" kern="1200" spc="10" dirty="0">
                <a:solidFill>
                  <a:srgbClr val="B8B8B8"/>
                </a:solidFill>
                <a:latin typeface="Arial MT"/>
                <a:ea typeface="+mn-ea"/>
                <a:cs typeface="+mn-cs"/>
              </a:rPr>
              <a:t>Hack</a:t>
            </a:r>
            <a:br>
              <a:rPr lang="ru-RU" sz="8250" spc="-95" dirty="0">
                <a:latin typeface="Tahoma"/>
                <a:cs typeface="Tahoma"/>
              </a:rPr>
            </a:br>
            <a:r>
              <a:rPr lang="en-US" sz="8250" spc="-95" dirty="0">
                <a:latin typeface="Tahoma"/>
                <a:cs typeface="Tahoma"/>
              </a:rPr>
              <a:t>MISIS Dark horse</a:t>
            </a:r>
            <a:endParaRPr sz="825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6334833"/>
            <a:ext cx="7366000" cy="14119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Кейс</a:t>
            </a:r>
            <a:endParaRPr lang="en-US" sz="2800" spc="10" dirty="0">
              <a:solidFill>
                <a:srgbClr val="B8B8B8"/>
              </a:solidFill>
              <a:latin typeface="Arial MT"/>
            </a:endParaRPr>
          </a:p>
          <a:p>
            <a:pPr marL="12700">
              <a:lnSpc>
                <a:spcPct val="100000"/>
              </a:lnSpc>
            </a:pPr>
            <a:r>
              <a:rPr sz="2800" b="1" dirty="0" err="1">
                <a:solidFill>
                  <a:srgbClr val="FFFFFF"/>
                </a:solidFill>
                <a:latin typeface="Arial"/>
                <a:cs typeface="Arial"/>
              </a:rPr>
              <a:t>Решение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бизнес-задач,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связанных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CLTV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1" name="object 14">
            <a:extLst>
              <a:ext uri="{FF2B5EF4-FFF2-40B4-BE49-F238E27FC236}">
                <a16:creationId xmlns:a16="http://schemas.microsoft.com/office/drawing/2014/main" id="{ED1D6566-9F98-C954-6975-3CA50E50B61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53800" y="3076574"/>
            <a:ext cx="5207001" cy="4337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627380"/>
            <a:ext cx="1166050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250" b="1" spc="-5" dirty="0">
                <a:solidFill>
                  <a:srgbClr val="FFFFFF"/>
                </a:solidFill>
                <a:latin typeface="Courier New"/>
                <a:cs typeface="Courier New"/>
              </a:rPr>
              <a:t>Дополнение </a:t>
            </a:r>
            <a:r>
              <a:rPr lang="en-US" sz="5250" b="1" spc="-5" dirty="0">
                <a:solidFill>
                  <a:srgbClr val="FFFFFF"/>
                </a:solidFill>
                <a:latin typeface="Courier New"/>
                <a:cs typeface="Courier New"/>
              </a:rPr>
              <a:t>2/2</a:t>
            </a:r>
            <a:endParaRPr sz="52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366009"/>
            <a:ext cx="14630400" cy="5770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ru-RU" sz="2800" b="1" spc="5" dirty="0">
                <a:solidFill>
                  <a:schemeClr val="bg1"/>
                </a:solidFill>
                <a:latin typeface="Arial"/>
                <a:cs typeface="Arial"/>
              </a:rPr>
              <a:t>Также мы пробывали</a:t>
            </a:r>
            <a:endParaRPr lang="en-US" sz="28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914400" lvl="1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chemeClr val="bg1"/>
                </a:solidFill>
                <a:latin typeface="Arial"/>
                <a:cs typeface="Arial"/>
              </a:rPr>
              <a:t>Сэмплирование</a:t>
            </a:r>
          </a:p>
          <a:p>
            <a:pPr lvl="1">
              <a:spcAft>
                <a:spcPts val="1200"/>
              </a:spcAft>
            </a:pPr>
            <a:r>
              <a:rPr lang="en-US" sz="2600" b="1" spc="5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ru-RU" sz="2600" b="1" spc="5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увеличить</a:t>
            </a:r>
            <a:r>
              <a:rPr lang="en-US" sz="2800" spc="10" dirty="0">
                <a:solidFill>
                  <a:srgbClr val="B8B8B8"/>
                </a:solidFill>
                <a:latin typeface="Arial MT"/>
              </a:rPr>
              <a:t>/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уменьшить количество экземпляров слабых</a:t>
            </a:r>
            <a:r>
              <a:rPr lang="en-US" sz="2800" spc="10" dirty="0">
                <a:solidFill>
                  <a:srgbClr val="B8B8B8"/>
                </a:solidFill>
                <a:latin typeface="Arial MT"/>
              </a:rPr>
              <a:t>/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сильных классов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chemeClr val="bg1"/>
                </a:solidFill>
                <a:latin typeface="Arial"/>
                <a:cs typeface="Arial"/>
              </a:rPr>
              <a:t>Удаление выбросов по классам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chemeClr val="bg1"/>
                </a:solidFill>
                <a:latin typeface="Arial"/>
                <a:cs typeface="Arial"/>
              </a:rPr>
              <a:t>Предсказывать </a:t>
            </a:r>
            <a:r>
              <a:rPr lang="en-US" sz="2600" b="1" spc="5" dirty="0" err="1">
                <a:solidFill>
                  <a:schemeClr val="bg1"/>
                </a:solidFill>
                <a:latin typeface="Arial"/>
                <a:cs typeface="Arial"/>
              </a:rPr>
              <a:t>start_cluster</a:t>
            </a:r>
            <a:endParaRPr lang="ru-RU" sz="2600" b="1" spc="5" dirty="0">
              <a:solidFill>
                <a:schemeClr val="bg1"/>
              </a:solidFill>
              <a:latin typeface="Arial"/>
              <a:cs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chemeClr val="bg1"/>
                </a:solidFill>
                <a:latin typeface="Arial"/>
                <a:cs typeface="Arial"/>
              </a:rPr>
              <a:t>Другие модели</a:t>
            </a:r>
          </a:p>
          <a:p>
            <a:pPr lvl="1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effectLst/>
                <a:latin typeface="zeitung"/>
              </a:rPr>
              <a:t>	</a:t>
            </a:r>
            <a:r>
              <a:rPr lang="ru-RU" sz="2800" b="1" i="0" dirty="0">
                <a:solidFill>
                  <a:schemeClr val="bg1"/>
                </a:solidFill>
                <a:effectLst/>
                <a:latin typeface="zeitung"/>
              </a:rPr>
              <a:t>	</a:t>
            </a:r>
            <a:r>
              <a:rPr lang="en-US" sz="2800" spc="10" dirty="0" err="1">
                <a:solidFill>
                  <a:srgbClr val="B8B8B8"/>
                </a:solidFill>
                <a:latin typeface="Arial MT"/>
              </a:rPr>
              <a:t>XGBoost</a:t>
            </a:r>
            <a:r>
              <a:rPr lang="en-US" sz="2800" spc="10" dirty="0">
                <a:solidFill>
                  <a:srgbClr val="B8B8B8"/>
                </a:solidFill>
                <a:latin typeface="Arial MT"/>
              </a:rPr>
              <a:t> Classifier, </a:t>
            </a:r>
            <a:r>
              <a:rPr lang="en-US" sz="2800" spc="10" dirty="0" err="1">
                <a:solidFill>
                  <a:srgbClr val="B8B8B8"/>
                </a:solidFill>
                <a:latin typeface="Arial MT"/>
              </a:rPr>
              <a:t>LightGBM</a:t>
            </a:r>
            <a:r>
              <a:rPr lang="en-US" sz="2800" spc="10" dirty="0">
                <a:solidFill>
                  <a:srgbClr val="B8B8B8"/>
                </a:solidFill>
                <a:latin typeface="Arial MT"/>
              </a:rPr>
              <a:t> Classifier,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нейросеть</a:t>
            </a:r>
            <a:endParaRPr lang="en-US" sz="2800" spc="10" dirty="0">
              <a:solidFill>
                <a:srgbClr val="B8B8B8"/>
              </a:solidFill>
              <a:latin typeface="Arial MT"/>
            </a:endParaRP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chemeClr val="bg1"/>
              </a:solidFill>
              <a:effectLst/>
              <a:latin typeface="Lucida Grande"/>
            </a:endParaRPr>
          </a:p>
          <a:p>
            <a:pPr algn="l">
              <a:lnSpc>
                <a:spcPct val="150000"/>
              </a:lnSpc>
            </a:pPr>
            <a:endParaRPr lang="ru-RU" sz="2600" b="1" spc="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C70DD777-EAF1-955A-FC4F-F69346807C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475" y="2366009"/>
            <a:ext cx="728649" cy="728649"/>
          </a:xfrm>
          <a:prstGeom prst="rect">
            <a:avLst/>
          </a:prstGeom>
        </p:spPr>
      </p:pic>
      <p:pic>
        <p:nvPicPr>
          <p:cNvPr id="7170" name="Picture 2" descr="Как выглядит эмодзи Умоляет в Apple.">
            <a:extLst>
              <a:ext uri="{FF2B5EF4-FFF2-40B4-BE49-F238E27FC236}">
                <a16:creationId xmlns:a16="http://schemas.microsoft.com/office/drawing/2014/main" id="{4DFD76E6-3732-DDD6-7742-AA9FBB35F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676" y="636457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ак выглядит эмодзи Случайный выбор в Apple.">
            <a:extLst>
              <a:ext uri="{FF2B5EF4-FFF2-40B4-BE49-F238E27FC236}">
                <a16:creationId xmlns:a16="http://schemas.microsoft.com/office/drawing/2014/main" id="{589190BB-43D5-516E-6EF7-C5D900AD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0" y="753627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1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8836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" b="1" dirty="0"/>
              <a:t>Над проектом работали</a:t>
            </a:r>
            <a:endParaRPr spc="-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7B9D4-9771-F4DB-C0AC-F022F0DB5BAC}"/>
              </a:ext>
            </a:extLst>
          </p:cNvPr>
          <p:cNvSpPr txBox="1"/>
          <p:nvPr/>
        </p:nvSpPr>
        <p:spPr>
          <a:xfrm>
            <a:off x="1099596" y="5605945"/>
            <a:ext cx="436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pc="10" dirty="0">
                <a:solidFill>
                  <a:srgbClr val="FFFFFF"/>
                </a:solidFill>
                <a:latin typeface="Arial"/>
                <a:cs typeface="Arial"/>
              </a:rPr>
              <a:t>Николай Александров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000" spc="10" dirty="0">
                <a:solidFill>
                  <a:srgbClr val="B8B8B8"/>
                </a:solidFill>
                <a:latin typeface="Arial MT"/>
              </a:rPr>
              <a:t>Data Scientist, Mars</a:t>
            </a:r>
            <a:endParaRPr lang="ru-RU" sz="2000" spc="10" dirty="0">
              <a:solidFill>
                <a:srgbClr val="B8B8B8"/>
              </a:solidFill>
              <a:latin typeface="Arial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ECCB7-7DE6-473E-3D55-3830A9C50E18}"/>
              </a:ext>
            </a:extLst>
          </p:cNvPr>
          <p:cNvSpPr txBox="1"/>
          <p:nvPr/>
        </p:nvSpPr>
        <p:spPr>
          <a:xfrm>
            <a:off x="7749634" y="5665949"/>
            <a:ext cx="436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pc="10" dirty="0">
                <a:solidFill>
                  <a:srgbClr val="FFFFFF"/>
                </a:solidFill>
                <a:latin typeface="Arial"/>
                <a:cs typeface="Arial"/>
              </a:rPr>
              <a:t>Максим </a:t>
            </a:r>
            <a:r>
              <a:rPr lang="ru-RU" sz="2000" b="1" spc="10" dirty="0" err="1">
                <a:solidFill>
                  <a:srgbClr val="FFFFFF"/>
                </a:solidFill>
                <a:latin typeface="Arial"/>
                <a:cs typeface="Arial"/>
              </a:rPr>
              <a:t>Ляра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000" spc="10" dirty="0">
                <a:solidFill>
                  <a:srgbClr val="B8B8B8"/>
                </a:solidFill>
                <a:latin typeface="Arial MT"/>
              </a:rPr>
              <a:t>Intern Analyst, Mars</a:t>
            </a:r>
            <a:endParaRPr lang="ru-RU" sz="2000" spc="10" dirty="0">
              <a:solidFill>
                <a:srgbClr val="B8B8B8"/>
              </a:solidFill>
              <a:latin typeface="Arial M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77B816-E499-F5EF-5804-832753724885}"/>
              </a:ext>
            </a:extLst>
          </p:cNvPr>
          <p:cNvSpPr txBox="1"/>
          <p:nvPr/>
        </p:nvSpPr>
        <p:spPr>
          <a:xfrm>
            <a:off x="4419600" y="5665949"/>
            <a:ext cx="436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pc="10" dirty="0">
                <a:solidFill>
                  <a:srgbClr val="FFFFFF"/>
                </a:solidFill>
                <a:latin typeface="Arial"/>
                <a:cs typeface="Arial"/>
              </a:rPr>
              <a:t>Сергей Мартынов</a:t>
            </a:r>
          </a:p>
          <a:p>
            <a:r>
              <a:rPr lang="en-US" sz="2000" spc="10" dirty="0">
                <a:solidFill>
                  <a:srgbClr val="B8B8B8"/>
                </a:solidFill>
                <a:latin typeface="Arial MT"/>
              </a:rPr>
              <a:t>Data Scientist</a:t>
            </a:r>
            <a:endParaRPr lang="ru-RU" sz="2000" spc="10" dirty="0">
              <a:solidFill>
                <a:srgbClr val="B8B8B8"/>
              </a:solidFill>
              <a:latin typeface="Arial M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06157-158E-4ADF-3A83-CA19F4149CA5}"/>
              </a:ext>
            </a:extLst>
          </p:cNvPr>
          <p:cNvSpPr txBox="1"/>
          <p:nvPr/>
        </p:nvSpPr>
        <p:spPr>
          <a:xfrm>
            <a:off x="11034441" y="5665949"/>
            <a:ext cx="436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pc="10" dirty="0">
                <a:solidFill>
                  <a:srgbClr val="FFFFFF"/>
                </a:solidFill>
                <a:latin typeface="Arial"/>
                <a:cs typeface="Arial"/>
              </a:rPr>
              <a:t>Артем </a:t>
            </a:r>
            <a:r>
              <a:rPr lang="ru-RU" sz="2000" b="1" spc="10" dirty="0" err="1">
                <a:solidFill>
                  <a:srgbClr val="FFFFFF"/>
                </a:solidFill>
                <a:latin typeface="Arial"/>
                <a:cs typeface="Arial"/>
              </a:rPr>
              <a:t>Цыканов</a:t>
            </a:r>
            <a:endParaRPr lang="en-US" sz="20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2000" spc="10" dirty="0">
                <a:solidFill>
                  <a:srgbClr val="B8B8B8"/>
                </a:solidFill>
                <a:latin typeface="Arial MT"/>
              </a:rPr>
              <a:t>Full-stack </a:t>
            </a:r>
            <a:r>
              <a:rPr lang="ru-RU" sz="2000" spc="10" dirty="0">
                <a:solidFill>
                  <a:srgbClr val="B8B8B8"/>
                </a:solidFill>
                <a:latin typeface="Arial MT"/>
              </a:rPr>
              <a:t>разработчик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A1A8A5-9959-B867-39FE-D8B755D9EA3B}"/>
              </a:ext>
            </a:extLst>
          </p:cNvPr>
          <p:cNvSpPr txBox="1"/>
          <p:nvPr/>
        </p:nvSpPr>
        <p:spPr>
          <a:xfrm>
            <a:off x="14349690" y="5665949"/>
            <a:ext cx="436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spc="10" dirty="0">
                <a:solidFill>
                  <a:srgbClr val="FFFFFF"/>
                </a:solidFill>
                <a:latin typeface="Arial"/>
                <a:cs typeface="Arial"/>
              </a:rPr>
              <a:t>Владимир Москвин</a:t>
            </a:r>
          </a:p>
          <a:p>
            <a:r>
              <a:rPr lang="en-US" sz="2000" spc="10" dirty="0">
                <a:solidFill>
                  <a:srgbClr val="B8B8B8"/>
                </a:solidFill>
                <a:latin typeface="Arial MT"/>
              </a:rPr>
              <a:t>Data Analyst, manager</a:t>
            </a:r>
            <a:endParaRPr lang="ru-RU" sz="2000" spc="10" dirty="0">
              <a:solidFill>
                <a:srgbClr val="B8B8B8"/>
              </a:solidFill>
              <a:latin typeface="Arial MT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87D993DF-A9F0-4230-0CC4-D6B7349CE530}"/>
              </a:ext>
            </a:extLst>
          </p:cNvPr>
          <p:cNvSpPr/>
          <p:nvPr/>
        </p:nvSpPr>
        <p:spPr>
          <a:xfrm>
            <a:off x="1109576" y="6675936"/>
            <a:ext cx="2356441" cy="7078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@Nukolays</a:t>
            </a:r>
            <a:endParaRPr lang="ru-RU" sz="2000" b="1" spc="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076A4D55-3CBE-62B2-7A84-8326C1EFA63C}"/>
              </a:ext>
            </a:extLst>
          </p:cNvPr>
          <p:cNvSpPr/>
          <p:nvPr/>
        </p:nvSpPr>
        <p:spPr>
          <a:xfrm>
            <a:off x="14338892" y="6675180"/>
            <a:ext cx="2367958" cy="7078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@virtuozm</a:t>
            </a:r>
            <a:endParaRPr lang="ru-RU" sz="2000" b="1" spc="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85A6709-D541-64CE-D897-D96477E61B4B}"/>
              </a:ext>
            </a:extLst>
          </p:cNvPr>
          <p:cNvSpPr/>
          <p:nvPr/>
        </p:nvSpPr>
        <p:spPr>
          <a:xfrm>
            <a:off x="11034442" y="6675180"/>
            <a:ext cx="2367958" cy="7078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@artem2203</a:t>
            </a:r>
            <a:endParaRPr lang="ru-RU" sz="2000" b="1" spc="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62111C9-6FE7-5952-7908-80A442A1374C}"/>
              </a:ext>
            </a:extLst>
          </p:cNvPr>
          <p:cNvSpPr/>
          <p:nvPr/>
        </p:nvSpPr>
        <p:spPr>
          <a:xfrm>
            <a:off x="7729992" y="6675181"/>
            <a:ext cx="2356441" cy="7078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@maxlyara1</a:t>
            </a:r>
            <a:endParaRPr lang="ru-RU" sz="2000" b="1" spc="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CE0072B-F54B-FA95-0B10-5C773BBE8BA7}"/>
              </a:ext>
            </a:extLst>
          </p:cNvPr>
          <p:cNvSpPr/>
          <p:nvPr/>
        </p:nvSpPr>
        <p:spPr>
          <a:xfrm>
            <a:off x="4414025" y="6675935"/>
            <a:ext cx="2356443" cy="707885"/>
          </a:xfrm>
          <a:prstGeom prst="roundRect">
            <a:avLst>
              <a:gd name="adj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@smotrisergey</a:t>
            </a:r>
            <a:endParaRPr lang="ru-RU" sz="2000" b="1" spc="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BD06B50-C140-484B-7B5A-D2CF8D124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t="14174" r="5255" b="17751"/>
          <a:stretch/>
        </p:blipFill>
        <p:spPr bwMode="auto">
          <a:xfrm>
            <a:off x="1099596" y="3068707"/>
            <a:ext cx="2366421" cy="2366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50324F45-0E17-1B16-6BCA-0FF28C75C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9" t="28582" r="21038" b="27842"/>
          <a:stretch/>
        </p:blipFill>
        <p:spPr bwMode="auto">
          <a:xfrm>
            <a:off x="4452038" y="3068707"/>
            <a:ext cx="2366421" cy="2366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0B99755-2081-7182-ACBC-71FBED9B7B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10" t="10850" r="7551" b="13441"/>
          <a:stretch/>
        </p:blipFill>
        <p:spPr>
          <a:xfrm>
            <a:off x="11040201" y="3068707"/>
            <a:ext cx="2362199" cy="236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0" name="Рисунок 39" descr="Изображение выглядит как одежда, Человеческое лицо, человек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C86BDC2B-782C-3ABA-8728-9FF67CE082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7683983" y="3068707"/>
            <a:ext cx="2336847" cy="2336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Объект 4">
            <a:extLst>
              <a:ext uri="{FF2B5EF4-FFF2-40B4-BE49-F238E27FC236}">
                <a16:creationId xmlns:a16="http://schemas.microsoft.com/office/drawing/2014/main" id="{B4E330BD-9CD7-4685-B6D9-CC70B46CE10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 t="-1021" r="322" b="12972"/>
          <a:stretch/>
        </p:blipFill>
        <p:spPr>
          <a:xfrm>
            <a:off x="14338892" y="3068707"/>
            <a:ext cx="2362199" cy="2362199"/>
          </a:xfrm>
          <a:prstGeom prst="round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9042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Задача</a:t>
            </a:r>
            <a:r>
              <a:rPr lang="ru-RU" spc="-5" dirty="0"/>
              <a:t> </a:t>
            </a:r>
            <a:r>
              <a:rPr lang="en-US" spc="-5" dirty="0"/>
              <a:t>&amp; </a:t>
            </a:r>
            <a:r>
              <a:rPr lang="ru-RU" spc="-5" dirty="0"/>
              <a:t>Проблематика</a:t>
            </a:r>
            <a:endParaRPr spc="-3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662095"/>
            <a:ext cx="13182600" cy="55623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300"/>
              </a:lnSpc>
              <a:spcBef>
                <a:spcPts val="95"/>
              </a:spcBef>
              <a:spcAft>
                <a:spcPts val="1800"/>
              </a:spcAft>
            </a:pPr>
            <a:r>
              <a:rPr lang="ru-RU" sz="2800" b="1" spc="5" dirty="0">
                <a:solidFill>
                  <a:srgbClr val="FFFFFF"/>
                </a:solidFill>
                <a:latin typeface="Arial"/>
                <a:cs typeface="Arial"/>
              </a:rPr>
              <a:t>Задача</a:t>
            </a:r>
          </a:p>
          <a:p>
            <a:pPr marL="12700" marR="5080">
              <a:lnSpc>
                <a:spcPct val="137300"/>
              </a:lnSpc>
              <a:spcBef>
                <a:spcPts val="95"/>
              </a:spcBef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Рассматриваются 17 продуктовых кластеров. </a:t>
            </a:r>
            <a:r>
              <a:rPr lang="en-US"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Необходимо получить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вероятности перехода клиента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в продуктовые кластеры через год</a:t>
            </a:r>
            <a:r>
              <a:rPr lang="en-US" sz="2800" spc="10" dirty="0">
                <a:solidFill>
                  <a:srgbClr val="B8B8B8"/>
                </a:solidFill>
                <a:latin typeface="Arial MT"/>
              </a:rPr>
              <a:t>.</a:t>
            </a:r>
            <a:endParaRPr lang="ru-RU" sz="2800" spc="10" dirty="0">
              <a:solidFill>
                <a:srgbClr val="B8B8B8"/>
              </a:solidFill>
              <a:latin typeface="Arial MT"/>
            </a:endParaRPr>
          </a:p>
          <a:p>
            <a:pPr marL="12700" marR="5080">
              <a:lnSpc>
                <a:spcPct val="137300"/>
              </a:lnSpc>
              <a:spcBef>
                <a:spcPts val="95"/>
              </a:spcBef>
            </a:pPr>
            <a:endParaRPr lang="ru-RU" sz="260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37300"/>
              </a:lnSpc>
              <a:spcBef>
                <a:spcPts val="95"/>
              </a:spcBef>
              <a:spcAft>
                <a:spcPts val="1800"/>
              </a:spcAft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Проблематика</a:t>
            </a:r>
          </a:p>
          <a:p>
            <a:pPr marL="927100" marR="5080" lvl="1" indent="-457200">
              <a:lnSpc>
                <a:spcPct val="137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Огромное количество пропусков</a:t>
            </a:r>
          </a:p>
          <a:p>
            <a:pPr marL="927100" marR="5080" lvl="1" indent="-457200">
              <a:lnSpc>
                <a:spcPct val="137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Дисбаланс классов</a:t>
            </a:r>
          </a:p>
          <a:p>
            <a:pPr marL="927100" marR="5080" lvl="1" indent="-457200">
              <a:lnSpc>
                <a:spcPct val="137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Большой временной промежуток предсказания</a:t>
            </a:r>
          </a:p>
          <a:p>
            <a:pPr marL="12700" marR="5080">
              <a:lnSpc>
                <a:spcPct val="137300"/>
              </a:lnSpc>
              <a:spcBef>
                <a:spcPts val="95"/>
              </a:spcBef>
            </a:pPr>
            <a:endParaRPr lang="ru-RU" sz="2600" b="1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013" y="2661686"/>
            <a:ext cx="728649" cy="728649"/>
          </a:xfrm>
          <a:prstGeom prst="rect">
            <a:avLst/>
          </a:prstGeom>
        </p:spPr>
      </p:pic>
      <p:pic>
        <p:nvPicPr>
          <p:cNvPr id="11" name="object 13">
            <a:extLst>
              <a:ext uri="{FF2B5EF4-FFF2-40B4-BE49-F238E27FC236}">
                <a16:creationId xmlns:a16="http://schemas.microsoft.com/office/drawing/2014/main" id="{A00CB42E-0E36-F304-BC20-26EA67D0C39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5675" y="731224"/>
            <a:ext cx="613049" cy="613049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8EF90C30-7464-B78F-6C57-DE895E1262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013" y="5706138"/>
            <a:ext cx="728649" cy="72864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7F5E0A-A153-9D70-62CE-7BEF22C6A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551" y="2027860"/>
            <a:ext cx="3505200" cy="673512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5613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Обработка</a:t>
            </a:r>
            <a:r>
              <a:rPr lang="en-US" spc="-5" dirty="0"/>
              <a:t> 1/2</a:t>
            </a:r>
            <a:endParaRPr spc="-3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5331" y="2643948"/>
            <a:ext cx="12877800" cy="5752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Заполнение пропусков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является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 важным этапом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для качества нашей модели.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Поэтому мы уделили им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особое внимание.</a:t>
            </a:r>
          </a:p>
          <a:p>
            <a:endParaRPr lang="ru-RU" sz="260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Методы заполнения пропусков:</a:t>
            </a:r>
          </a:p>
          <a:p>
            <a:pPr marL="927100" lvl="3" indent="-457200">
              <a:buFont typeface="Arial" panose="020B0604020202020204" pitchFamily="34" charset="0"/>
              <a:buChar char="•"/>
            </a:pPr>
            <a:r>
              <a:rPr lang="ru-RU" sz="2800" i="1" spc="10" dirty="0" err="1">
                <a:solidFill>
                  <a:srgbClr val="B8B8B8"/>
                </a:solidFill>
                <a:latin typeface="Arial MT"/>
              </a:rPr>
              <a:t>Forward</a:t>
            </a:r>
            <a:r>
              <a:rPr lang="ru-RU" sz="2800" i="1" spc="10" dirty="0">
                <a:solidFill>
                  <a:srgbClr val="B8B8B8"/>
                </a:solidFill>
                <a:latin typeface="Arial MT"/>
              </a:rPr>
              <a:t> </a:t>
            </a:r>
            <a:r>
              <a:rPr lang="ru-RU" sz="2800" i="1" spc="10" dirty="0" err="1">
                <a:solidFill>
                  <a:srgbClr val="B8B8B8"/>
                </a:solidFill>
                <a:latin typeface="Arial MT"/>
              </a:rPr>
              <a:t>fill</a:t>
            </a:r>
            <a:endParaRPr lang="ru-RU" sz="2800" i="1" spc="10" dirty="0">
              <a:solidFill>
                <a:srgbClr val="B8B8B8"/>
              </a:solidFill>
              <a:latin typeface="Arial MT"/>
            </a:endParaRPr>
          </a:p>
          <a:p>
            <a:pPr marL="927100" lvl="3" indent="-457200">
              <a:buFont typeface="Arial" panose="020B0604020202020204" pitchFamily="34" charset="0"/>
              <a:buChar char="•"/>
            </a:pPr>
            <a:r>
              <a:rPr lang="ru-RU" sz="2800" i="1" spc="10" dirty="0" err="1">
                <a:solidFill>
                  <a:srgbClr val="B8B8B8"/>
                </a:solidFill>
                <a:latin typeface="Arial MT"/>
              </a:rPr>
              <a:t>Backward</a:t>
            </a:r>
            <a:r>
              <a:rPr lang="ru-RU" sz="2800" i="1" spc="10" dirty="0">
                <a:solidFill>
                  <a:srgbClr val="B8B8B8"/>
                </a:solidFill>
                <a:latin typeface="Arial MT"/>
              </a:rPr>
              <a:t> </a:t>
            </a:r>
            <a:r>
              <a:rPr lang="ru-RU" sz="2800" i="1" spc="10" dirty="0" err="1">
                <a:solidFill>
                  <a:srgbClr val="B8B8B8"/>
                </a:solidFill>
                <a:latin typeface="Arial MT"/>
              </a:rPr>
              <a:t>fill</a:t>
            </a:r>
            <a:endParaRPr lang="ru-RU" sz="2800" i="1" spc="10" dirty="0">
              <a:solidFill>
                <a:srgbClr val="B8B8B8"/>
              </a:solidFill>
              <a:latin typeface="Arial MT"/>
            </a:endParaRPr>
          </a:p>
          <a:p>
            <a:pPr marL="927100" lvl="3" indent="-457200">
              <a:buFont typeface="Arial" panose="020B0604020202020204" pitchFamily="34" charset="0"/>
              <a:buChar char="•"/>
            </a:pPr>
            <a:r>
              <a:rPr lang="ru-RU" sz="2800" i="1" spc="10" dirty="0">
                <a:solidFill>
                  <a:srgbClr val="B8B8B8"/>
                </a:solidFill>
                <a:latin typeface="Arial MT"/>
              </a:rPr>
              <a:t>Заполнение по прошлому</a:t>
            </a:r>
          </a:p>
          <a:p>
            <a:pPr marL="927100" lvl="3" indent="-457200">
              <a:buFont typeface="Arial" panose="020B0604020202020204" pitchFamily="34" charset="0"/>
              <a:buChar char="•"/>
            </a:pPr>
            <a:r>
              <a:rPr lang="ru-RU" sz="2800" i="1" spc="10" dirty="0">
                <a:solidFill>
                  <a:srgbClr val="B8B8B8"/>
                </a:solidFill>
                <a:latin typeface="Arial MT"/>
              </a:rPr>
              <a:t>Mode</a:t>
            </a:r>
          </a:p>
          <a:p>
            <a:pPr marL="927100" lvl="3" indent="-457200">
              <a:buFont typeface="Arial" panose="020B0604020202020204" pitchFamily="34" charset="0"/>
              <a:buChar char="•"/>
            </a:pPr>
            <a:endParaRPr lang="ru-RU" sz="2800" i="1" spc="10" dirty="0">
              <a:solidFill>
                <a:srgbClr val="B8B8B8"/>
              </a:solidFill>
              <a:latin typeface="Aria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Перед обучением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исключили объекты, содержащие более 50 пропусков.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Так же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исключили столбец </a:t>
            </a:r>
            <a:r>
              <a:rPr lang="ru-RU" sz="2600" b="1" spc="5" dirty="0" err="1">
                <a:solidFill>
                  <a:srgbClr val="FFFFFF"/>
                </a:solidFill>
                <a:latin typeface="Arial"/>
                <a:cs typeface="Arial"/>
                <a:sym typeface="Nunito"/>
              </a:rPr>
              <a:t>start_cluster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, </a:t>
            </a: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с ним модель не берет во </a:t>
            </a:r>
            <a:r>
              <a:rPr lang="ru-RU" sz="2800" spc="10">
                <a:solidFill>
                  <a:srgbClr val="B8B8B8"/>
                </a:solidFill>
                <a:latin typeface="Arial MT"/>
                <a:sym typeface="Nunito"/>
              </a:rPr>
              <a:t>внимание остальные </a:t>
            </a: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признаки, и добавили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принадлежность к отдельным продуктам.</a:t>
            </a:r>
            <a:endParaRPr lang="ru-RU" sz="2600" b="1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800" y="3009900"/>
            <a:ext cx="628000" cy="628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2063" y="723749"/>
            <a:ext cx="628000" cy="62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7A3977-E7B1-0675-CF3C-06C35DABC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4381500"/>
            <a:ext cx="5228934" cy="203123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5613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Обработка</a:t>
            </a:r>
            <a:r>
              <a:rPr lang="en-US" spc="-5" dirty="0"/>
              <a:t> 2/2</a:t>
            </a:r>
            <a:endParaRPr spc="-3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7241" y="3575391"/>
            <a:ext cx="12877800" cy="5226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0" lvl="0" indent="-457200" algn="l" rtl="0">
              <a:spcBef>
                <a:spcPts val="0"/>
              </a:spcBef>
              <a:spcAft>
                <a:spcPts val="2400"/>
              </a:spcAft>
              <a:buClr>
                <a:srgbClr val="B8B8B8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Бинарные признаки, </a:t>
            </a: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которые показывают объект содержит то или иное подмножество признаков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, с одинаковым количеством пропусков или нет.</a:t>
            </a:r>
            <a:endParaRPr lang="en-US" sz="2600" b="1" spc="5" dirty="0">
              <a:solidFill>
                <a:srgbClr val="FFFFFF"/>
              </a:solidFill>
              <a:latin typeface="Arial"/>
              <a:cs typeface="Arial"/>
              <a:sym typeface="Nunito"/>
            </a:endParaRPr>
          </a:p>
          <a:p>
            <a:pPr marL="603250" lvl="0" indent="-457200" algn="l" rtl="0">
              <a:spcAft>
                <a:spcPts val="2400"/>
              </a:spcAft>
              <a:buClr>
                <a:srgbClr val="B8B8B8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Признак, который показывает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 сколько всего пропусков в строке</a:t>
            </a:r>
          </a:p>
          <a:p>
            <a:pPr marL="603250" lvl="0" indent="-457200" algn="l" rtl="0">
              <a:spcBef>
                <a:spcPts val="0"/>
              </a:spcBef>
              <a:spcAft>
                <a:spcPts val="2400"/>
              </a:spcAft>
              <a:buClr>
                <a:srgbClr val="B8B8B8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Из </a:t>
            </a:r>
            <a:r>
              <a:rPr lang="en-US" sz="2800" spc="10" dirty="0" err="1">
                <a:solidFill>
                  <a:srgbClr val="B8B8B8"/>
                </a:solidFill>
                <a:latin typeface="Arial MT"/>
                <a:sym typeface="Nunito"/>
              </a:rPr>
              <a:t>start_cluster</a:t>
            </a:r>
            <a:r>
              <a:rPr lang="en-US" sz="2800" spc="10" dirty="0">
                <a:solidFill>
                  <a:srgbClr val="B8B8B8"/>
                </a:solidFill>
                <a:latin typeface="Arial MT"/>
                <a:sym typeface="Nunito"/>
              </a:rPr>
              <a:t> </a:t>
            </a: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получили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 бинарные признаки, показывающие вхождение того или иного продукта</a:t>
            </a:r>
            <a:endParaRPr lang="en-US" sz="2600" b="1" spc="5" dirty="0">
              <a:solidFill>
                <a:srgbClr val="FFFFFF"/>
              </a:solidFill>
              <a:latin typeface="Arial"/>
              <a:cs typeface="Arial"/>
              <a:sym typeface="Nunito"/>
            </a:endParaRPr>
          </a:p>
          <a:p>
            <a:pPr marL="603250" lvl="0" indent="-457200" algn="l" rtl="0">
              <a:spcBef>
                <a:spcPts val="0"/>
              </a:spcBef>
              <a:spcAft>
                <a:spcPts val="2400"/>
              </a:spcAft>
              <a:buClr>
                <a:srgbClr val="B8B8B8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Историческое среднее </a:t>
            </a: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значение каждого вещественного признака</a:t>
            </a:r>
          </a:p>
          <a:p>
            <a:pPr marL="603250" lvl="0" indent="-457200" algn="l" rtl="0">
              <a:spcBef>
                <a:spcPts val="0"/>
              </a:spcBef>
              <a:spcAft>
                <a:spcPts val="2400"/>
              </a:spcAft>
              <a:buClr>
                <a:srgbClr val="B8B8B8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Наличие входящих</a:t>
            </a:r>
            <a:r>
              <a:rPr lang="en-US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/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исходящих операций </a:t>
            </a: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по продуктам(активность)</a:t>
            </a:r>
          </a:p>
          <a:p>
            <a:pPr marL="60325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800" spc="10" dirty="0">
                <a:solidFill>
                  <a:srgbClr val="B8B8B8"/>
                </a:solidFill>
                <a:latin typeface="Arial MT"/>
                <a:sym typeface="Nunito"/>
              </a:rPr>
              <a:t>Отслеживание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  <a:sym typeface="Nunito"/>
              </a:rPr>
              <a:t> месячное изменение кластера клиента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2063" y="723749"/>
            <a:ext cx="628000" cy="628000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A9A26716-49E0-597E-BB2F-F2498B596ED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5841" y="2539770"/>
            <a:ext cx="582799" cy="582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77967-31E7-DC68-3EA8-C517A2988957}"/>
              </a:ext>
            </a:extLst>
          </p:cNvPr>
          <p:cNvSpPr txBox="1"/>
          <p:nvPr/>
        </p:nvSpPr>
        <p:spPr>
          <a:xfrm>
            <a:off x="1919785" y="2558447"/>
            <a:ext cx="464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5" dirty="0">
                <a:solidFill>
                  <a:srgbClr val="FFFFFF"/>
                </a:solidFill>
                <a:latin typeface="Arial"/>
                <a:cs typeface="Arial"/>
              </a:rPr>
              <a:t>Новые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25430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645922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Обучение</a:t>
            </a:r>
            <a:r>
              <a:rPr lang="en-US" spc="-5" dirty="0"/>
              <a:t> 1/2</a:t>
            </a:r>
            <a:endParaRPr spc="-3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2849" y="8518086"/>
            <a:ext cx="13066394" cy="57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Подбор оптимальных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гиперпараметров осуществлялся с помощью </a:t>
            </a:r>
            <a:r>
              <a:rPr lang="en-US" sz="2600" b="1" spc="5" dirty="0" err="1">
                <a:solidFill>
                  <a:srgbClr val="FFFFFF"/>
                </a:solidFill>
                <a:latin typeface="Arial"/>
                <a:cs typeface="Arial"/>
              </a:rPr>
              <a:t>Optuna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600" b="1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EE608-647E-4A6D-6E7D-3F3CE3E716B8}"/>
              </a:ext>
            </a:extLst>
          </p:cNvPr>
          <p:cNvSpPr txBox="1"/>
          <p:nvPr/>
        </p:nvSpPr>
        <p:spPr>
          <a:xfrm>
            <a:off x="1552849" y="2557878"/>
            <a:ext cx="547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5" dirty="0">
                <a:solidFill>
                  <a:srgbClr val="FFFFFF"/>
                </a:solidFill>
                <a:latin typeface="Arial"/>
                <a:cs typeface="Arial"/>
              </a:rPr>
              <a:t>Модель - </a:t>
            </a:r>
            <a:r>
              <a:rPr lang="en-US" sz="2800" b="1" spc="5" dirty="0" err="1">
                <a:solidFill>
                  <a:srgbClr val="FFFFFF"/>
                </a:solidFill>
                <a:latin typeface="Arial"/>
                <a:cs typeface="Arial"/>
              </a:rPr>
              <a:t>CatboostClassifier</a:t>
            </a:r>
            <a:endParaRPr lang="ru-RU" sz="2800" b="1" spc="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4EDAC-C77E-884C-BE1B-0401366B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49" y="3771900"/>
            <a:ext cx="7405977" cy="374555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2" name="object 13">
            <a:extLst>
              <a:ext uri="{FF2B5EF4-FFF2-40B4-BE49-F238E27FC236}">
                <a16:creationId xmlns:a16="http://schemas.microsoft.com/office/drawing/2014/main" id="{565E8A65-BD9E-3470-023C-B782309F2B9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2512963"/>
            <a:ext cx="613049" cy="6130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492F92-E747-A58D-74A8-AE63BA885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3314700"/>
            <a:ext cx="6352541" cy="4996009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1475" y="0"/>
            <a:ext cx="17916525" cy="10287000"/>
            <a:chOff x="371475" y="0"/>
            <a:chExt cx="17916525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475" y="0"/>
              <a:ext cx="17916524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1825" y="9486900"/>
              <a:ext cx="2038349" cy="419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9420225"/>
              <a:ext cx="1885949" cy="419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1657350"/>
              <a:ext cx="4914899" cy="800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82900" y="9172575"/>
              <a:ext cx="2228849" cy="8286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645922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Обучение</a:t>
            </a:r>
            <a:r>
              <a:rPr lang="en-US" spc="-5" dirty="0"/>
              <a:t> 2/2</a:t>
            </a:r>
            <a:endParaRPr spc="-3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2817" y="2473036"/>
            <a:ext cx="606528" cy="6082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B37F25-A229-75D6-C210-3B30D4C9D872}"/>
              </a:ext>
            </a:extLst>
          </p:cNvPr>
          <p:cNvSpPr txBox="1"/>
          <p:nvPr/>
        </p:nvSpPr>
        <p:spPr>
          <a:xfrm>
            <a:off x="1505082" y="2521038"/>
            <a:ext cx="547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5" dirty="0">
                <a:solidFill>
                  <a:srgbClr val="FFFFFF"/>
                </a:solidFill>
                <a:latin typeface="Arial"/>
                <a:cs typeface="Arial"/>
              </a:rPr>
              <a:t>Важность признаков</a:t>
            </a:r>
          </a:p>
        </p:txBody>
      </p:sp>
      <p:pic>
        <p:nvPicPr>
          <p:cNvPr id="27" name="Рисунок 26" descr="Изображение выглядит как снимок экрана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BDC7ACF-2A88-1D43-45E5-2E42EDC7E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82" y="4792811"/>
            <a:ext cx="9107493" cy="3873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37ACB84-0625-2C6B-9064-4EDA83EF35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1551" y="2777185"/>
            <a:ext cx="9711367" cy="3886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52349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Оценка</a:t>
            </a:r>
            <a:r>
              <a:rPr spc="-30" dirty="0"/>
              <a:t> </a:t>
            </a:r>
            <a:r>
              <a:rPr spc="-5" dirty="0"/>
              <a:t>модели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79" y="2940377"/>
            <a:ext cx="625699" cy="625699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2641B7F-9A45-429B-4689-F98B1460000D}"/>
              </a:ext>
            </a:extLst>
          </p:cNvPr>
          <p:cNvGrpSpPr/>
          <p:nvPr/>
        </p:nvGrpSpPr>
        <p:grpSpPr>
          <a:xfrm>
            <a:off x="2258283" y="3085600"/>
            <a:ext cx="7832914" cy="2224153"/>
            <a:chOff x="7086600" y="5761857"/>
            <a:chExt cx="7832914" cy="2224153"/>
          </a:xfrm>
          <a:solidFill>
            <a:schemeClr val="bg1"/>
          </a:solidFill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2D1A5A6-44FE-62D9-A072-BD681C92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6600" y="6342899"/>
              <a:ext cx="7832914" cy="164311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A9B789C-CC17-6193-8A59-6B5CF871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6354" y="5761857"/>
              <a:ext cx="7642924" cy="581042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4" name="object 8">
            <a:extLst>
              <a:ext uri="{FF2B5EF4-FFF2-40B4-BE49-F238E27FC236}">
                <a16:creationId xmlns:a16="http://schemas.microsoft.com/office/drawing/2014/main" id="{B02E017B-A9C3-7871-B723-F98DB7E32B4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4078" y="6269943"/>
            <a:ext cx="625699" cy="62569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DEFD15-BC5B-266C-03DC-C5E2EC0E871F}"/>
              </a:ext>
            </a:extLst>
          </p:cNvPr>
          <p:cNvSpPr/>
          <p:nvPr/>
        </p:nvSpPr>
        <p:spPr>
          <a:xfrm>
            <a:off x="2079329" y="2940377"/>
            <a:ext cx="8289860" cy="25146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0ACD65-72FF-AB69-486B-FD1EF0720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9329" y="6269943"/>
            <a:ext cx="4832978" cy="107399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218" name="Picture 2" descr="Как выглядит эмодзи Удивление в Apple.">
            <a:extLst>
              <a:ext uri="{FF2B5EF4-FFF2-40B4-BE49-F238E27FC236}">
                <a16:creationId xmlns:a16="http://schemas.microsoft.com/office/drawing/2014/main" id="{90440A07-F13C-C2C4-A72D-8AA2205CA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939" y="689564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Как выглядит эмодзи Лицо в темных очках в Apple.">
            <a:extLst>
              <a:ext uri="{FF2B5EF4-FFF2-40B4-BE49-F238E27FC236}">
                <a16:creationId xmlns:a16="http://schemas.microsoft.com/office/drawing/2014/main" id="{90F0CE6F-41D8-0180-B06A-519C4652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695" y="694247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Как выглядит эмодзи Удивление в Apple.">
            <a:extLst>
              <a:ext uri="{FF2B5EF4-FFF2-40B4-BE49-F238E27FC236}">
                <a16:creationId xmlns:a16="http://schemas.microsoft.com/office/drawing/2014/main" id="{A5FAA200-0437-6B16-42ED-3B1C4E1A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164" y="71284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Как выглядит эмодзи Удивление в Apple.">
            <a:extLst>
              <a:ext uri="{FF2B5EF4-FFF2-40B4-BE49-F238E27FC236}">
                <a16:creationId xmlns:a16="http://schemas.microsoft.com/office/drawing/2014/main" id="{FCDB5D69-3649-D80B-F26B-5CC528F9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900" y="590088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Облачко с текстом: прямоугольное со скругленными углами 19">
            <a:extLst>
              <a:ext uri="{FF2B5EF4-FFF2-40B4-BE49-F238E27FC236}">
                <a16:creationId xmlns:a16="http://schemas.microsoft.com/office/drawing/2014/main" id="{150339F8-BE11-B9A5-EFCE-0ED591920922}"/>
              </a:ext>
            </a:extLst>
          </p:cNvPr>
          <p:cNvSpPr/>
          <p:nvPr/>
        </p:nvSpPr>
        <p:spPr>
          <a:xfrm>
            <a:off x="13836164" y="4273699"/>
            <a:ext cx="2797471" cy="1264837"/>
          </a:xfrm>
          <a:prstGeom prst="wedgeRoundRectCallo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250" b="1" spc="-5" dirty="0">
                <a:solidFill>
                  <a:schemeClr val="bg1"/>
                </a:solidFill>
                <a:latin typeface="Courier New"/>
                <a:ea typeface="+mj-ea"/>
                <a:cs typeface="Courier New"/>
              </a:rPr>
              <a:t>Как?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2900" y="9172575"/>
            <a:ext cx="2228849" cy="828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627380"/>
            <a:ext cx="52349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Важность</a:t>
            </a:r>
            <a:endParaRPr spc="-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9CF0F4-12DF-DFF7-6105-6E215CB4846A}"/>
              </a:ext>
            </a:extLst>
          </p:cNvPr>
          <p:cNvSpPr txBox="1"/>
          <p:nvPr/>
        </p:nvSpPr>
        <p:spPr>
          <a:xfrm>
            <a:off x="2286000" y="3974141"/>
            <a:ext cx="12877800" cy="2338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Персонализированный маркетинг и продуктовое развитие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Оптимизация ресурсов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Прогнозирование доходов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Управление Анализ и стратегические решения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984A3-60CF-B73A-0061-8DE01329DCFF}"/>
              </a:ext>
            </a:extLst>
          </p:cNvPr>
          <p:cNvSpPr txBox="1"/>
          <p:nvPr/>
        </p:nvSpPr>
        <p:spPr>
          <a:xfrm>
            <a:off x="1565499" y="2892156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pc="5" dirty="0">
                <a:solidFill>
                  <a:srgbClr val="FFFFFF"/>
                </a:solidFill>
                <a:latin typeface="Arial"/>
                <a:cs typeface="Arial"/>
              </a:rPr>
              <a:t>Наше решение имеет важное значение для бизнеса</a:t>
            </a: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84D032FF-D101-DD4A-8F7A-58EC4452D4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475" y="2789441"/>
            <a:ext cx="728650" cy="728649"/>
          </a:xfrm>
          <a:prstGeom prst="rect">
            <a:avLst/>
          </a:prstGeom>
        </p:spPr>
      </p:pic>
      <p:pic>
        <p:nvPicPr>
          <p:cNvPr id="20" name="Picture 6" descr="Как выглядит эмодзи Банкнота доллара в Apple.">
            <a:extLst>
              <a:ext uri="{FF2B5EF4-FFF2-40B4-BE49-F238E27FC236}">
                <a16:creationId xmlns:a16="http://schemas.microsoft.com/office/drawing/2014/main" id="{E70F24C4-7D3B-1AB5-DA42-966258BD8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51691" y="6622091"/>
            <a:ext cx="1462417" cy="14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к выглядит эмодзи Портфель в Apple.">
            <a:extLst>
              <a:ext uri="{FF2B5EF4-FFF2-40B4-BE49-F238E27FC236}">
                <a16:creationId xmlns:a16="http://schemas.microsoft.com/office/drawing/2014/main" id="{ACA410B4-A714-6C4A-DCA9-1CE79CF5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712177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Как выглядит эмодзи Бизнесмен в воздухе в Apple.">
            <a:extLst>
              <a:ext uri="{FF2B5EF4-FFF2-40B4-BE49-F238E27FC236}">
                <a16:creationId xmlns:a16="http://schemas.microsoft.com/office/drawing/2014/main" id="{9110D6CE-1316-BBCC-74A0-2A9A2465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75057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1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627380"/>
            <a:ext cx="1166050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250" b="1" spc="-5" dirty="0">
                <a:solidFill>
                  <a:srgbClr val="FFFFFF"/>
                </a:solidFill>
                <a:latin typeface="Courier New"/>
                <a:cs typeface="Courier New"/>
              </a:rPr>
              <a:t>Дополнение 1</a:t>
            </a:r>
            <a:r>
              <a:rPr lang="en-US" sz="5250" b="1" spc="-5" dirty="0">
                <a:solidFill>
                  <a:srgbClr val="FFFFFF"/>
                </a:solidFill>
                <a:latin typeface="Courier New"/>
                <a:cs typeface="Courier New"/>
              </a:rPr>
              <a:t>/2</a:t>
            </a:r>
            <a:endParaRPr sz="52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8449" y="2289412"/>
            <a:ext cx="11408410" cy="634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Каскад из моделей бинарной классификации. Отдельная модель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предсказывает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 склонность и отток по каждому продукту.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У данного способа есть как плюсы, так и минусы: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92D050"/>
                </a:solidFill>
                <a:latin typeface="Arial"/>
                <a:cs typeface="Arial"/>
              </a:rPr>
              <a:t>Н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езависимое добавление и изменение модели продукта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92D050"/>
                </a:solidFill>
                <a:latin typeface="Arial"/>
                <a:cs typeface="Arial"/>
              </a:rPr>
              <a:t>Ш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ирокие возможности для улучшение качества модели продукта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C00000"/>
                </a:solidFill>
                <a:latin typeface="Arial"/>
                <a:cs typeface="Arial"/>
              </a:rPr>
              <a:t>С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ложность реализации и доп. алгоритм</a:t>
            </a:r>
          </a:p>
          <a:p>
            <a:pPr marL="914400" lvl="1" indent="-4572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600" b="1" spc="5" dirty="0">
                <a:solidFill>
                  <a:srgbClr val="C00000"/>
                </a:solidFill>
                <a:latin typeface="Arial"/>
                <a:cs typeface="Arial"/>
              </a:rPr>
              <a:t>Б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олее долгое обучение</a:t>
            </a:r>
            <a:endParaRPr lang="en-US" sz="2600" b="1" spc="5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В перспективе </a:t>
            </a:r>
            <a:r>
              <a:rPr lang="ru-RU" sz="2600" b="1" spc="5" dirty="0">
                <a:solidFill>
                  <a:srgbClr val="FFFFFF"/>
                </a:solidFill>
                <a:latin typeface="Arial"/>
                <a:cs typeface="Arial"/>
              </a:rPr>
              <a:t>данное решение лучше, </a:t>
            </a:r>
            <a:r>
              <a:rPr lang="ru-RU" sz="2800" spc="10" dirty="0">
                <a:solidFill>
                  <a:srgbClr val="B8B8B8"/>
                </a:solidFill>
                <a:latin typeface="Arial MT"/>
              </a:rPr>
              <a:t>но из-за нехватки возможностей и времени мы отказались от этого подхода</a:t>
            </a:r>
            <a:r>
              <a:rPr lang="en-US" sz="2800" spc="10" dirty="0">
                <a:solidFill>
                  <a:srgbClr val="B8B8B8"/>
                </a:solidFill>
                <a:latin typeface="Arial MT"/>
              </a:rPr>
              <a:t>.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C70DD777-EAF1-955A-FC4F-F69346807C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475" y="2289412"/>
            <a:ext cx="728649" cy="728649"/>
          </a:xfrm>
          <a:prstGeom prst="rect">
            <a:avLst/>
          </a:prstGeom>
        </p:spPr>
      </p:pic>
      <p:pic>
        <p:nvPicPr>
          <p:cNvPr id="3074" name="Picture 2" descr="Как выглядит эмодзи Строитель в Apple.">
            <a:extLst>
              <a:ext uri="{FF2B5EF4-FFF2-40B4-BE49-F238E27FC236}">
                <a16:creationId xmlns:a16="http://schemas.microsoft.com/office/drawing/2014/main" id="{0AFB31F6-107D-817B-7C3E-9A9AC0E3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310" y="711547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к выглядит эмодзи Мишень в Apple.">
            <a:extLst>
              <a:ext uri="{FF2B5EF4-FFF2-40B4-BE49-F238E27FC236}">
                <a16:creationId xmlns:a16="http://schemas.microsoft.com/office/drawing/2014/main" id="{36AE64BF-4FB6-3CA5-37B3-C6B2AEC2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559147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E8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373</Words>
  <Application>Microsoft Office PowerPoint</Application>
  <PresentationFormat>Произвольный</PresentationFormat>
  <Paragraphs>77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Aptos</vt:lpstr>
      <vt:lpstr>Arial</vt:lpstr>
      <vt:lpstr>Arial MT</vt:lpstr>
      <vt:lpstr>Calibri</vt:lpstr>
      <vt:lpstr>Courier New</vt:lpstr>
      <vt:lpstr>Lucida Grande</vt:lpstr>
      <vt:lpstr>Tahoma</vt:lpstr>
      <vt:lpstr>zeitung</vt:lpstr>
      <vt:lpstr>Office Theme</vt:lpstr>
      <vt:lpstr>IT Purple Hack MISIS Dark horse</vt:lpstr>
      <vt:lpstr>Задача &amp; Проблематика</vt:lpstr>
      <vt:lpstr>Обработка 1/2</vt:lpstr>
      <vt:lpstr>Обработка 2/2</vt:lpstr>
      <vt:lpstr>Обучение 1/2</vt:lpstr>
      <vt:lpstr>Обучение 2/2</vt:lpstr>
      <vt:lpstr>Оценка модели</vt:lpstr>
      <vt:lpstr>Важность</vt:lpstr>
      <vt:lpstr>Презентация PowerPoint</vt:lpstr>
      <vt:lpstr>Презентация PowerPoint</vt:lpstr>
      <vt:lpstr>Над проектом работали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Альфа Банк.pptx</dc:title>
  <cp:lastModifiedBy>Мартынов Сергей Ильич</cp:lastModifiedBy>
  <cp:revision>11</cp:revision>
  <dcterms:created xsi:type="dcterms:W3CDTF">2024-03-15T04:04:49Z</dcterms:created>
  <dcterms:modified xsi:type="dcterms:W3CDTF">2024-03-15T06:58:23Z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