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2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080625" cy="56705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7001"/>
            <a:ext cx="10080625" cy="5677551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077" y="1988193"/>
            <a:ext cx="6421881" cy="1361248"/>
          </a:xfrm>
        </p:spPr>
        <p:txBody>
          <a:bodyPr anchor="b">
            <a:noAutofit/>
          </a:bodyPr>
          <a:lstStyle>
            <a:lvl1pPr algn="r">
              <a:defRPr sz="4465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077" y="3349439"/>
            <a:ext cx="6421881" cy="90697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A48D62-71EF-45EE-87CA-BB09753585CF}" type="slidenum">
              <a:rPr lang="en-US" sz="14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31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504049"/>
            <a:ext cx="7107922" cy="2814273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696358"/>
            <a:ext cx="7107922" cy="1298953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A48D62-71EF-45EE-87CA-BB09753585CF}" type="slidenum">
              <a:rPr lang="en-US" sz="14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551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49" y="504049"/>
            <a:ext cx="6692415" cy="2499242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29555" y="3003291"/>
            <a:ext cx="5973402" cy="31503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2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696358"/>
            <a:ext cx="7107922" cy="1298953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A48D62-71EF-45EE-87CA-BB09753585CF}" type="slidenum">
              <a:rPr lang="en-US" sz="14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8031" y="653526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52945" y="238675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1951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1597468"/>
            <a:ext cx="7107922" cy="2146061"/>
          </a:xfrm>
        </p:spPr>
        <p:txBody>
          <a:bodyPr anchor="b">
            <a:normAutofit/>
          </a:bodyPr>
          <a:lstStyle>
            <a:lvl1pPr algn="l">
              <a:defRPr sz="363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125178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A48D62-71EF-45EE-87CA-BB09753585CF}" type="slidenum">
              <a:rPr lang="en-US" sz="14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2452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49" y="504049"/>
            <a:ext cx="6692415" cy="2499242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0034" y="3318322"/>
            <a:ext cx="7107923" cy="42520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125178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A48D62-71EF-45EE-87CA-BB09753585CF}" type="slidenum">
              <a:rPr lang="en-US" sz="14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8031" y="653526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52945" y="238675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9852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5" y="504049"/>
            <a:ext cx="7100923" cy="2499242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0034" y="3318322"/>
            <a:ext cx="7107923" cy="42520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accent1"/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125178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A48D62-71EF-45EE-87CA-BB09753585CF}" type="slidenum">
              <a:rPr lang="en-US" sz="14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8130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A48D62-71EF-45EE-87CA-BB09753585CF}" type="slidenum">
              <a:rPr lang="en-US" sz="14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9733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7855" y="504048"/>
            <a:ext cx="1078791" cy="434217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0036" y="504049"/>
            <a:ext cx="5837494" cy="43421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A48D62-71EF-45EE-87CA-BB09753585CF}" type="slidenum">
              <a:rPr lang="en-US" sz="14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8305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480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1683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786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A48D62-71EF-45EE-87CA-BB09753585CF}" type="slidenum">
              <a:rPr lang="en-US" sz="14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647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2233217"/>
            <a:ext cx="7107922" cy="1510312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711423"/>
          </a:xfrm>
        </p:spPr>
        <p:txBody>
          <a:bodyPr anchor="t"/>
          <a:lstStyle>
            <a:lvl1pPr marL="0" indent="0" algn="l">
              <a:buNone/>
              <a:defRPr sz="165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A48D62-71EF-45EE-87CA-BB09753585CF}" type="slidenum">
              <a:rPr lang="en-US" sz="14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819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036" y="1786487"/>
            <a:ext cx="3459456" cy="3208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8504" y="1786488"/>
            <a:ext cx="3459455" cy="3208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A48D62-71EF-45EE-87CA-BB09753585CF}" type="slidenum">
              <a:rPr lang="en-US" sz="14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660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722" y="1786813"/>
            <a:ext cx="3460769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722" y="2263297"/>
            <a:ext cx="3460769" cy="273201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07192" y="1786813"/>
            <a:ext cx="3460765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07193" y="2263297"/>
            <a:ext cx="3460764" cy="273201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A48D62-71EF-45EE-87CA-BB09753585CF}" type="slidenum">
              <a:rPr lang="en-US" sz="14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579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5" y="504049"/>
            <a:ext cx="7107922" cy="10921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EAAB-841A-4B41-B266-17A3F9243AA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42B3-7BB4-4E21-ABDB-1C450A45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A48D62-71EF-45EE-87CA-BB09753585CF}" type="slidenum">
              <a:rPr lang="en-US" sz="14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077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5" y="1239123"/>
            <a:ext cx="3187012" cy="1057102"/>
          </a:xfrm>
        </p:spPr>
        <p:txBody>
          <a:bodyPr anchor="b">
            <a:normAutofit/>
          </a:bodyPr>
          <a:lstStyle>
            <a:lvl1pPr>
              <a:defRPr sz="16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6059" y="425766"/>
            <a:ext cx="3731899" cy="4569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35" y="2296225"/>
            <a:ext cx="3187012" cy="2136956"/>
          </a:xfrm>
        </p:spPr>
        <p:txBody>
          <a:bodyPr>
            <a:normAutofit/>
          </a:bodyPr>
          <a:lstStyle>
            <a:lvl1pPr marL="0" indent="0">
              <a:buNone/>
              <a:defRPr sz="1158"/>
            </a:lvl1pPr>
            <a:lvl2pPr marL="377900" indent="0">
              <a:buNone/>
              <a:defRPr sz="1158"/>
            </a:lvl2pPr>
            <a:lvl3pPr marL="755799" indent="0">
              <a:buNone/>
              <a:defRPr sz="992"/>
            </a:lvl3pPr>
            <a:lvl4pPr marL="1133699" indent="0">
              <a:buNone/>
              <a:defRPr sz="827"/>
            </a:lvl4pPr>
            <a:lvl5pPr marL="1511598" indent="0">
              <a:buNone/>
              <a:defRPr sz="827"/>
            </a:lvl5pPr>
            <a:lvl6pPr marL="1889498" indent="0">
              <a:buNone/>
              <a:defRPr sz="827"/>
            </a:lvl6pPr>
            <a:lvl7pPr marL="2267397" indent="0">
              <a:buNone/>
              <a:defRPr sz="827"/>
            </a:lvl7pPr>
            <a:lvl8pPr marL="2645297" indent="0">
              <a:buNone/>
              <a:defRPr sz="827"/>
            </a:lvl8pPr>
            <a:lvl9pPr marL="3023197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A48D62-71EF-45EE-87CA-BB09753585CF}" type="slidenum">
              <a:rPr lang="en-US" sz="14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493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3969385"/>
            <a:ext cx="7107921" cy="468608"/>
          </a:xfrm>
        </p:spPr>
        <p:txBody>
          <a:bodyPr anchor="b">
            <a:normAutofit/>
          </a:bodyPr>
          <a:lstStyle>
            <a:lvl1pPr algn="l">
              <a:defRPr sz="198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0035" y="504049"/>
            <a:ext cx="7107922" cy="3179839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36" y="4437993"/>
            <a:ext cx="7107921" cy="557318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A48D62-71EF-45EE-87CA-BB09753585CF}" type="slidenum">
              <a:rPr lang="en-US" sz="14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  <p:extLst>
      <p:ext uri="{BB962C8B-B14F-4D97-AF65-F5344CB8AC3E}">
        <p14:creationId xmlns:p14="http://schemas.microsoft.com/office/powerpoint/2010/main" val="141363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7001"/>
            <a:ext cx="10080625" cy="567755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035" y="504049"/>
            <a:ext cx="7107922" cy="1092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5" y="1786488"/>
            <a:ext cx="7107922" cy="320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7370" y="4995312"/>
            <a:ext cx="754012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35" y="4995312"/>
            <a:ext cx="520701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2958" y="4995312"/>
            <a:ext cx="56500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accent1"/>
                </a:solidFill>
              </a:defRPr>
            </a:lvl1pPr>
          </a:lstStyle>
          <a:p>
            <a:pPr algn="r"/>
            <a:fld id="{3AA48D62-71EF-45EE-87CA-BB09753585CF}" type="slidenum">
              <a:rPr lang="en-US" sz="14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777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1" r:id="rId1"/>
    <p:sldLayoutId id="2147484292" r:id="rId2"/>
    <p:sldLayoutId id="2147484293" r:id="rId3"/>
    <p:sldLayoutId id="2147484294" r:id="rId4"/>
    <p:sldLayoutId id="2147484295" r:id="rId5"/>
    <p:sldLayoutId id="2147484296" r:id="rId6"/>
    <p:sldLayoutId id="2147484297" r:id="rId7"/>
    <p:sldLayoutId id="2147484298" r:id="rId8"/>
    <p:sldLayoutId id="2147484299" r:id="rId9"/>
    <p:sldLayoutId id="2147484300" r:id="rId10"/>
    <p:sldLayoutId id="2147484301" r:id="rId11"/>
    <p:sldLayoutId id="2147484302" r:id="rId12"/>
    <p:sldLayoutId id="2147484303" r:id="rId13"/>
    <p:sldLayoutId id="2147484304" r:id="rId14"/>
    <p:sldLayoutId id="2147484305" r:id="rId15"/>
    <p:sldLayoutId id="2147484306" r:id="rId16"/>
    <p:sldLayoutId id="2147484307" r:id="rId17"/>
    <p:sldLayoutId id="2147484308" r:id="rId18"/>
    <p:sldLayoutId id="2147484309" r:id="rId19"/>
  </p:sldLayoutIdLst>
  <p:txStyles>
    <p:titleStyle>
      <a:lvl1pPr algn="l" defTabSz="378013" rtl="0" eaLnBrk="1" latinLnBrk="0" hangingPunct="1">
        <a:spcBef>
          <a:spcPct val="0"/>
        </a:spcBef>
        <a:buNone/>
        <a:defRPr sz="2976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510" indent="-283510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14271" indent="-236258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45032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23045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01058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79071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57084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35097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13110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2"/>
          <p:cNvSpPr txBox="1"/>
          <p:nvPr/>
        </p:nvSpPr>
        <p:spPr>
          <a:xfrm>
            <a:off x="5943600" y="3932640"/>
            <a:ext cx="3931920" cy="1005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/>
            <a:r>
              <a:rPr lang="ru-RU" sz="3200" b="0" strike="noStrike" spc="-1">
                <a:latin typeface="Arial"/>
              </a:rPr>
              <a:t>Senior Data Scientist</a:t>
            </a:r>
          </a:p>
          <a:p>
            <a:pPr algn="r"/>
            <a:r>
              <a:rPr lang="ru-RU" sz="3200" b="0" strike="noStrike" spc="-1">
                <a:latin typeface="Arial"/>
              </a:rPr>
              <a:t>Akvelon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07C01-0570-4391-B172-40E7B378880E}"/>
              </a:ext>
            </a:extLst>
          </p:cNvPr>
          <p:cNvSpPr txBox="1"/>
          <p:nvPr/>
        </p:nvSpPr>
        <p:spPr>
          <a:xfrm>
            <a:off x="714322" y="1560769"/>
            <a:ext cx="7136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Нестеренко Антон Сергеевич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4400" b="0" strike="noStrike" spc="-1" dirty="0">
                <a:latin typeface="Arial"/>
              </a:rPr>
              <a:t>Кластеризация</a:t>
            </a:r>
          </a:p>
        </p:txBody>
      </p:sp>
      <p:sp>
        <p:nvSpPr>
          <p:cNvPr id="121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Задача кластеризации — разбить данные на группы, объекты внути которых «похожи» между собой. X </a:t>
            </a:r>
            <a:r>
              <a:rPr lang="ru-RU" sz="3200" b="0" strike="noStrike" spc="-1" baseline="33000">
                <a:latin typeface="Arial"/>
              </a:rPr>
              <a:t>→</a:t>
            </a:r>
            <a:r>
              <a:rPr lang="ru-RU" sz="3200" b="0" strike="noStrike" spc="-1">
                <a:latin typeface="Arial"/>
              </a:rPr>
              <a:t> K, где K — вектор.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4400" b="0" strike="noStrike" spc="-1" dirty="0">
                <a:latin typeface="Arial"/>
              </a:rPr>
              <a:t>Визуализация</a:t>
            </a:r>
          </a:p>
        </p:txBody>
      </p:sp>
      <p:sp>
        <p:nvSpPr>
          <p:cNvPr id="123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Задача визуализации аналогична задаче снижения размерностей, с той лишь разницей что конечная цель отобразить данные на графике.</a:t>
            </a:r>
          </a:p>
        </p:txBody>
      </p:sp>
      <p:sp>
        <p:nvSpPr>
          <p:cNvPr id="124" name="TextShape 3"/>
          <p:cNvSpPr txBox="1"/>
          <p:nvPr/>
        </p:nvSpPr>
        <p:spPr>
          <a:xfrm>
            <a:off x="4884480" y="3081240"/>
            <a:ext cx="34380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FFFFFF"/>
                </a:solidFill>
                <a:latin typeface="Arial"/>
                <a:ea typeface="Arial"/>
              </a:rPr>
              <a:t>∞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41364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0" strike="noStrike" spc="-1" dirty="0" err="1">
                <a:latin typeface="Arial"/>
              </a:rPr>
              <a:t>Формальная</a:t>
            </a:r>
            <a:r>
              <a:rPr lang="en-US" sz="4400" b="0" strike="noStrike" spc="-1" dirty="0">
                <a:latin typeface="Arial"/>
              </a:rPr>
              <a:t> </a:t>
            </a:r>
            <a:r>
              <a:rPr lang="en-US" sz="4400" b="0" strike="noStrike" spc="-1" dirty="0" err="1">
                <a:latin typeface="Arial"/>
              </a:rPr>
              <a:t>задача</a:t>
            </a:r>
            <a:r>
              <a:rPr lang="en-US" sz="4400" b="0" strike="noStrike" spc="-1" dirty="0">
                <a:latin typeface="Arial"/>
              </a:rPr>
              <a:t> </a:t>
            </a:r>
            <a:r>
              <a:rPr lang="en-US" sz="4400" b="0" strike="noStrike" spc="-1" dirty="0" err="1">
                <a:latin typeface="Arial"/>
              </a:rPr>
              <a:t>обучения</a:t>
            </a:r>
            <a:r>
              <a:rPr lang="en-US" sz="4400" b="0" strike="noStrike" spc="-1" dirty="0">
                <a:latin typeface="Arial"/>
              </a:rPr>
              <a:t> с </a:t>
            </a:r>
            <a:r>
              <a:rPr lang="en-US" sz="4400" b="0" strike="noStrike" spc="-1" dirty="0" err="1">
                <a:latin typeface="Arial"/>
              </a:rPr>
              <a:t>учителем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Формальной задачей машинного обучения с учителем является поиск алгоритма а, такого что функция ошибки от предсказанных ответов минимальна.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Formula 3"/>
              <p:cNvSpPr txBox="1"/>
              <p:nvPr/>
            </p:nvSpPr>
            <p:spPr>
              <a:xfrm>
                <a:off x="4696200" y="2955240"/>
                <a:ext cx="719640" cy="35964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C464C-0212-497A-985E-4C4C37C7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Описательные статистики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0981-E392-40E8-A915-5CF0A5243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Среднее (Мат ожидание) – арифметическое среднее ряда</a:t>
            </a:r>
          </a:p>
          <a:p>
            <a:r>
              <a:rPr lang="ru-RU" dirty="0"/>
              <a:t>Медиана – середина упорядоченного ряда</a:t>
            </a:r>
          </a:p>
          <a:p>
            <a:r>
              <a:rPr lang="ru-RU" dirty="0"/>
              <a:t>Квантиль(</a:t>
            </a:r>
            <a:r>
              <a:rPr lang="en-US" dirty="0"/>
              <a:t>n)</a:t>
            </a:r>
            <a:r>
              <a:rPr lang="ru-RU" dirty="0"/>
              <a:t> – величина меньше которой </a:t>
            </a:r>
            <a:r>
              <a:rPr lang="en-US" dirty="0"/>
              <a:t>n </a:t>
            </a:r>
            <a:r>
              <a:rPr lang="ru-RU" dirty="0"/>
              <a:t>частей упорядоченного ряда</a:t>
            </a:r>
            <a:br>
              <a:rPr lang="ru-RU" dirty="0"/>
            </a:br>
            <a:r>
              <a:rPr lang="ru-RU" dirty="0"/>
              <a:t>и больше 1</a:t>
            </a:r>
            <a:r>
              <a:rPr lang="en-US" dirty="0"/>
              <a:t>-n</a:t>
            </a:r>
            <a:r>
              <a:rPr lang="ru-RU"/>
              <a:t> частей</a:t>
            </a:r>
            <a:endParaRPr lang="ru-RU" dirty="0"/>
          </a:p>
          <a:p>
            <a:r>
              <a:rPr lang="ru-RU" dirty="0"/>
              <a:t>Мода – самое частое значение внутри ряда</a:t>
            </a:r>
          </a:p>
          <a:p>
            <a:r>
              <a:rPr lang="ru-RU" dirty="0"/>
              <a:t>Дисперсия – сумма квадратов разности значений и мат ожидания</a:t>
            </a:r>
          </a:p>
          <a:p>
            <a:r>
              <a:rPr lang="ru-RU" dirty="0"/>
              <a:t>Стандартное отклонение – корень из дисперсии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4400" b="0" strike="noStrike" spc="-1" dirty="0">
                <a:latin typeface="Arial"/>
              </a:rPr>
              <a:t>Machine Learning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504492" y="1670749"/>
            <a:ext cx="9071640" cy="352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latin typeface="Arial"/>
              </a:rPr>
              <a:t>Статистика</a:t>
            </a: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latin typeface="Arial"/>
              </a:rPr>
              <a:t>Линейная алгебра</a:t>
            </a: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latin typeface="Arial"/>
              </a:rPr>
              <a:t>Математический анализ</a:t>
            </a: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latin typeface="Arial"/>
              </a:rPr>
              <a:t>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4400" b="0" strike="noStrike" spc="-1" dirty="0">
                <a:latin typeface="Arial"/>
              </a:rPr>
              <a:t>Формальное определение</a:t>
            </a:r>
          </a:p>
        </p:txBody>
      </p:sp>
      <p:sp>
        <p:nvSpPr>
          <p:cNvPr id="92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latin typeface="Arial"/>
              </a:rPr>
              <a:t>Машинное обучение – наука</a:t>
            </a:r>
            <a:r>
              <a:rPr lang="en-US" sz="3200" spc="-1" dirty="0">
                <a:latin typeface="Arial"/>
              </a:rPr>
              <a:t>,</a:t>
            </a:r>
            <a:r>
              <a:rPr lang="ru-RU" sz="3200" b="0" strike="noStrike" spc="-1" dirty="0">
                <a:latin typeface="Arial"/>
              </a:rPr>
              <a:t> </a:t>
            </a:r>
            <a:br>
              <a:rPr lang="en-US" sz="3200" spc="-1" dirty="0">
                <a:latin typeface="Arial"/>
              </a:rPr>
            </a:br>
            <a:r>
              <a:rPr lang="ru-RU" sz="3200" b="0" strike="noStrike" spc="-1" dirty="0">
                <a:latin typeface="Arial"/>
              </a:rPr>
              <a:t>изучающая способы извелечения закономерностей из ограниченного </a:t>
            </a:r>
            <a:br>
              <a:rPr lang="en-US" sz="3200" b="0" strike="noStrike" spc="-1" dirty="0">
                <a:latin typeface="Arial"/>
              </a:rPr>
            </a:br>
            <a:r>
              <a:rPr lang="ru-RU" sz="3200" b="0" strike="noStrike" spc="-1" dirty="0">
                <a:latin typeface="Arial"/>
              </a:rPr>
              <a:t>числа примеров.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4400" b="0" strike="noStrike" spc="-1" dirty="0">
                <a:latin typeface="Arial"/>
              </a:rPr>
              <a:t>Обозначения</a:t>
            </a:r>
          </a:p>
        </p:txBody>
      </p:sp>
      <p:sp>
        <p:nvSpPr>
          <p:cNvPr id="94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X — данные для обучения</a:t>
            </a: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Y — ответы на данных</a:t>
            </a: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a – алгоритм обрабатывающий данные</a:t>
            </a: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  <a:ea typeface="Arial"/>
              </a:rPr>
              <a:t>θ - </a:t>
            </a:r>
            <a:r>
              <a:rPr lang="en-US" sz="3200" b="0" strike="noStrike" spc="-1">
                <a:latin typeface="Arial"/>
              </a:rPr>
              <a:t> параметры алгоритма</a:t>
            </a: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L – функция ошибки алгоритма на ответах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931920" y="731520"/>
            <a:ext cx="2468880" cy="5486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 dirty="0" err="1">
                <a:solidFill>
                  <a:schemeClr val="tx1"/>
                </a:solidFill>
                <a:latin typeface="Arial"/>
              </a:rPr>
              <a:t>Машинное</a:t>
            </a:r>
            <a:r>
              <a:rPr lang="en-US" sz="1800" b="0" strike="noStrike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chemeClr val="tx1"/>
                </a:solidFill>
                <a:latin typeface="Arial"/>
              </a:rPr>
              <a:t>обучение</a:t>
            </a:r>
            <a:endParaRPr lang="en-US" sz="18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6" name="Line 2"/>
          <p:cNvSpPr/>
          <p:nvPr/>
        </p:nvSpPr>
        <p:spPr>
          <a:xfrm flipH="1">
            <a:off x="3017520" y="1280160"/>
            <a:ext cx="2103120" cy="914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3"/>
          <p:cNvSpPr/>
          <p:nvPr/>
        </p:nvSpPr>
        <p:spPr>
          <a:xfrm>
            <a:off x="5212080" y="1280160"/>
            <a:ext cx="2194560" cy="914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4"/>
          <p:cNvSpPr/>
          <p:nvPr/>
        </p:nvSpPr>
        <p:spPr>
          <a:xfrm>
            <a:off x="1737360" y="2194560"/>
            <a:ext cx="256032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 dirty="0">
                <a:solidFill>
                  <a:schemeClr val="tx1"/>
                </a:solidFill>
                <a:latin typeface="Arial"/>
              </a:rPr>
              <a:t>С </a:t>
            </a:r>
            <a:r>
              <a:rPr lang="en-US" sz="1800" b="0" strike="noStrike" spc="-1" dirty="0" err="1">
                <a:solidFill>
                  <a:schemeClr val="tx1"/>
                </a:solidFill>
                <a:latin typeface="Arial"/>
              </a:rPr>
              <a:t>учителем</a:t>
            </a:r>
            <a:endParaRPr lang="en-US" sz="18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6035040" y="2194560"/>
            <a:ext cx="265176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 dirty="0" err="1">
                <a:solidFill>
                  <a:schemeClr val="tx1"/>
                </a:solidFill>
                <a:latin typeface="Arial"/>
              </a:rPr>
              <a:t>Без</a:t>
            </a:r>
            <a:r>
              <a:rPr lang="en-US" sz="1800" b="0" strike="noStrike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chemeClr val="tx1"/>
                </a:solidFill>
                <a:latin typeface="Arial"/>
              </a:rPr>
              <a:t>учителя</a:t>
            </a:r>
            <a:endParaRPr lang="en-US" sz="18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00" name="Line 6"/>
          <p:cNvSpPr/>
          <p:nvPr/>
        </p:nvSpPr>
        <p:spPr>
          <a:xfrm flipH="1">
            <a:off x="1737360" y="2651760"/>
            <a:ext cx="1280160" cy="7315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Line 7"/>
          <p:cNvSpPr/>
          <p:nvPr/>
        </p:nvSpPr>
        <p:spPr>
          <a:xfrm>
            <a:off x="3017520" y="2651760"/>
            <a:ext cx="0" cy="12801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Line 8"/>
          <p:cNvSpPr/>
          <p:nvPr/>
        </p:nvSpPr>
        <p:spPr>
          <a:xfrm>
            <a:off x="3017520" y="2651760"/>
            <a:ext cx="1188720" cy="7315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9"/>
          <p:cNvSpPr/>
          <p:nvPr/>
        </p:nvSpPr>
        <p:spPr>
          <a:xfrm>
            <a:off x="914400" y="3383280"/>
            <a:ext cx="173736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 dirty="0" err="1">
                <a:solidFill>
                  <a:schemeClr val="tx1"/>
                </a:solidFill>
                <a:latin typeface="Arial"/>
              </a:rPr>
              <a:t>классификация</a:t>
            </a:r>
            <a:endParaRPr lang="en-US" sz="18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04" name="CustomShape 10"/>
          <p:cNvSpPr/>
          <p:nvPr/>
        </p:nvSpPr>
        <p:spPr>
          <a:xfrm>
            <a:off x="2011680" y="3931920"/>
            <a:ext cx="192024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 dirty="0" err="1">
                <a:solidFill>
                  <a:schemeClr val="tx1"/>
                </a:solidFill>
                <a:latin typeface="Arial"/>
              </a:rPr>
              <a:t>регрессия</a:t>
            </a:r>
            <a:endParaRPr lang="en-US" sz="18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05" name="CustomShape 11"/>
          <p:cNvSpPr/>
          <p:nvPr/>
        </p:nvSpPr>
        <p:spPr>
          <a:xfrm>
            <a:off x="3291840" y="3383280"/>
            <a:ext cx="173736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 dirty="0" err="1">
                <a:solidFill>
                  <a:schemeClr val="tx1"/>
                </a:solidFill>
                <a:latin typeface="Arial"/>
              </a:rPr>
              <a:t>ранжирование</a:t>
            </a:r>
            <a:endParaRPr lang="en-US" sz="18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06" name="Line 12"/>
          <p:cNvSpPr/>
          <p:nvPr/>
        </p:nvSpPr>
        <p:spPr>
          <a:xfrm flipH="1">
            <a:off x="6309360" y="2651760"/>
            <a:ext cx="1097280" cy="7315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Line 13"/>
          <p:cNvSpPr/>
          <p:nvPr/>
        </p:nvSpPr>
        <p:spPr>
          <a:xfrm>
            <a:off x="7406640" y="2651760"/>
            <a:ext cx="0" cy="13716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Line 14"/>
          <p:cNvSpPr/>
          <p:nvPr/>
        </p:nvSpPr>
        <p:spPr>
          <a:xfrm>
            <a:off x="7406640" y="2651760"/>
            <a:ext cx="1188720" cy="6400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15"/>
          <p:cNvSpPr/>
          <p:nvPr/>
        </p:nvSpPr>
        <p:spPr>
          <a:xfrm>
            <a:off x="5486400" y="3383280"/>
            <a:ext cx="1645920" cy="5486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 dirty="0" err="1">
                <a:solidFill>
                  <a:schemeClr val="tx1"/>
                </a:solidFill>
                <a:latin typeface="Arial"/>
              </a:rPr>
              <a:t>Снижение</a:t>
            </a:r>
            <a:r>
              <a:rPr lang="en-US" sz="1800" b="0" strike="noStrike" spc="-1" dirty="0">
                <a:solidFill>
                  <a:schemeClr val="tx1"/>
                </a:solidFill>
                <a:latin typeface="Arial"/>
              </a:rPr>
              <a:t> </a:t>
            </a:r>
          </a:p>
          <a:p>
            <a:pPr algn="ctr"/>
            <a:r>
              <a:rPr lang="en-US" sz="1800" b="0" strike="noStrike" spc="-1" dirty="0" err="1">
                <a:solidFill>
                  <a:schemeClr val="tx1"/>
                </a:solidFill>
                <a:latin typeface="Arial"/>
              </a:rPr>
              <a:t>размерности</a:t>
            </a:r>
            <a:endParaRPr lang="en-US" sz="18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10" name="CustomShape 16"/>
          <p:cNvSpPr/>
          <p:nvPr/>
        </p:nvSpPr>
        <p:spPr>
          <a:xfrm>
            <a:off x="7863840" y="3291840"/>
            <a:ext cx="164592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 dirty="0" err="1">
                <a:solidFill>
                  <a:schemeClr val="tx1"/>
                </a:solidFill>
                <a:latin typeface="Arial"/>
              </a:rPr>
              <a:t>кластеризация</a:t>
            </a:r>
            <a:endParaRPr lang="en-US" sz="18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11" name="CustomShape 17"/>
          <p:cNvSpPr/>
          <p:nvPr/>
        </p:nvSpPr>
        <p:spPr>
          <a:xfrm>
            <a:off x="6400800" y="4023360"/>
            <a:ext cx="201168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 dirty="0" err="1">
                <a:solidFill>
                  <a:schemeClr val="tx1"/>
                </a:solidFill>
                <a:latin typeface="Arial"/>
              </a:rPr>
              <a:t>визуализация</a:t>
            </a:r>
            <a:endParaRPr lang="en-US" sz="1800" b="0" strike="noStrike" spc="-1" dirty="0"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4400" b="0" strike="noStrike" spc="-1" dirty="0">
                <a:latin typeface="Arial"/>
              </a:rPr>
              <a:t>Классификация	</a:t>
            </a:r>
          </a:p>
        </p:txBody>
      </p:sp>
      <p:sp>
        <p:nvSpPr>
          <p:cNvPr id="113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Задача классификации предсказать класс объекта</a:t>
            </a: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Бинарная: Y = {0, 1}</a:t>
            </a: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Многоклассовая: Y={1, K}</a:t>
            </a: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Мультилейбл: Y={1, K}</a:t>
            </a:r>
            <a:r>
              <a:rPr lang="ru-RU" sz="4800" b="0" strike="noStrike" spc="-1" baseline="33000">
                <a:latin typeface="Arial"/>
              </a:rPr>
              <a:t>n</a:t>
            </a:r>
            <a:endParaRPr lang="ru-RU" sz="4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0" strike="noStrike" spc="-1" dirty="0" err="1">
                <a:latin typeface="Arial"/>
              </a:rPr>
              <a:t>Регрессия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Задача регрессии предсказать значение ответа. Y=(-</a:t>
            </a:r>
            <a:r>
              <a:rPr lang="ru-RU" sz="3200" b="0" strike="noStrike" spc="-1">
                <a:latin typeface="Arial"/>
                <a:ea typeface="Arial"/>
              </a:rPr>
              <a:t>∞; ∞</a:t>
            </a:r>
            <a:r>
              <a:rPr lang="ru-RU" sz="3200" b="0" strike="noStrike" spc="-1">
                <a:latin typeface="Arial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4400" b="0" strike="noStrike" spc="-1" dirty="0">
                <a:latin typeface="Arial"/>
              </a:rPr>
              <a:t>Ранжирование</a:t>
            </a:r>
          </a:p>
        </p:txBody>
      </p:sp>
      <p:sp>
        <p:nvSpPr>
          <p:cNvPr id="117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latin typeface="Arial"/>
              </a:rPr>
              <a:t>Задача ранжирования сортировка </a:t>
            </a:r>
            <a:br>
              <a:rPr lang="en-US" sz="3200" b="0" strike="noStrike" spc="-1" dirty="0">
                <a:latin typeface="Arial"/>
              </a:rPr>
            </a:br>
            <a:r>
              <a:rPr lang="ru-RU" sz="3200" b="0" strike="noStrike" spc="-1" dirty="0">
                <a:latin typeface="Arial"/>
              </a:rPr>
              <a:t>ответов выдачи Y={1,K}, </a:t>
            </a:r>
            <a:br>
              <a:rPr lang="en-US" sz="3200" b="0" strike="noStrike" spc="-1" dirty="0">
                <a:latin typeface="Arial"/>
              </a:rPr>
            </a:br>
            <a:r>
              <a:rPr lang="ru-RU" sz="3200" b="0" strike="noStrike" spc="-1" dirty="0">
                <a:latin typeface="Arial"/>
              </a:rPr>
              <a:t>где каждый ответ уникален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4400" b="0" strike="noStrike" spc="-1" dirty="0">
                <a:latin typeface="Arial"/>
              </a:rPr>
              <a:t>Снижение размерности</a:t>
            </a:r>
          </a:p>
        </p:txBody>
      </p:sp>
      <p:sp>
        <p:nvSpPr>
          <p:cNvPr id="119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latin typeface="Arial"/>
              </a:rPr>
              <a:t>Задача снижения размерности уменьшить размерность данных. X</a:t>
            </a:r>
            <a:r>
              <a:rPr lang="ru-RU" sz="3200" b="0" strike="noStrike" spc="-1" baseline="33000" dirty="0">
                <a:latin typeface="Arial"/>
              </a:rPr>
              <a:t>l → </a:t>
            </a:r>
            <a:r>
              <a:rPr lang="ru-RU" sz="3200" b="0" strike="noStrike" spc="-1" dirty="0">
                <a:latin typeface="Arial"/>
              </a:rPr>
              <a:t>X</a:t>
            </a:r>
            <a:r>
              <a:rPr lang="ru-RU" sz="3200" b="0" strike="noStrike" spc="-1" baseline="33000" dirty="0">
                <a:latin typeface="Arial"/>
              </a:rPr>
              <a:t>r</a:t>
            </a:r>
            <a:r>
              <a:rPr lang="ru-RU" sz="3200" b="0" strike="noStrike" spc="-1" dirty="0">
                <a:latin typeface="Arial"/>
              </a:rPr>
              <a:t>, где l &lt; 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31</TotalTime>
  <Words>229</Words>
  <Application>Microsoft Office PowerPoint</Application>
  <PresentationFormat>Custom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Описательные статистики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Classy Red</dc:title>
  <dc:subject/>
  <dc:creator/>
  <dc:description/>
  <cp:lastModifiedBy>Anton Nesterenko</cp:lastModifiedBy>
  <cp:revision>4</cp:revision>
  <dcterms:created xsi:type="dcterms:W3CDTF">2019-09-05T19:18:53Z</dcterms:created>
  <dcterms:modified xsi:type="dcterms:W3CDTF">2019-09-05T19:06:17Z</dcterms:modified>
  <dc:language>ru-RU</dc:language>
</cp:coreProperties>
</file>