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8" r:id="rId3"/>
    <p:sldId id="289" r:id="rId4"/>
    <p:sldId id="290" r:id="rId5"/>
    <p:sldId id="291" r:id="rId6"/>
    <p:sldId id="29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96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1D72AF-5ECE-4397-B4EA-6AD58284BB55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D9D166-6A22-4BAD-B0D3-A1ABF69FC15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72AF-5ECE-4397-B4EA-6AD58284BB55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D166-6A22-4BAD-B0D3-A1ABF69FC15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72AF-5ECE-4397-B4EA-6AD58284BB55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D166-6A22-4BAD-B0D3-A1ABF69FC15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72AF-5ECE-4397-B4EA-6AD58284BB55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D166-6A22-4BAD-B0D3-A1ABF69FC15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72AF-5ECE-4397-B4EA-6AD58284BB55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D166-6A22-4BAD-B0D3-A1ABF69FC15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72AF-5ECE-4397-B4EA-6AD58284BB55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D166-6A22-4BAD-B0D3-A1ABF69FC15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72AF-5ECE-4397-B4EA-6AD58284BB55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D166-6A22-4BAD-B0D3-A1ABF69FC15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72AF-5ECE-4397-B4EA-6AD58284BB55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D166-6A22-4BAD-B0D3-A1ABF69FC15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72AF-5ECE-4397-B4EA-6AD58284BB55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D166-6A22-4BAD-B0D3-A1ABF69FC15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21D72AF-5ECE-4397-B4EA-6AD58284BB55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D166-6A22-4BAD-B0D3-A1ABF69FC15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1D72AF-5ECE-4397-B4EA-6AD58284BB55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D9D166-6A22-4BAD-B0D3-A1ABF69FC15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1D72AF-5ECE-4397-B4EA-6AD58284BB55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CD9D166-6A22-4BAD-B0D3-A1ABF69FC15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OCaml" TargetMode="External"/><Relationship Id="rId3" Type="http://schemas.openxmlformats.org/officeDocument/2006/relationships/hyperlink" Target="https://ru.wikipedia.org/wiki/Java" TargetMode="External"/><Relationship Id="rId7" Type="http://schemas.openxmlformats.org/officeDocument/2006/relationships/hyperlink" Target="https://ru.wikipedia.org/wiki/Eiffel" TargetMode="External"/><Relationship Id="rId2" Type="http://schemas.openxmlformats.org/officeDocument/2006/relationships/hyperlink" Target="https://ru.wikipedia.org/wiki/C%2B%2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Smalltalk" TargetMode="External"/><Relationship Id="rId5" Type="http://schemas.openxmlformats.org/officeDocument/2006/relationships/hyperlink" Target="https://ru.wikipedia.org/wiki/%D0%A1%D0%BE%D0%BA%D1%80%D1%8B%D1%82%D0%B8%D0%B5_(%D0%BF%D1%80%D0%BE%D0%B3%D1%80%D0%B0%D0%BC%D0%BC%D0%B8%D1%80%D0%BE%D0%B2%D0%B0%D0%BD%D0%B8%D0%B5)" TargetMode="External"/><Relationship Id="rId4" Type="http://schemas.openxmlformats.org/officeDocument/2006/relationships/hyperlink" Target="https://ru.wikipedia.org/wiki/Rub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94C1FFA-FA7B-4F65-9BE4-5D49E8D9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395943"/>
          </a:xfrm>
        </p:spPr>
        <p:txBody>
          <a:bodyPr>
            <a:noAutofit/>
          </a:bodyPr>
          <a:lstStyle/>
          <a:p>
            <a:r>
              <a:rPr lang="ru-RU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Абстракция</a:t>
            </a:r>
            <a:r>
              <a:rPr lang="ru-RU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— отделение концепции от ее экземпляра</a:t>
            </a:r>
          </a:p>
          <a:p>
            <a:r>
              <a:rPr lang="ru-RU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Полиморфизм</a:t>
            </a:r>
            <a:r>
              <a:rPr lang="ru-RU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— реализация задач одной и той же идеи разными способами</a:t>
            </a:r>
            <a:endParaRPr lang="ru-RU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ru-RU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Наследование</a:t>
            </a:r>
            <a:r>
              <a:rPr lang="ru-RU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— способность объекта или класса базироваться на другом объекте или классе</a:t>
            </a:r>
          </a:p>
          <a:p>
            <a:r>
              <a:rPr lang="ru-RU" sz="2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Инкапсуляция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— размещение одного объекта или класса внутри другого для разграничения доступа к ним</a:t>
            </a:r>
            <a:endParaRPr lang="ru-RU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245B2D-8374-4B54-A0D7-F63F888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0" dirty="0">
                <a:solidFill>
                  <a:srgbClr val="202124"/>
                </a:solidFill>
                <a:effectLst/>
                <a:latin typeface="Google Sans"/>
              </a:rPr>
              <a:t>Базовые понятия ООП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71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94C1FFA-FA7B-4F65-9BE4-5D49E8D9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45" y="764704"/>
            <a:ext cx="8579296" cy="5616624"/>
          </a:xfrm>
        </p:spPr>
        <p:txBody>
          <a:bodyPr>
            <a:noAutofit/>
          </a:bodyPr>
          <a:lstStyle/>
          <a:p>
            <a:r>
              <a:rPr lang="ru-RU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Абстракция</a:t>
            </a:r>
            <a:r>
              <a:rPr lang="ru-RU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Абстрагирование означает выделение значимой информации и исключение из рассмотрения незначимой. В ООП рассматривают лишь абстракцию данных (нередко называя её просто «абстракцией»), подразумевая набор наиболее значимых характеристик объекта, доступных остальной программе</a:t>
            </a:r>
            <a:endParaRPr lang="ru-RU" sz="1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Полиморфизм</a:t>
            </a:r>
            <a:r>
              <a:rPr lang="ru-RU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свойство системы, позволяющее использовать объекты с одинаковым интерфейсом без информации о типе и внутренней структуре объекта</a:t>
            </a:r>
            <a:endParaRPr lang="ru-RU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ru-RU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Наследование</a:t>
            </a:r>
            <a:r>
              <a:rPr lang="ru-RU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свойство системы, позволяющее описать новый класс на основе уже существующего с частично или полностью заимствованной функциональностью. Класс, от которого производится наследование, называется базовым, родительским или суперклассом. Новый класс — потомком, наследником, дочерним или производным классом.</a:t>
            </a:r>
            <a:endParaRPr lang="ru-RU" sz="1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1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Инкапсуляция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свойство системы, позволяющее объединить данные и методы, работающие с ними, в классе. Одни языки (например, </a:t>
            </a:r>
            <a:r>
              <a:rPr lang="ru-RU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++"/>
              </a:rPr>
              <a:t>C++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Java"/>
              </a:rPr>
              <a:t>Java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или </a:t>
            </a:r>
            <a:r>
              <a:rPr lang="ru-RU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Ruby"/>
              </a:rPr>
              <a:t>Ruby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отождествляют инкапсуляцию с </a:t>
            </a:r>
            <a:r>
              <a:rPr lang="ru-RU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Сокрытие (программирование)"/>
              </a:rPr>
              <a:t>сокрытием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но другие (</a:t>
            </a:r>
            <a:r>
              <a:rPr lang="ru-RU" sz="18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Smalltalk"/>
              </a:rPr>
              <a:t>Smalltalk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sz="18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Eiffel"/>
              </a:rPr>
              <a:t>Eiffel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sz="18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OCaml"/>
              </a:rPr>
              <a:t>OCaml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различают эти понятия</a:t>
            </a:r>
            <a:endParaRPr lang="ru-RU" sz="1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245B2D-8374-4B54-A0D7-F63F8888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55" y="-15303"/>
            <a:ext cx="8229600" cy="1143000"/>
          </a:xfrm>
        </p:spPr>
        <p:txBody>
          <a:bodyPr>
            <a:normAutofit/>
          </a:bodyPr>
          <a:lstStyle/>
          <a:p>
            <a:r>
              <a:rPr lang="ru-RU" i="0" dirty="0">
                <a:solidFill>
                  <a:srgbClr val="202124"/>
                </a:solidFill>
                <a:effectLst/>
                <a:latin typeface="Google Sans"/>
              </a:rPr>
              <a:t>Базовые понятия ООП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1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94C1FFA-FA7B-4F65-9BE4-5D49E8D9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45" y="836712"/>
            <a:ext cx="8579296" cy="5616624"/>
          </a:xfrm>
        </p:spPr>
        <p:txBody>
          <a:bodyPr>
            <a:noAutofit/>
          </a:bodyPr>
          <a:lstStyle/>
          <a:p>
            <a:r>
              <a:rPr lang="ru-RU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Абстракция</a:t>
            </a:r>
            <a:r>
              <a:rPr lang="ru-RU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использования основных функций программного компонента без погружения в детали реализации</a:t>
            </a:r>
          </a:p>
          <a:p>
            <a:r>
              <a:rPr lang="ru-RU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Наследование</a:t>
            </a:r>
            <a:r>
              <a:rPr lang="ru-RU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создавать новые типы на основе существующих, добавляя к ним новые свойства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1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Полиморфизм</a:t>
            </a:r>
            <a:r>
              <a:rPr lang="ru-RU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реализовывать наследуемые свойства разными способами</a:t>
            </a:r>
            <a:endParaRPr lang="ru-RU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ru-RU" sz="1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Инкапсуляци</a:t>
            </a:r>
            <a:r>
              <a:rPr lang="ru-RU" sz="1800" dirty="0">
                <a:solidFill>
                  <a:srgbClr val="FF0000"/>
                </a:solidFill>
                <a:latin typeface="Roboto" panose="02000000000000000000" pitchFamily="2" charset="0"/>
              </a:rPr>
              <a:t>я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сокрытие внутренних данных компонента (класса) и деталей его реализации от других компонентов приложения и предоставление набора методов для взаимодействия с ним</a:t>
            </a:r>
            <a:endParaRPr lang="ru-RU" sz="1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245B2D-8374-4B54-A0D7-F63F8888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55" y="-15303"/>
            <a:ext cx="8229600" cy="1143000"/>
          </a:xfrm>
        </p:spPr>
        <p:txBody>
          <a:bodyPr>
            <a:normAutofit/>
          </a:bodyPr>
          <a:lstStyle/>
          <a:p>
            <a:r>
              <a:rPr lang="ru-RU" i="0" dirty="0">
                <a:solidFill>
                  <a:srgbClr val="202124"/>
                </a:solidFill>
                <a:effectLst/>
                <a:latin typeface="Google Sans"/>
              </a:rPr>
              <a:t>Базовые понятия ООП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16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073B06C-9FD4-0135-8455-2EA98C4E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20680"/>
          </a:xfrm>
        </p:spPr>
        <p:txBody>
          <a:bodyPr numCol="2">
            <a:normAutofit lnSpcReduction="10000"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 interface </a:t>
            </a:r>
            <a:r>
              <a:rPr lang="en-US" sz="105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IPerson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ru-RU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ru-RU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 string Name </a:t>
            </a:r>
            <a:r>
              <a:rPr lang="ru-RU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ru-RU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</a:t>
            </a:r>
            <a:r>
              <a:rPr lang="ru-RU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ru-RU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ru-RU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 int Age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get;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 string 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Position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ru-RU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Print</a:t>
            </a:r>
            <a:r>
              <a:rPr lang="en-US" sz="1050" dirty="0">
                <a:solidFill>
                  <a:srgbClr val="1A94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IEnumerable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IPerson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Persons</a:t>
            </a:r>
            <a:r>
              <a:rPr lang="en-US" sz="1050" dirty="0">
                <a:solidFill>
                  <a:srgbClr val="1A94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foreach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person </a:t>
            </a:r>
            <a:r>
              <a:rPr lang="en-US" sz="105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Persons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person.Age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&gt;= 60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$"Name:</a:t>
            </a:r>
            <a:r>
              <a:rPr lang="en-US" sz="1050" dirty="0">
                <a:solidFill>
                  <a:srgbClr val="D86AC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person.Name</a:t>
            </a:r>
            <a:r>
              <a:rPr lang="en-US" sz="1050" dirty="0">
                <a:solidFill>
                  <a:srgbClr val="D86AC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position:</a:t>
            </a:r>
            <a:r>
              <a:rPr lang="en-US" sz="1050" dirty="0">
                <a:solidFill>
                  <a:srgbClr val="D86AC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person.Position</a:t>
            </a:r>
            <a:r>
              <a:rPr lang="en-US" sz="1050" dirty="0">
                <a:solidFill>
                  <a:srgbClr val="D86AC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ru-RU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 abstract class </a:t>
            </a:r>
            <a:r>
              <a:rPr lang="en-US" sz="105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Person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: </a:t>
            </a:r>
            <a:r>
              <a:rPr lang="en-US" sz="105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IPerson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public string Name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get; 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init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protected </a:t>
            </a:r>
            <a:r>
              <a:rPr lang="en-US" sz="105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DateTime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Birthday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 int 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AgeCalculator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DateTime</a:t>
            </a:r>
            <a:r>
              <a:rPr lang="en-US" sz="105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when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year = 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when.Year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- 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Birthday.Year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if </a:t>
            </a:r>
            <a:r>
              <a:rPr lang="en-US" sz="1050" dirty="0">
                <a:solidFill>
                  <a:srgbClr val="D86AC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Birthday.DayOfYear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&gt; 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when.DayOfYear</a:t>
            </a:r>
            <a:r>
              <a:rPr lang="en-US" sz="1050" dirty="0">
                <a:solidFill>
                  <a:srgbClr val="D86AC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year--;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 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year;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public int 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Age =&gt; 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AgeCalculator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DateTime.Now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public abstract string Position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get;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ru-RU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spcAft>
                <a:spcPts val="1200"/>
              </a:spcAft>
              <a:buNone/>
            </a:pPr>
            <a:endParaRPr lang="ru-RU" sz="1050" dirty="0">
              <a:solidFill>
                <a:srgbClr val="161616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spcAft>
                <a:spcPts val="1200"/>
              </a:spcAft>
              <a:buNone/>
            </a:pP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 class </a:t>
            </a:r>
            <a:r>
              <a:rPr lang="en-US" sz="105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Student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Person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public override string Position =&gt; </a:t>
            </a:r>
            <a:r>
              <a:rPr lang="en-US" sz="105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"student"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 class </a:t>
            </a:r>
            <a:r>
              <a:rPr lang="en-US" sz="105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Teacher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Person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 string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CurrentPosition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FFD70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 override string 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Position =&gt; </a:t>
            </a:r>
            <a:r>
              <a:rPr lang="en-US" sz="105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CurrentPosition</a:t>
            </a:r>
            <a:r>
              <a:rPr lang="en-US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ru-RU" sz="105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1050" dirty="0">
              <a:solidFill>
                <a:srgbClr val="16161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ru-RU" sz="105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77D36E4-290A-7410-F296-7B955C16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Пример, поясняющий принципы ООП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52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3EE6502-8FEB-0FE5-E1E9-A40E7EF9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(SRP), принцип единственной ответственности, утверждает, что каждый объект должен иметь одну ответственность и эта ответственность должна быть полностью инкапсулирована в класс. Например, наш класс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вполне соответствует этому принципу, поскольку решает две задачи – хранит информацию и вычисляет возраст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closed principle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принцип открытости/закрытости, утверждает, что классы должны быть открыты для расширения, но закрыты для изменения. Принцип подразумевает, что для расширения функциональности класса нужно создавать новый класс (наследник исходного), а не добавлять или изменять функции исходного класса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Liskov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(LSP), принцип подстановки Лисков, предложенный Барбарой Лисков в 1987г.: функции, которые используют базовый тип, должны иметь возможность использовать подтипы базового типа, не зная об этом. Например, этот принцип иллюстрирует программа Print, которая работает с перечислением базового типа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IPerson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ED12DB-0C56-22B2-E6EB-3842FCA8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63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3EE6502-8FEB-0FE5-E1E9-A40E7EF9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segregation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(ISP), принцип разделения интерфейсов: программные сущности не должны зависеть от методов, которые они не используют. В идеале для каждого использования объекта должен создаваться отдельный интерфейс. Например, интерфейс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IPerson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полностью соответствует функции Print, и не содержит неиспользуемых в ней свойств (например, пол человека). Если же нам потребуется функция, использующая пол человека, то для нее, согласно принципу ISP, потребуется создать другой интерфейс.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D,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dependency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inversion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principle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(DIP), принцип инверсии зависимостей: классы должны зависеть от абстракций, а не от конкретных деталей. В трудах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Р.С.Мартина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сформулирован двумя постулатами: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Модули верхних уровней не должны зависеть от модулей нижних уровней. Оба типа модулей должны зависеть от абстракций.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Абстракции не должны зависеть от деталей. Детали должны зависеть от абстракций.</a:t>
            </a:r>
          </a:p>
          <a:p>
            <a:pPr marL="109728" indent="0" algn="just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Примером соответствия принципу DIP может также служить функция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поскольку она зависит от абстрактного интерфейса </a:t>
            </a:r>
            <a:r>
              <a:rPr lang="ru-RU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IPerson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не от его реализаций.</a:t>
            </a: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ED12DB-0C56-22B2-E6EB-3842FCA8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74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841</TotalTime>
  <Words>822</Words>
  <Application>Microsoft Office PowerPoint</Application>
  <PresentationFormat>Экран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8" baseType="lpstr">
      <vt:lpstr>Arial</vt:lpstr>
      <vt:lpstr>Arial</vt:lpstr>
      <vt:lpstr>Consolas</vt:lpstr>
      <vt:lpstr>Google Sans</vt:lpstr>
      <vt:lpstr>Lucida Sans Unicode</vt:lpstr>
      <vt:lpstr>Roboto</vt:lpstr>
      <vt:lpstr>Symbol</vt:lpstr>
      <vt:lpstr>Times New Roman</vt:lpstr>
      <vt:lpstr>Verdana</vt:lpstr>
      <vt:lpstr>Wingdings 2</vt:lpstr>
      <vt:lpstr>Wingdings 3</vt:lpstr>
      <vt:lpstr>Открытая</vt:lpstr>
      <vt:lpstr>Базовые понятия ООП</vt:lpstr>
      <vt:lpstr>Базовые понятия ООП</vt:lpstr>
      <vt:lpstr>Базовые понятия ООП</vt:lpstr>
      <vt:lpstr>Пример, поясняющий принципы ООП </vt:lpstr>
      <vt:lpstr>S.O.L.I.D.</vt:lpstr>
      <vt:lpstr>S.O.L.I.D.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ООП. Язык C#. CCL</dc:title>
  <dc:creator>Ступаков</dc:creator>
  <cp:lastModifiedBy>Mikhail Royak</cp:lastModifiedBy>
  <cp:revision>67</cp:revision>
  <dcterms:created xsi:type="dcterms:W3CDTF">2013-04-02T05:19:30Z</dcterms:created>
  <dcterms:modified xsi:type="dcterms:W3CDTF">2024-10-15T04:24:35Z</dcterms:modified>
</cp:coreProperties>
</file>