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8" r:id="rId2"/>
    <p:sldId id="289" r:id="rId3"/>
    <p:sldId id="259" r:id="rId4"/>
    <p:sldId id="283" r:id="rId5"/>
    <p:sldId id="292" r:id="rId6"/>
    <p:sldId id="260" r:id="rId7"/>
    <p:sldId id="265" r:id="rId8"/>
    <p:sldId id="290" r:id="rId9"/>
    <p:sldId id="270" r:id="rId10"/>
    <p:sldId id="291"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F6E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906" y="6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F24E5A3-7211-4454-B706-3D9A613ADDCE}" type="datetimeFigureOut">
              <a:rPr lang="ru-RU" smtClean="0"/>
              <a:pPr/>
              <a:t>16.05.2022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3C5B26-9A95-4890-B89B-E225723BD14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4E5A3-7211-4454-B706-3D9A613ADDCE}" type="datetimeFigureOut">
              <a:rPr lang="ru-RU" smtClean="0"/>
              <a:pPr/>
              <a:t>16.05.2022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C5B26-9A95-4890-B89B-E225723BD14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0" y="0"/>
            <a:ext cx="9143999" cy="6858000"/>
          </a:xfrm>
        </p:spPr>
      </p:pic>
      <p:sp>
        <p:nvSpPr>
          <p:cNvPr id="2" name="Заголовок 1"/>
          <p:cNvSpPr>
            <a:spLocks noGrp="1"/>
          </p:cNvSpPr>
          <p:nvPr>
            <p:ph type="title"/>
          </p:nvPr>
        </p:nvSpPr>
        <p:spPr>
          <a:xfrm>
            <a:off x="457200" y="1071546"/>
            <a:ext cx="8229600" cy="3857652"/>
          </a:xfrm>
        </p:spPr>
        <p:txBody>
          <a:bodyPr>
            <a:normAutofit/>
          </a:bodyPr>
          <a:lstStyle/>
          <a:p>
            <a:r>
              <a:rPr lang="ru-RU" sz="5400" b="1" dirty="0">
                <a:solidFill>
                  <a:srgbClr val="002060"/>
                </a:solidFill>
                <a:latin typeface="Comic Sans MS" pitchFamily="66" charset="0"/>
              </a:rPr>
              <a:t>Компьютерные игры—</a:t>
            </a:r>
            <a:br>
              <a:rPr lang="ru-RU" sz="5400" b="1" dirty="0">
                <a:solidFill>
                  <a:srgbClr val="002060"/>
                </a:solidFill>
                <a:latin typeface="Comic Sans MS" pitchFamily="66" charset="0"/>
              </a:rPr>
            </a:br>
            <a:r>
              <a:rPr lang="ru-RU" sz="5400" b="1" dirty="0">
                <a:solidFill>
                  <a:srgbClr val="002060"/>
                </a:solidFill>
                <a:latin typeface="Comic Sans MS" pitchFamily="66" charset="0"/>
              </a:rPr>
              <a:t>за и против.</a:t>
            </a:r>
            <a:br>
              <a:rPr lang="ru-RU" sz="5400" b="1" dirty="0">
                <a:solidFill>
                  <a:srgbClr val="002060"/>
                </a:solidFill>
                <a:latin typeface="Comic Sans MS" pitchFamily="66" charset="0"/>
              </a:rPr>
            </a:br>
            <a:r>
              <a:rPr lang="ru-RU" sz="2000" b="1" dirty="0" smtClean="0">
                <a:solidFill>
                  <a:srgbClr val="002060"/>
                </a:solidFill>
                <a:latin typeface="Comic Sans MS" pitchFamily="66" charset="0"/>
              </a:rPr>
              <a:t/>
            </a:r>
            <a:br>
              <a:rPr lang="ru-RU" sz="2000" b="1" dirty="0" smtClean="0">
                <a:solidFill>
                  <a:srgbClr val="002060"/>
                </a:solidFill>
                <a:latin typeface="Comic Sans MS" pitchFamily="66" charset="0"/>
              </a:rPr>
            </a:br>
            <a:r>
              <a:rPr lang="ru-RU" sz="2000" b="1" dirty="0" smtClean="0">
                <a:solidFill>
                  <a:srgbClr val="002060"/>
                </a:solidFill>
                <a:latin typeface="Comic Sans MS" pitchFamily="66" charset="0"/>
              </a:rPr>
              <a:t>                                  </a:t>
            </a:r>
            <a:r>
              <a:rPr lang="ru-RU" sz="1600" b="1" dirty="0" smtClean="0">
                <a:solidFill>
                  <a:srgbClr val="002060"/>
                </a:solidFill>
                <a:latin typeface="Comic Sans MS" pitchFamily="66" charset="0"/>
              </a:rPr>
              <a:t>Подготовили ученики 7 а класса </a:t>
            </a:r>
            <a:br>
              <a:rPr lang="ru-RU" sz="1600" b="1" dirty="0" smtClean="0">
                <a:solidFill>
                  <a:srgbClr val="002060"/>
                </a:solidFill>
                <a:latin typeface="Comic Sans MS" pitchFamily="66" charset="0"/>
              </a:rPr>
            </a:br>
            <a:r>
              <a:rPr lang="ru-RU" sz="1600" b="1" dirty="0" smtClean="0">
                <a:solidFill>
                  <a:srgbClr val="002060"/>
                </a:solidFill>
                <a:latin typeface="Comic Sans MS" pitchFamily="66" charset="0"/>
              </a:rPr>
              <a:t>                                               Ивонина </a:t>
            </a:r>
            <a:r>
              <a:rPr lang="ru-RU" sz="1600" b="1" smtClean="0">
                <a:solidFill>
                  <a:srgbClr val="002060"/>
                </a:solidFill>
                <a:latin typeface="Comic Sans MS" pitchFamily="66" charset="0"/>
              </a:rPr>
              <a:t>Виктория,Измайлова</a:t>
            </a:r>
            <a:r>
              <a:rPr lang="ru-RU" sz="1600" b="1" dirty="0" smtClean="0">
                <a:solidFill>
                  <a:srgbClr val="002060"/>
                </a:solidFill>
                <a:latin typeface="Comic Sans MS" pitchFamily="66" charset="0"/>
              </a:rPr>
              <a:t> </a:t>
            </a:r>
            <a:r>
              <a:rPr lang="ru-RU" sz="1600" b="1" dirty="0" smtClean="0">
                <a:solidFill>
                  <a:srgbClr val="002060"/>
                </a:solidFill>
                <a:latin typeface="Comic Sans MS" pitchFamily="66" charset="0"/>
              </a:rPr>
              <a:t>Злата,</a:t>
            </a:r>
            <a:br>
              <a:rPr lang="ru-RU" sz="1600" b="1" dirty="0" smtClean="0">
                <a:solidFill>
                  <a:srgbClr val="002060"/>
                </a:solidFill>
                <a:latin typeface="Comic Sans MS" pitchFamily="66" charset="0"/>
              </a:rPr>
            </a:br>
            <a:r>
              <a:rPr lang="ru-RU" sz="1600" b="1" dirty="0" smtClean="0">
                <a:solidFill>
                  <a:srgbClr val="002060"/>
                </a:solidFill>
                <a:latin typeface="Comic Sans MS" pitchFamily="66" charset="0"/>
              </a:rPr>
              <a:t>                                              Измайлов </a:t>
            </a:r>
            <a:r>
              <a:rPr lang="ru-RU" sz="1600" b="1" dirty="0" err="1" smtClean="0">
                <a:solidFill>
                  <a:srgbClr val="002060"/>
                </a:solidFill>
                <a:latin typeface="Comic Sans MS" pitchFamily="66" charset="0"/>
              </a:rPr>
              <a:t>Матвей,Горбунов</a:t>
            </a:r>
            <a:r>
              <a:rPr lang="ru-RU" sz="1600" b="1" dirty="0" smtClean="0">
                <a:solidFill>
                  <a:srgbClr val="002060"/>
                </a:solidFill>
                <a:latin typeface="Comic Sans MS" pitchFamily="66" charset="0"/>
              </a:rPr>
              <a:t> Кирилл,</a:t>
            </a:r>
            <a:br>
              <a:rPr lang="ru-RU" sz="1600" b="1" dirty="0" smtClean="0">
                <a:solidFill>
                  <a:srgbClr val="002060"/>
                </a:solidFill>
                <a:latin typeface="Comic Sans MS" pitchFamily="66" charset="0"/>
              </a:rPr>
            </a:br>
            <a:r>
              <a:rPr lang="ru-RU" sz="1600" b="1" dirty="0" smtClean="0">
                <a:solidFill>
                  <a:srgbClr val="002060"/>
                </a:solidFill>
                <a:latin typeface="Comic Sans MS" pitchFamily="66" charset="0"/>
              </a:rPr>
              <a:t>                     Абрамов Данил</a:t>
            </a:r>
            <a:br>
              <a:rPr lang="ru-RU" sz="1600" b="1" dirty="0" smtClean="0">
                <a:solidFill>
                  <a:srgbClr val="002060"/>
                </a:solidFill>
                <a:latin typeface="Comic Sans MS" pitchFamily="66" charset="0"/>
              </a:rPr>
            </a:br>
            <a:r>
              <a:rPr lang="ru-RU" sz="1600" b="1" dirty="0" smtClean="0">
                <a:solidFill>
                  <a:srgbClr val="002060"/>
                </a:solidFill>
                <a:latin typeface="Comic Sans MS" pitchFamily="66" charset="0"/>
              </a:rPr>
              <a:t>                    Руководитель: </a:t>
            </a:r>
            <a:br>
              <a:rPr lang="ru-RU" sz="1600" b="1" dirty="0" smtClean="0">
                <a:solidFill>
                  <a:srgbClr val="002060"/>
                </a:solidFill>
                <a:latin typeface="Comic Sans MS" pitchFamily="66" charset="0"/>
              </a:rPr>
            </a:br>
            <a:r>
              <a:rPr lang="ru-RU" sz="1600" b="1" dirty="0" smtClean="0">
                <a:solidFill>
                  <a:srgbClr val="002060"/>
                </a:solidFill>
                <a:latin typeface="Comic Sans MS" pitchFamily="66" charset="0"/>
              </a:rPr>
              <a:t>                                    Киршина Галина Леонидовна </a:t>
            </a:r>
            <a:endParaRPr lang="ru-RU" sz="1600" b="1" dirty="0">
              <a:solidFill>
                <a:srgbClr val="002060"/>
              </a:solidFill>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0" y="0"/>
            <a:ext cx="9143999" cy="6858000"/>
          </a:xfrm>
        </p:spPr>
      </p:pic>
      <p:sp>
        <p:nvSpPr>
          <p:cNvPr id="2" name="Заголовок 1"/>
          <p:cNvSpPr>
            <a:spLocks noGrp="1"/>
          </p:cNvSpPr>
          <p:nvPr>
            <p:ph type="title"/>
          </p:nvPr>
        </p:nvSpPr>
        <p:spPr>
          <a:xfrm>
            <a:off x="457200" y="274638"/>
            <a:ext cx="8363272" cy="5458618"/>
          </a:xfrm>
        </p:spPr>
        <p:txBody>
          <a:bodyPr>
            <a:normAutofit/>
          </a:bodyPr>
          <a:lstStyle/>
          <a:p>
            <a:r>
              <a:rPr lang="ru-RU" b="1" u="sng" dirty="0" smtClean="0">
                <a:solidFill>
                  <a:srgbClr val="FF0000"/>
                </a:solidFill>
                <a:latin typeface="Comic Sans MS" pitchFamily="66" charset="0"/>
              </a:rPr>
              <a:t>Спасибо за внимание!</a:t>
            </a:r>
            <a:r>
              <a:rPr lang="ru-RU" sz="2800" dirty="0" smtClean="0"/>
              <a:t/>
            </a:r>
            <a:br>
              <a:rPr lang="ru-RU" sz="2800" dirty="0" smtClean="0"/>
            </a:br>
            <a:endParaRPr lang="ru-RU" sz="2400" dirty="0"/>
          </a:p>
        </p:txBody>
      </p:sp>
      <p:sp>
        <p:nvSpPr>
          <p:cNvPr id="5" name="Прямоугольник 4"/>
          <p:cNvSpPr/>
          <p:nvPr/>
        </p:nvSpPr>
        <p:spPr>
          <a:xfrm>
            <a:off x="428596" y="908720"/>
            <a:ext cx="8103844" cy="1200329"/>
          </a:xfrm>
          <a:prstGeom prst="rect">
            <a:avLst/>
          </a:prstGeom>
        </p:spPr>
        <p:txBody>
          <a:bodyPr wrap="square">
            <a:spAutoFit/>
          </a:bodyPr>
          <a:lstStyle/>
          <a:p>
            <a:endParaRPr lang="ru-RU" dirty="0" smtClean="0"/>
          </a:p>
          <a:p>
            <a:endParaRPr lang="ru-RU" dirty="0" smtClean="0"/>
          </a:p>
          <a:p>
            <a:endParaRPr lang="ru-RU" dirty="0" smtClean="0"/>
          </a:p>
          <a:p>
            <a:endParaRPr lang="ru-RU"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0" y="0"/>
            <a:ext cx="9143999" cy="6858000"/>
          </a:xfrm>
        </p:spPr>
      </p:pic>
      <p:sp>
        <p:nvSpPr>
          <p:cNvPr id="2" name="Заголовок 1"/>
          <p:cNvSpPr>
            <a:spLocks noGrp="1"/>
          </p:cNvSpPr>
          <p:nvPr>
            <p:ph type="title"/>
          </p:nvPr>
        </p:nvSpPr>
        <p:spPr>
          <a:xfrm>
            <a:off x="285720" y="260648"/>
            <a:ext cx="8572560" cy="6811690"/>
          </a:xfrm>
        </p:spPr>
        <p:txBody>
          <a:bodyPr>
            <a:noAutofit/>
          </a:bodyPr>
          <a:lstStyle/>
          <a:p>
            <a:pPr algn="l"/>
            <a:r>
              <a:rPr lang="ru-RU" sz="4000" b="1" dirty="0" smtClean="0">
                <a:solidFill>
                  <a:srgbClr val="002060"/>
                </a:solidFill>
                <a:latin typeface="Comic Sans MS" pitchFamily="66" charset="0"/>
              </a:rPr>
              <a:t>    Цель нашего проекта:</a:t>
            </a:r>
            <a:br>
              <a:rPr lang="ru-RU" sz="4000" b="1" dirty="0" smtClean="0">
                <a:solidFill>
                  <a:srgbClr val="002060"/>
                </a:solidFill>
                <a:latin typeface="Comic Sans MS" pitchFamily="66" charset="0"/>
              </a:rPr>
            </a:br>
            <a:r>
              <a:rPr lang="ru-RU" sz="4000" b="1" dirty="0" smtClean="0">
                <a:latin typeface="Comic Sans MS" pitchFamily="66" charset="0"/>
              </a:rPr>
              <a:t> </a:t>
            </a:r>
            <a:r>
              <a:rPr lang="ru-RU" sz="2800" b="1" dirty="0" smtClean="0">
                <a:latin typeface="Comic Sans MS" pitchFamily="66" charset="0"/>
              </a:rPr>
              <a:t>- </a:t>
            </a:r>
            <a:r>
              <a:rPr lang="ru-RU" sz="2800" dirty="0"/>
              <a:t> убедить родителей в том, что компьютерные игры не только вредны, но и имеют положительные аспекты</a:t>
            </a:r>
            <a:r>
              <a:rPr lang="ru-RU" sz="2800" dirty="0" smtClean="0"/>
              <a:t>.</a:t>
            </a:r>
            <a:br>
              <a:rPr lang="ru-RU" sz="2800" dirty="0" smtClean="0"/>
            </a:br>
            <a:r>
              <a:rPr lang="ru-RU" sz="2800" dirty="0"/>
              <a:t> </a:t>
            </a:r>
            <a:r>
              <a:rPr lang="ru-RU" sz="2800" dirty="0" smtClean="0"/>
              <a:t> </a:t>
            </a:r>
            <a:r>
              <a:rPr lang="ru-RU" sz="2800" dirty="0"/>
              <a:t/>
            </a:r>
            <a:br>
              <a:rPr lang="ru-RU" sz="2800" dirty="0"/>
            </a:br>
            <a:endParaRPr lang="ru-RU" sz="2800"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0" y="0"/>
            <a:ext cx="9143999" cy="6858000"/>
          </a:xfrm>
        </p:spPr>
      </p:pic>
      <p:sp>
        <p:nvSpPr>
          <p:cNvPr id="2" name="Заголовок 1"/>
          <p:cNvSpPr>
            <a:spLocks noGrp="1"/>
          </p:cNvSpPr>
          <p:nvPr>
            <p:ph type="title"/>
          </p:nvPr>
        </p:nvSpPr>
        <p:spPr>
          <a:xfrm>
            <a:off x="285720" y="571480"/>
            <a:ext cx="8572560" cy="6500858"/>
          </a:xfrm>
        </p:spPr>
        <p:txBody>
          <a:bodyPr>
            <a:noAutofit/>
          </a:bodyPr>
          <a:lstStyle/>
          <a:p>
            <a:r>
              <a:rPr lang="ru-RU" sz="4000" b="1" dirty="0" smtClean="0">
                <a:solidFill>
                  <a:srgbClr val="002060"/>
                </a:solidFill>
                <a:latin typeface="Comic Sans MS" pitchFamily="66" charset="0"/>
              </a:rPr>
              <a:t>Задачи :</a:t>
            </a:r>
            <a:br>
              <a:rPr lang="ru-RU" sz="4000" b="1" dirty="0" smtClean="0">
                <a:solidFill>
                  <a:srgbClr val="002060"/>
                </a:solidFill>
                <a:latin typeface="Comic Sans MS" pitchFamily="66" charset="0"/>
              </a:rPr>
            </a:br>
            <a:r>
              <a:rPr lang="ru-RU" sz="2800" dirty="0" smtClean="0"/>
              <a:t>1.Выяснить, в какие игры играют наши одноклассники, как много времени проводят за игрой.</a:t>
            </a:r>
            <a:br>
              <a:rPr lang="ru-RU" sz="2800" dirty="0" smtClean="0"/>
            </a:br>
            <a:r>
              <a:rPr lang="ru-RU" sz="2800" dirty="0" smtClean="0"/>
              <a:t>2.Выяснить, чем полезны и вредны для детей компьютерные игры.</a:t>
            </a:r>
            <a:br>
              <a:rPr lang="ru-RU" sz="2800" dirty="0" smtClean="0"/>
            </a:br>
            <a:r>
              <a:rPr lang="ru-RU" sz="2800" dirty="0" smtClean="0"/>
              <a:t>3.Узнать, какие правила нужно соблюдать при игре на компьютере.</a:t>
            </a:r>
            <a:br>
              <a:rPr lang="ru-RU" sz="2800" dirty="0" smtClean="0"/>
            </a:br>
            <a:r>
              <a:rPr lang="ru-RU" sz="2800" dirty="0"/>
              <a:t/>
            </a:r>
            <a:br>
              <a:rPr lang="ru-RU" sz="2800" dirty="0"/>
            </a:br>
            <a:endParaRPr lang="ru-RU" sz="2800" dirty="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1" y="-214338"/>
            <a:ext cx="9143999" cy="6858000"/>
          </a:xfrm>
        </p:spPr>
      </p:pic>
      <p:sp>
        <p:nvSpPr>
          <p:cNvPr id="2" name="Заголовок 1"/>
          <p:cNvSpPr>
            <a:spLocks noGrp="1"/>
          </p:cNvSpPr>
          <p:nvPr>
            <p:ph type="title"/>
          </p:nvPr>
        </p:nvSpPr>
        <p:spPr/>
        <p:txBody>
          <a:bodyPr>
            <a:normAutofit fontScale="90000"/>
          </a:bodyPr>
          <a:lstStyle/>
          <a:p>
            <a:r>
              <a:rPr lang="ru-RU" sz="4000" b="1" dirty="0" smtClean="0">
                <a:solidFill>
                  <a:srgbClr val="002060"/>
                </a:solidFill>
                <a:latin typeface="Comic Sans MS" pitchFamily="66" charset="0"/>
              </a:rPr>
              <a:t/>
            </a:r>
            <a:br>
              <a:rPr lang="ru-RU" sz="4000" b="1" dirty="0" smtClean="0">
                <a:solidFill>
                  <a:srgbClr val="002060"/>
                </a:solidFill>
                <a:latin typeface="Comic Sans MS" pitchFamily="66" charset="0"/>
              </a:rPr>
            </a:br>
            <a:r>
              <a:rPr lang="ru-RU" sz="4000" b="1" dirty="0">
                <a:solidFill>
                  <a:srgbClr val="002060"/>
                </a:solidFill>
                <a:latin typeface="Comic Sans MS" pitchFamily="66" charset="0"/>
              </a:rPr>
              <a:t/>
            </a:r>
            <a:br>
              <a:rPr lang="ru-RU" sz="4000" b="1" dirty="0">
                <a:solidFill>
                  <a:srgbClr val="002060"/>
                </a:solidFill>
                <a:latin typeface="Comic Sans MS" pitchFamily="66" charset="0"/>
              </a:rPr>
            </a:br>
            <a:r>
              <a:rPr lang="ru-RU" sz="4000" b="1" dirty="0" smtClean="0">
                <a:solidFill>
                  <a:srgbClr val="002060"/>
                </a:solidFill>
                <a:latin typeface="Comic Sans MS" pitchFamily="66" charset="0"/>
              </a:rPr>
              <a:t/>
            </a:r>
            <a:br>
              <a:rPr lang="ru-RU" sz="4000" b="1" dirty="0" smtClean="0">
                <a:solidFill>
                  <a:srgbClr val="002060"/>
                </a:solidFill>
                <a:latin typeface="Comic Sans MS" pitchFamily="66" charset="0"/>
              </a:rPr>
            </a:br>
            <a:endParaRPr lang="ru-RU" sz="4000" dirty="0">
              <a:solidFill>
                <a:srgbClr val="002060"/>
              </a:solidFill>
              <a:latin typeface="Comic Sans MS" pitchFamily="66" charset="0"/>
            </a:endParaRPr>
          </a:p>
        </p:txBody>
      </p:sp>
      <p:sp>
        <p:nvSpPr>
          <p:cNvPr id="6" name="Прямоугольник 5"/>
          <p:cNvSpPr/>
          <p:nvPr/>
        </p:nvSpPr>
        <p:spPr>
          <a:xfrm>
            <a:off x="1285852" y="1285860"/>
            <a:ext cx="7143800" cy="1384995"/>
          </a:xfrm>
          <a:prstGeom prst="rect">
            <a:avLst/>
          </a:prstGeom>
        </p:spPr>
        <p:txBody>
          <a:bodyPr wrap="square">
            <a:spAutoFit/>
          </a:bodyPr>
          <a:lstStyle/>
          <a:p>
            <a:endParaRPr lang="ru-RU" sz="2800" b="1" dirty="0" smtClean="0">
              <a:latin typeface="Comic Sans MS" pitchFamily="66" charset="0"/>
            </a:endParaRPr>
          </a:p>
          <a:p>
            <a:endParaRPr lang="ru-RU" sz="2800" b="1" dirty="0">
              <a:latin typeface="Comic Sans MS" pitchFamily="66" charset="0"/>
            </a:endParaRPr>
          </a:p>
          <a:p>
            <a:endParaRPr lang="ru-RU" sz="2800" b="1" dirty="0" smtClean="0">
              <a:latin typeface="Comic Sans MS" pitchFamily="66" charset="0"/>
            </a:endParaRPr>
          </a:p>
        </p:txBody>
      </p:sp>
      <p:sp>
        <p:nvSpPr>
          <p:cNvPr id="5" name="TextBox 4"/>
          <p:cNvSpPr txBox="1"/>
          <p:nvPr/>
        </p:nvSpPr>
        <p:spPr>
          <a:xfrm>
            <a:off x="785786" y="571480"/>
            <a:ext cx="7925831" cy="954107"/>
          </a:xfrm>
          <a:prstGeom prst="rect">
            <a:avLst/>
          </a:prstGeom>
          <a:noFill/>
        </p:spPr>
        <p:txBody>
          <a:bodyPr wrap="square" rtlCol="0">
            <a:spAutoFit/>
          </a:bodyPr>
          <a:lstStyle/>
          <a:p>
            <a:pPr algn="ctr"/>
            <a:r>
              <a:rPr lang="ru-RU" sz="2800" b="1" dirty="0" smtClean="0">
                <a:latin typeface="Comic Sans MS" pitchFamily="66" charset="0"/>
              </a:rPr>
              <a:t>В какие игры тебе больше всего                нравится играть?</a:t>
            </a:r>
            <a:endParaRPr lang="ru-RU" sz="2800" b="1" dirty="0">
              <a:latin typeface="Comic Sans MS" pitchFamily="66" charset="0"/>
            </a:endParaRPr>
          </a:p>
        </p:txBody>
      </p:sp>
      <p:sp>
        <p:nvSpPr>
          <p:cNvPr id="7" name="TextBox 6"/>
          <p:cNvSpPr txBox="1"/>
          <p:nvPr/>
        </p:nvSpPr>
        <p:spPr>
          <a:xfrm>
            <a:off x="5286380" y="1714488"/>
            <a:ext cx="2571768" cy="3600986"/>
          </a:xfrm>
          <a:prstGeom prst="rect">
            <a:avLst/>
          </a:prstGeom>
          <a:noFill/>
        </p:spPr>
        <p:txBody>
          <a:bodyPr wrap="square" rtlCol="0">
            <a:spAutoFit/>
          </a:bodyPr>
          <a:lstStyle/>
          <a:p>
            <a:pPr algn="r">
              <a:lnSpc>
                <a:spcPct val="150000"/>
              </a:lnSpc>
            </a:pPr>
            <a:r>
              <a:rPr lang="ru-RU" sz="2800" b="1" dirty="0" err="1" smtClean="0">
                <a:latin typeface="Comic Sans MS" pitchFamily="66" charset="0"/>
              </a:rPr>
              <a:t>Стрелялки</a:t>
            </a:r>
            <a:r>
              <a:rPr lang="ru-RU" sz="2800" b="1" dirty="0" smtClean="0">
                <a:latin typeface="Comic Sans MS" pitchFamily="66" charset="0"/>
              </a:rPr>
              <a:t>,</a:t>
            </a:r>
          </a:p>
          <a:p>
            <a:pPr algn="r">
              <a:lnSpc>
                <a:spcPct val="150000"/>
              </a:lnSpc>
            </a:pPr>
            <a:r>
              <a:rPr lang="ru-RU" sz="2800" b="1" dirty="0" smtClean="0">
                <a:latin typeface="Comic Sans MS" pitchFamily="66" charset="0"/>
              </a:rPr>
              <a:t>Стратегии,</a:t>
            </a:r>
          </a:p>
          <a:p>
            <a:pPr algn="r">
              <a:lnSpc>
                <a:spcPct val="150000"/>
              </a:lnSpc>
            </a:pPr>
            <a:r>
              <a:rPr lang="ru-RU" sz="2800" b="1" dirty="0" err="1" smtClean="0">
                <a:latin typeface="Comic Sans MS" pitchFamily="66" charset="0"/>
              </a:rPr>
              <a:t>Симс</a:t>
            </a:r>
            <a:r>
              <a:rPr lang="ru-RU" sz="2800" b="1" dirty="0" smtClean="0">
                <a:latin typeface="Comic Sans MS" pitchFamily="66" charset="0"/>
              </a:rPr>
              <a:t>,</a:t>
            </a:r>
          </a:p>
          <a:p>
            <a:pPr algn="r">
              <a:lnSpc>
                <a:spcPct val="150000"/>
              </a:lnSpc>
            </a:pPr>
            <a:r>
              <a:rPr lang="ru-RU" sz="2800" b="1" dirty="0" err="1" smtClean="0">
                <a:latin typeface="Comic Sans MS" pitchFamily="66" charset="0"/>
              </a:rPr>
              <a:t>Контрстайк</a:t>
            </a:r>
            <a:r>
              <a:rPr lang="ru-RU" sz="2800" b="1" dirty="0" smtClean="0">
                <a:latin typeface="Comic Sans MS" pitchFamily="66" charset="0"/>
              </a:rPr>
              <a:t>,</a:t>
            </a:r>
          </a:p>
          <a:p>
            <a:pPr algn="r">
              <a:lnSpc>
                <a:spcPct val="150000"/>
              </a:lnSpc>
            </a:pPr>
            <a:r>
              <a:rPr lang="ru-RU" sz="2800" b="1" dirty="0" smtClean="0">
                <a:latin typeface="Comic Sans MS" pitchFamily="66" charset="0"/>
              </a:rPr>
              <a:t>Гонки.</a:t>
            </a:r>
          </a:p>
          <a:p>
            <a:endParaRPr lang="ru-RU" dirty="0"/>
          </a:p>
        </p:txBody>
      </p:sp>
      <p:pic>
        <p:nvPicPr>
          <p:cNvPr id="9" name="Рисунок 8" descr="http://school34.obr-rzn.ru/sites/school34.obr-rzn.ru/files/622321_20131028075237.jpg"/>
          <p:cNvPicPr/>
          <p:nvPr/>
        </p:nvPicPr>
        <p:blipFill>
          <a:blip r:embed="rId3" cstate="print"/>
          <a:srcRect/>
          <a:stretch>
            <a:fillRect/>
          </a:stretch>
        </p:blipFill>
        <p:spPr bwMode="auto">
          <a:xfrm>
            <a:off x="857224" y="1714488"/>
            <a:ext cx="4071966" cy="35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107504" y="-99392"/>
            <a:ext cx="9143999" cy="6858000"/>
          </a:xfrm>
        </p:spPr>
      </p:pic>
      <p:sp>
        <p:nvSpPr>
          <p:cNvPr id="2" name="Заголовок 1"/>
          <p:cNvSpPr>
            <a:spLocks noGrp="1"/>
          </p:cNvSpPr>
          <p:nvPr>
            <p:ph type="title"/>
          </p:nvPr>
        </p:nvSpPr>
        <p:spPr/>
        <p:txBody>
          <a:bodyPr>
            <a:normAutofit fontScale="90000"/>
          </a:bodyPr>
          <a:lstStyle/>
          <a:p>
            <a:r>
              <a:rPr lang="ru-RU" sz="4000" b="1" dirty="0" smtClean="0">
                <a:solidFill>
                  <a:srgbClr val="002060"/>
                </a:solidFill>
                <a:latin typeface="Comic Sans MS" pitchFamily="66" charset="0"/>
              </a:rPr>
              <a:t/>
            </a:r>
            <a:br>
              <a:rPr lang="ru-RU" sz="4000" b="1" dirty="0" smtClean="0">
                <a:solidFill>
                  <a:srgbClr val="002060"/>
                </a:solidFill>
                <a:latin typeface="Comic Sans MS" pitchFamily="66" charset="0"/>
              </a:rPr>
            </a:br>
            <a:r>
              <a:rPr lang="ru-RU" sz="4000" b="1" dirty="0">
                <a:solidFill>
                  <a:srgbClr val="002060"/>
                </a:solidFill>
                <a:latin typeface="Comic Sans MS" pitchFamily="66" charset="0"/>
              </a:rPr>
              <a:t/>
            </a:r>
            <a:br>
              <a:rPr lang="ru-RU" sz="4000" b="1" dirty="0">
                <a:solidFill>
                  <a:srgbClr val="002060"/>
                </a:solidFill>
                <a:latin typeface="Comic Sans MS" pitchFamily="66" charset="0"/>
              </a:rPr>
            </a:br>
            <a:r>
              <a:rPr lang="ru-RU" sz="4000" b="1" u="sng" dirty="0" smtClean="0">
                <a:solidFill>
                  <a:srgbClr val="FF0000"/>
                </a:solidFill>
                <a:latin typeface="Comic Sans MS" pitchFamily="66" charset="0"/>
              </a:rPr>
              <a:t>Вред</a:t>
            </a:r>
            <a:br>
              <a:rPr lang="ru-RU" sz="4000" b="1" u="sng" dirty="0" smtClean="0">
                <a:solidFill>
                  <a:srgbClr val="FF0000"/>
                </a:solidFill>
                <a:latin typeface="Comic Sans MS" pitchFamily="66" charset="0"/>
              </a:rPr>
            </a:br>
            <a:endParaRPr lang="ru-RU" sz="4000" u="sng" dirty="0">
              <a:solidFill>
                <a:srgbClr val="FF0000"/>
              </a:solidFill>
              <a:latin typeface="Comic Sans MS" pitchFamily="66" charset="0"/>
            </a:endParaRPr>
          </a:p>
        </p:txBody>
      </p:sp>
      <p:sp>
        <p:nvSpPr>
          <p:cNvPr id="6" name="Прямоугольник 5"/>
          <p:cNvSpPr/>
          <p:nvPr/>
        </p:nvSpPr>
        <p:spPr>
          <a:xfrm>
            <a:off x="1285852" y="1285860"/>
            <a:ext cx="7143800" cy="1384995"/>
          </a:xfrm>
          <a:prstGeom prst="rect">
            <a:avLst/>
          </a:prstGeom>
        </p:spPr>
        <p:txBody>
          <a:bodyPr wrap="square">
            <a:spAutoFit/>
          </a:bodyPr>
          <a:lstStyle/>
          <a:p>
            <a:endParaRPr lang="ru-RU" sz="2800" b="1" dirty="0" smtClean="0">
              <a:solidFill>
                <a:prstClr val="black"/>
              </a:solidFill>
              <a:latin typeface="Comic Sans MS" pitchFamily="66" charset="0"/>
            </a:endParaRPr>
          </a:p>
          <a:p>
            <a:endParaRPr lang="ru-RU" sz="2800" b="1" dirty="0">
              <a:solidFill>
                <a:prstClr val="black"/>
              </a:solidFill>
              <a:latin typeface="Comic Sans MS" pitchFamily="66" charset="0"/>
            </a:endParaRPr>
          </a:p>
          <a:p>
            <a:endParaRPr lang="ru-RU" sz="2800" b="1" dirty="0" smtClean="0">
              <a:solidFill>
                <a:prstClr val="black"/>
              </a:solidFill>
              <a:latin typeface="Comic Sans MS" pitchFamily="66" charset="0"/>
            </a:endParaRPr>
          </a:p>
        </p:txBody>
      </p:sp>
      <p:sp>
        <p:nvSpPr>
          <p:cNvPr id="3" name="Прямоугольник 2"/>
          <p:cNvSpPr/>
          <p:nvPr/>
        </p:nvSpPr>
        <p:spPr>
          <a:xfrm>
            <a:off x="1547664" y="1412777"/>
            <a:ext cx="6408712" cy="4247317"/>
          </a:xfrm>
          <a:prstGeom prst="rect">
            <a:avLst/>
          </a:prstGeom>
        </p:spPr>
        <p:txBody>
          <a:bodyPr wrap="square">
            <a:spAutoFit/>
          </a:bodyPr>
          <a:lstStyle/>
          <a:p>
            <a:r>
              <a:rPr lang="ru-RU" sz="2800" dirty="0" smtClean="0"/>
              <a:t>если </a:t>
            </a:r>
            <a:r>
              <a:rPr lang="ru-RU" sz="2800" dirty="0"/>
              <a:t>играть в жестокие игры, то они приводят к насилию и агрессии; если подолгу засиживаться за компьютером, то ухудшится зрение, снижается желание общаться, могут появиться болезни суставов и позвоночника, компьютерные игры также вызывают привыкание, снижение успеваемости в школе.</a:t>
            </a:r>
          </a:p>
          <a:p>
            <a:endParaRPr lang="ru-RU" dirty="0"/>
          </a:p>
        </p:txBody>
      </p:sp>
    </p:spTree>
    <p:extLst>
      <p:ext uri="{BB962C8B-B14F-4D97-AF65-F5344CB8AC3E}">
        <p14:creationId xmlns="" xmlns:p14="http://schemas.microsoft.com/office/powerpoint/2010/main" val="3986976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4294967295"/>
          </p:nvPr>
        </p:nvPicPr>
        <p:blipFill>
          <a:blip r:embed="rId2" cstate="print"/>
          <a:stretch>
            <a:fillRect/>
          </a:stretch>
        </p:blipFill>
        <p:spPr>
          <a:xfrm>
            <a:off x="0" y="0"/>
            <a:ext cx="9144000" cy="6858000"/>
          </a:xfrm>
        </p:spPr>
      </p:pic>
      <p:sp>
        <p:nvSpPr>
          <p:cNvPr id="5" name="Заголовок 4"/>
          <p:cNvSpPr>
            <a:spLocks noGrp="1"/>
          </p:cNvSpPr>
          <p:nvPr>
            <p:ph type="ctrTitle"/>
          </p:nvPr>
        </p:nvSpPr>
        <p:spPr>
          <a:xfrm>
            <a:off x="685800" y="642919"/>
            <a:ext cx="7772400" cy="1428759"/>
          </a:xfrm>
        </p:spPr>
        <p:txBody>
          <a:bodyPr>
            <a:noAutofit/>
          </a:bodyPr>
          <a:lstStyle/>
          <a:p>
            <a:r>
              <a:rPr lang="ru-RU" sz="2800" b="1" dirty="0" smtClean="0">
                <a:solidFill>
                  <a:srgbClr val="002060"/>
                </a:solidFill>
                <a:latin typeface="Comic Sans MS" pitchFamily="66" charset="0"/>
              </a:rPr>
              <a:t/>
            </a:r>
            <a:br>
              <a:rPr lang="ru-RU" sz="2800" b="1" dirty="0" smtClean="0">
                <a:solidFill>
                  <a:srgbClr val="002060"/>
                </a:solidFill>
                <a:latin typeface="Comic Sans MS" pitchFamily="66" charset="0"/>
              </a:rPr>
            </a:br>
            <a:r>
              <a:rPr lang="ru-RU" sz="2800" b="1" u="sng" dirty="0" smtClean="0">
                <a:solidFill>
                  <a:srgbClr val="FF0000"/>
                </a:solidFill>
                <a:latin typeface="Comic Sans MS" pitchFamily="66" charset="0"/>
              </a:rPr>
              <a:t>Польза</a:t>
            </a:r>
            <a:r>
              <a:rPr lang="ru-RU" sz="2800" b="1" u="sng" dirty="0" smtClean="0">
                <a:solidFill>
                  <a:srgbClr val="002060"/>
                </a:solidFill>
                <a:latin typeface="Comic Sans MS" pitchFamily="66" charset="0"/>
              </a:rPr>
              <a:t/>
            </a:r>
            <a:br>
              <a:rPr lang="ru-RU" sz="2800" b="1" u="sng" dirty="0" smtClean="0">
                <a:solidFill>
                  <a:srgbClr val="002060"/>
                </a:solidFill>
                <a:latin typeface="Comic Sans MS" pitchFamily="66" charset="0"/>
              </a:rPr>
            </a:br>
            <a:r>
              <a:rPr lang="ru-RU" sz="2800" b="1" dirty="0" smtClean="0">
                <a:solidFill>
                  <a:srgbClr val="002060"/>
                </a:solidFill>
                <a:latin typeface="Comic Sans MS" pitchFamily="66" charset="0"/>
              </a:rPr>
              <a:t/>
            </a:r>
            <a:br>
              <a:rPr lang="ru-RU" sz="2800" b="1" dirty="0" smtClean="0">
                <a:solidFill>
                  <a:srgbClr val="002060"/>
                </a:solidFill>
                <a:latin typeface="Comic Sans MS" pitchFamily="66" charset="0"/>
              </a:rPr>
            </a:br>
            <a:r>
              <a:rPr lang="ru-RU" sz="2800" b="1" dirty="0" smtClean="0">
                <a:solidFill>
                  <a:srgbClr val="002060"/>
                </a:solidFill>
                <a:latin typeface="Comic Sans MS" pitchFamily="66" charset="0"/>
              </a:rPr>
              <a:t>Компьютерные </a:t>
            </a:r>
            <a:r>
              <a:rPr lang="ru-RU" sz="2800" b="1" dirty="0">
                <a:solidFill>
                  <a:srgbClr val="002060"/>
                </a:solidFill>
                <a:latin typeface="Comic Sans MS" pitchFamily="66" charset="0"/>
              </a:rPr>
              <a:t>игры развивают у ребенка:</a:t>
            </a:r>
            <a:r>
              <a:rPr lang="ru-RU" sz="2800" b="1" dirty="0"/>
              <a:t/>
            </a:r>
            <a:br>
              <a:rPr lang="ru-RU" sz="2800" b="1" dirty="0"/>
            </a:br>
            <a:endParaRPr lang="ru-RU" sz="2800" b="1" dirty="0"/>
          </a:p>
        </p:txBody>
      </p:sp>
      <p:sp>
        <p:nvSpPr>
          <p:cNvPr id="6" name="Подзаголовок 5"/>
          <p:cNvSpPr>
            <a:spLocks noGrp="1"/>
          </p:cNvSpPr>
          <p:nvPr>
            <p:ph type="subTitle" idx="1"/>
          </p:nvPr>
        </p:nvSpPr>
        <p:spPr>
          <a:xfrm>
            <a:off x="500034" y="1500174"/>
            <a:ext cx="8072494" cy="4138626"/>
          </a:xfrm>
        </p:spPr>
        <p:txBody>
          <a:bodyPr>
            <a:normAutofit/>
          </a:bodyPr>
          <a:lstStyle/>
          <a:p>
            <a:pPr lvl="0"/>
            <a:endParaRPr lang="ru-RU" sz="2800" b="1" dirty="0" smtClean="0">
              <a:solidFill>
                <a:schemeClr val="tx1"/>
              </a:solidFill>
              <a:latin typeface="Comic Sans MS" pitchFamily="66" charset="0"/>
            </a:endParaRPr>
          </a:p>
          <a:p>
            <a:pPr lvl="0"/>
            <a:endParaRPr lang="ru-RU" sz="2800" b="1" dirty="0" smtClean="0">
              <a:solidFill>
                <a:schemeClr val="tx1"/>
              </a:solidFill>
              <a:latin typeface="Comic Sans MS" pitchFamily="66" charset="0"/>
            </a:endParaRPr>
          </a:p>
          <a:p>
            <a:r>
              <a:rPr lang="ru-RU" sz="2800" dirty="0" smtClean="0">
                <a:solidFill>
                  <a:schemeClr val="tx1"/>
                </a:solidFill>
              </a:rPr>
              <a:t>развитие логики, мышления, внимания, сосредоточенности, воображения, мелких мышц рук, умение находить закономерности, сравнивать, анализировать.</a:t>
            </a:r>
          </a:p>
          <a:p>
            <a:endParaRPr lang="ru-RU" sz="2800" dirty="0">
              <a:solidFill>
                <a:schemeClr val="tx1"/>
              </a:solidFill>
              <a:latin typeface="Comic Sans MS" pitchFamily="66" charset="0"/>
            </a:endParaRPr>
          </a:p>
        </p:txBody>
      </p:sp>
      <p:sp>
        <p:nvSpPr>
          <p:cNvPr id="7" name="Прямоугольник 6"/>
          <p:cNvSpPr/>
          <p:nvPr/>
        </p:nvSpPr>
        <p:spPr>
          <a:xfrm>
            <a:off x="928662" y="571480"/>
            <a:ext cx="7072362" cy="707886"/>
          </a:xfrm>
          <a:prstGeom prst="rect">
            <a:avLst/>
          </a:prstGeom>
        </p:spPr>
        <p:txBody>
          <a:bodyPr wrap="square">
            <a:spAutoFit/>
          </a:bodyPr>
          <a:lstStyle/>
          <a:p>
            <a:pPr algn="ctr"/>
            <a:endParaRPr lang="ru-RU"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0" y="0"/>
            <a:ext cx="9143999" cy="6858000"/>
          </a:xfrm>
        </p:spPr>
      </p:pic>
      <p:sp>
        <p:nvSpPr>
          <p:cNvPr id="4097" name="Rectangle 1"/>
          <p:cNvSpPr>
            <a:spLocks noGrp="1" noChangeArrowheads="1"/>
          </p:cNvSpPr>
          <p:nvPr>
            <p:ph type="title"/>
          </p:nvPr>
        </p:nvSpPr>
        <p:spPr bwMode="auto">
          <a:xfrm>
            <a:off x="457200" y="-536495"/>
            <a:ext cx="8186766"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ru-RU" sz="2800" b="1" i="0" u="sng" strike="noStrike" cap="none" normalizeH="0" baseline="0" dirty="0" smtClean="0">
                <a:ln>
                  <a:noFill/>
                </a:ln>
                <a:solidFill>
                  <a:srgbClr val="FF0000"/>
                </a:solidFill>
                <a:effectLst/>
                <a:latin typeface="Comic Sans MS" pitchFamily="66" charset="0"/>
                <a:ea typeface="Calibri" pitchFamily="34" charset="0"/>
                <a:cs typeface="Times New Roman" pitchFamily="18" charset="0"/>
              </a:rPr>
              <a:t/>
            </a:r>
            <a:br>
              <a:rPr kumimoji="0" lang="ru-RU" sz="2800" b="1" i="0" u="sng" strike="noStrike" cap="none" normalizeH="0" baseline="0" dirty="0" smtClean="0">
                <a:ln>
                  <a:noFill/>
                </a:ln>
                <a:solidFill>
                  <a:srgbClr val="FF0000"/>
                </a:solidFill>
                <a:effectLst/>
                <a:latin typeface="Comic Sans MS" pitchFamily="66" charset="0"/>
                <a:ea typeface="Calibri" pitchFamily="34" charset="0"/>
                <a:cs typeface="Times New Roman" pitchFamily="18" charset="0"/>
              </a:rPr>
            </a:br>
            <a:r>
              <a:rPr lang="ru-RU" sz="2800" b="1" u="sng" dirty="0" smtClean="0">
                <a:solidFill>
                  <a:srgbClr val="FF0000"/>
                </a:solidFill>
                <a:latin typeface="Comic Sans MS" pitchFamily="66" charset="0"/>
                <a:ea typeface="Calibri" pitchFamily="34" charset="0"/>
                <a:cs typeface="Times New Roman" pitchFamily="18" charset="0"/>
              </a:rPr>
              <a:t/>
            </a:r>
            <a:br>
              <a:rPr lang="ru-RU" sz="2800" b="1" u="sng" dirty="0" smtClean="0">
                <a:solidFill>
                  <a:srgbClr val="FF0000"/>
                </a:solidFill>
                <a:latin typeface="Comic Sans MS" pitchFamily="66" charset="0"/>
                <a:ea typeface="Calibri" pitchFamily="34" charset="0"/>
                <a:cs typeface="Times New Roman" pitchFamily="18" charset="0"/>
              </a:rPr>
            </a:br>
            <a:r>
              <a:rPr lang="ru-RU" sz="2800" b="1" u="sng" dirty="0" smtClean="0">
                <a:solidFill>
                  <a:srgbClr val="FF0000"/>
                </a:solidFill>
                <a:latin typeface="Comic Sans MS" pitchFamily="66" charset="0"/>
                <a:ea typeface="Calibri" pitchFamily="34" charset="0"/>
                <a:cs typeface="Times New Roman" pitchFamily="18" charset="0"/>
              </a:rPr>
              <a:t/>
            </a:r>
            <a:br>
              <a:rPr lang="ru-RU" sz="2800" b="1" u="sng" dirty="0" smtClean="0">
                <a:solidFill>
                  <a:srgbClr val="FF0000"/>
                </a:solidFill>
                <a:latin typeface="Comic Sans MS" pitchFamily="66" charset="0"/>
                <a:ea typeface="Calibri" pitchFamily="34" charset="0"/>
                <a:cs typeface="Times New Roman" pitchFamily="18" charset="0"/>
              </a:rPr>
            </a:br>
            <a:r>
              <a:rPr kumimoji="0" lang="ru-RU" sz="2800" b="1" i="0" u="sng" strike="noStrike" cap="none" normalizeH="0" baseline="0" dirty="0" smtClean="0">
                <a:ln>
                  <a:noFill/>
                </a:ln>
                <a:solidFill>
                  <a:srgbClr val="FF0000"/>
                </a:solidFill>
                <a:effectLst/>
                <a:latin typeface="Comic Sans MS" pitchFamily="66" charset="0"/>
                <a:ea typeface="Calibri" pitchFamily="34" charset="0"/>
                <a:cs typeface="Times New Roman" pitchFamily="18" charset="0"/>
              </a:rPr>
              <a:t>Правила</a:t>
            </a:r>
            <a: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t/>
            </a:r>
            <a:b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br>
            <a: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t/>
            </a:r>
            <a:b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br>
            <a:r>
              <a:rPr lang="ru-RU" sz="2800" dirty="0" smtClean="0"/>
              <a:t>Выбирать игры в соответствии с возрастом.</a:t>
            </a:r>
            <a:br>
              <a:rPr lang="ru-RU" sz="2800" dirty="0" smtClean="0"/>
            </a:br>
            <a:r>
              <a:rPr lang="ru-RU" sz="2800" dirty="0" smtClean="0"/>
              <a:t>Принимать правильную позу при игре: не наклоняться близко к монитору, не горбиться.</a:t>
            </a:r>
            <a:br>
              <a:rPr lang="ru-RU" sz="2800" dirty="0" smtClean="0"/>
            </a:br>
            <a:r>
              <a:rPr lang="ru-RU" sz="2800" dirty="0" smtClean="0"/>
              <a:t>Учитывать время игры: не более часа в день, каждые 15 минут делать перерыв.</a:t>
            </a:r>
            <a:br>
              <a:rPr lang="ru-RU" sz="2800" dirty="0" smtClean="0"/>
            </a:br>
            <a:r>
              <a:rPr lang="ru-RU" sz="2800" dirty="0" smtClean="0"/>
              <a:t>Делать зарядку для глаз и гимнастику для опорно-двигательного аппарата.</a:t>
            </a:r>
            <a:br>
              <a:rPr lang="ru-RU" sz="2800" dirty="0" smtClean="0"/>
            </a:br>
            <a:r>
              <a:rPr lang="ru-RU" sz="2800" dirty="0" smtClean="0"/>
              <a:t>Выбирать развивающие компьютерные игры.</a:t>
            </a:r>
            <a:br>
              <a:rPr lang="ru-RU" sz="2800" dirty="0" smtClean="0"/>
            </a:br>
            <a:r>
              <a:rPr lang="ru-RU" sz="2800" dirty="0" smtClean="0"/>
              <a:t/>
            </a:r>
            <a:br>
              <a:rPr lang="ru-RU" sz="2800" dirty="0" smtClean="0"/>
            </a:b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Правила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0" y="0"/>
            <a:ext cx="9143999" cy="6858000"/>
          </a:xfrm>
        </p:spPr>
      </p:pic>
      <p:sp>
        <p:nvSpPr>
          <p:cNvPr id="4097" name="Rectangle 1"/>
          <p:cNvSpPr>
            <a:spLocks noGrp="1" noChangeArrowheads="1"/>
          </p:cNvSpPr>
          <p:nvPr>
            <p:ph type="title"/>
          </p:nvPr>
        </p:nvSpPr>
        <p:spPr bwMode="auto">
          <a:xfrm>
            <a:off x="457200" y="-536494"/>
            <a:ext cx="8186766"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ru-RU" sz="2800" b="1" i="0" u="sng" strike="noStrike" cap="none" normalizeH="0" baseline="0" dirty="0" smtClean="0">
                <a:ln>
                  <a:noFill/>
                </a:ln>
                <a:solidFill>
                  <a:srgbClr val="FF0000"/>
                </a:solidFill>
                <a:effectLst/>
                <a:latin typeface="Comic Sans MS" pitchFamily="66" charset="0"/>
                <a:ea typeface="Calibri" pitchFamily="34" charset="0"/>
                <a:cs typeface="Times New Roman" pitchFamily="18" charset="0"/>
              </a:rPr>
              <a:t/>
            </a:r>
            <a:br>
              <a:rPr kumimoji="0" lang="ru-RU" sz="2800" b="1" i="0" u="sng" strike="noStrike" cap="none" normalizeH="0" baseline="0" dirty="0" smtClean="0">
                <a:ln>
                  <a:noFill/>
                </a:ln>
                <a:solidFill>
                  <a:srgbClr val="FF0000"/>
                </a:solidFill>
                <a:effectLst/>
                <a:latin typeface="Comic Sans MS" pitchFamily="66" charset="0"/>
                <a:ea typeface="Calibri" pitchFamily="34" charset="0"/>
                <a:cs typeface="Times New Roman" pitchFamily="18" charset="0"/>
              </a:rPr>
            </a:br>
            <a:r>
              <a:rPr lang="ru-RU" sz="2800" b="1" u="sng" dirty="0" smtClean="0">
                <a:solidFill>
                  <a:srgbClr val="FF0000"/>
                </a:solidFill>
                <a:latin typeface="Comic Sans MS" pitchFamily="66" charset="0"/>
                <a:ea typeface="Calibri" pitchFamily="34" charset="0"/>
                <a:cs typeface="Times New Roman" pitchFamily="18" charset="0"/>
              </a:rPr>
              <a:t/>
            </a:r>
            <a:br>
              <a:rPr lang="ru-RU" sz="2800" b="1" u="sng" dirty="0" smtClean="0">
                <a:solidFill>
                  <a:srgbClr val="FF0000"/>
                </a:solidFill>
                <a:latin typeface="Comic Sans MS" pitchFamily="66" charset="0"/>
                <a:ea typeface="Calibri" pitchFamily="34" charset="0"/>
                <a:cs typeface="Times New Roman" pitchFamily="18" charset="0"/>
              </a:rPr>
            </a:br>
            <a:r>
              <a:rPr lang="ru-RU" sz="2800" b="1" u="sng" dirty="0" smtClean="0">
                <a:solidFill>
                  <a:srgbClr val="FF0000"/>
                </a:solidFill>
                <a:latin typeface="Comic Sans MS" pitchFamily="66" charset="0"/>
                <a:ea typeface="Calibri" pitchFamily="34" charset="0"/>
                <a:cs typeface="Times New Roman" pitchFamily="18" charset="0"/>
              </a:rPr>
              <a:t/>
            </a:r>
            <a:br>
              <a:rPr lang="ru-RU" sz="2800" b="1" u="sng" dirty="0" smtClean="0">
                <a:solidFill>
                  <a:srgbClr val="FF0000"/>
                </a:solidFill>
                <a:latin typeface="Comic Sans MS" pitchFamily="66" charset="0"/>
                <a:ea typeface="Calibri" pitchFamily="34" charset="0"/>
                <a:cs typeface="Times New Roman" pitchFamily="18" charset="0"/>
              </a:rPr>
            </a:br>
            <a:r>
              <a:rPr kumimoji="0" lang="ru-RU" sz="2800" b="1" i="0" u="sng" strike="noStrike" cap="none" normalizeH="0" baseline="0" dirty="0" smtClean="0">
                <a:ln>
                  <a:noFill/>
                </a:ln>
                <a:solidFill>
                  <a:srgbClr val="FF0000"/>
                </a:solidFill>
                <a:effectLst/>
                <a:latin typeface="Comic Sans MS" pitchFamily="66" charset="0"/>
                <a:ea typeface="Calibri" pitchFamily="34" charset="0"/>
                <a:cs typeface="Times New Roman" pitchFamily="18" charset="0"/>
              </a:rPr>
              <a:t>Рекомендации</a:t>
            </a:r>
            <a: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t/>
            </a:r>
            <a:b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br>
            <a: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t/>
            </a:r>
            <a:br>
              <a:rPr kumimoji="0" lang="ru-RU" sz="2800" b="1" i="0" u="none" strike="noStrike" cap="none" normalizeH="0" baseline="0" dirty="0" smtClean="0">
                <a:ln>
                  <a:noFill/>
                </a:ln>
                <a:solidFill>
                  <a:srgbClr val="002060"/>
                </a:solidFill>
                <a:effectLst/>
                <a:latin typeface="Comic Sans MS" pitchFamily="66" charset="0"/>
                <a:ea typeface="Calibri" pitchFamily="34" charset="0"/>
                <a:cs typeface="Times New Roman" pitchFamily="18" charset="0"/>
              </a:rPr>
            </a:br>
            <a:r>
              <a:rPr lang="ru-RU" sz="2800" dirty="0" smtClean="0"/>
              <a:t> 1.Отдыхать каждые 15 минут.</a:t>
            </a:r>
            <a:br>
              <a:rPr lang="ru-RU" sz="2800" dirty="0" smtClean="0"/>
            </a:br>
            <a:r>
              <a:rPr lang="ru-RU" sz="2800" dirty="0" smtClean="0"/>
              <a:t>2.Делать зарядку для глаз.</a:t>
            </a:r>
            <a:br>
              <a:rPr lang="ru-RU" sz="2800" dirty="0" smtClean="0"/>
            </a:br>
            <a:r>
              <a:rPr lang="ru-RU" sz="2800" dirty="0" smtClean="0"/>
              <a:t>3.Делать гимнастику для всего организма.</a:t>
            </a:r>
            <a:br>
              <a:rPr lang="ru-RU" sz="2800" dirty="0" smtClean="0"/>
            </a:br>
            <a:r>
              <a:rPr lang="ru-RU" sz="2800" dirty="0" smtClean="0"/>
              <a:t>4.Проветривать помещение.</a:t>
            </a:r>
            <a:br>
              <a:rPr lang="ru-RU" sz="2800" dirty="0" smtClean="0"/>
            </a:br>
            <a:r>
              <a:rPr lang="ru-RU" sz="2800" dirty="0" smtClean="0"/>
              <a:t>5.Делать </a:t>
            </a:r>
            <a:r>
              <a:rPr lang="ru-RU" sz="2800" dirty="0" err="1" smtClean="0"/>
              <a:t>самомассаж</a:t>
            </a:r>
            <a:r>
              <a:rPr lang="ru-RU" sz="2800" dirty="0" smtClean="0"/>
              <a:t> шеи для улучшения кровообращения головы.</a:t>
            </a:r>
            <a:br>
              <a:rPr lang="ru-RU" sz="2800" dirty="0" smtClean="0"/>
            </a:br>
            <a:r>
              <a:rPr lang="ru-RU" sz="2800" dirty="0" smtClean="0"/>
              <a:t>6.Не сидеть за компьютером больше 1 часа в день.</a:t>
            </a:r>
            <a:br>
              <a:rPr lang="ru-RU" sz="2800" dirty="0" smtClean="0"/>
            </a:br>
            <a:r>
              <a:rPr lang="ru-RU" sz="2800" dirty="0" smtClean="0"/>
              <a:t>7.Не играть перед сном.</a:t>
            </a:r>
            <a:br>
              <a:rPr lang="ru-RU" sz="2800" dirty="0" smtClean="0"/>
            </a:br>
            <a:r>
              <a:rPr lang="ru-RU" sz="2800" dirty="0" smtClean="0"/>
              <a:t/>
            </a:r>
            <a:br>
              <a:rPr lang="ru-RU" sz="2800" dirty="0" smtClean="0"/>
            </a:b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Правила :</a:t>
            </a:r>
            <a:endParaRPr kumimoji="0" lang="ru-RU"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img2.jpg"/>
          <p:cNvPicPr>
            <a:picLocks noGrp="1" noChangeAspect="1"/>
          </p:cNvPicPr>
          <p:nvPr>
            <p:ph idx="1"/>
          </p:nvPr>
        </p:nvPicPr>
        <p:blipFill>
          <a:blip r:embed="rId2" cstate="print"/>
          <a:stretch>
            <a:fillRect/>
          </a:stretch>
        </p:blipFill>
        <p:spPr>
          <a:xfrm>
            <a:off x="0" y="0"/>
            <a:ext cx="9143999" cy="6858000"/>
          </a:xfrm>
        </p:spPr>
      </p:pic>
      <p:sp>
        <p:nvSpPr>
          <p:cNvPr id="2" name="Заголовок 1"/>
          <p:cNvSpPr>
            <a:spLocks noGrp="1"/>
          </p:cNvSpPr>
          <p:nvPr>
            <p:ph type="title"/>
          </p:nvPr>
        </p:nvSpPr>
        <p:spPr>
          <a:xfrm>
            <a:off x="457200" y="274638"/>
            <a:ext cx="8363272" cy="5458618"/>
          </a:xfrm>
        </p:spPr>
        <p:txBody>
          <a:bodyPr>
            <a:normAutofit/>
          </a:bodyPr>
          <a:lstStyle/>
          <a:p>
            <a:r>
              <a:rPr lang="ru-RU" b="1" u="sng" dirty="0" smtClean="0">
                <a:solidFill>
                  <a:srgbClr val="FF0000"/>
                </a:solidFill>
                <a:latin typeface="Comic Sans MS" pitchFamily="66" charset="0"/>
              </a:rPr>
              <a:t>Выводы:</a:t>
            </a:r>
            <a:r>
              <a:rPr lang="ru-RU" sz="2800" dirty="0" smtClean="0"/>
              <a:t/>
            </a:r>
            <a:br>
              <a:rPr lang="ru-RU" sz="2800" dirty="0" smtClean="0"/>
            </a:br>
            <a:r>
              <a:rPr lang="ru-RU" sz="2400" dirty="0" smtClean="0"/>
              <a:t> В современной жизни есть место компьютерным играм.</a:t>
            </a:r>
            <a:br>
              <a:rPr lang="ru-RU" sz="2400" dirty="0" smtClean="0"/>
            </a:br>
            <a:r>
              <a:rPr lang="ru-RU" sz="2400" dirty="0" smtClean="0"/>
              <a:t>Должен присутствовать разумный контроль со стороны взрослых.</a:t>
            </a:r>
            <a:br>
              <a:rPr lang="ru-RU" sz="2400" dirty="0" smtClean="0"/>
            </a:br>
            <a:r>
              <a:rPr lang="ru-RU" sz="2400" dirty="0" smtClean="0"/>
              <a:t>Игры должны соответствовать возрасту.</a:t>
            </a:r>
            <a:br>
              <a:rPr lang="ru-RU" sz="2400" dirty="0" smtClean="0"/>
            </a:br>
            <a:r>
              <a:rPr lang="ru-RU" sz="2400" dirty="0" smtClean="0"/>
              <a:t>Выбирать игры развивающие, логические, обучающие, интеллектуальные.</a:t>
            </a:r>
            <a:br>
              <a:rPr lang="ru-RU" sz="2400" dirty="0" smtClean="0"/>
            </a:br>
            <a:r>
              <a:rPr lang="ru-RU" sz="2400" dirty="0" smtClean="0"/>
              <a:t>Выполнять рекомендации по охране здоровья.</a:t>
            </a:r>
            <a:br>
              <a:rPr lang="ru-RU" sz="2400" dirty="0" smtClean="0"/>
            </a:br>
            <a:r>
              <a:rPr lang="ru-RU" sz="2400" dirty="0" smtClean="0"/>
              <a:t>Не забывать, что в жизни есть интересные увлекательные занятия: чтение, прогулки, общение, творчество, спорт. </a:t>
            </a:r>
            <a:endParaRPr lang="ru-RU" sz="2400" dirty="0"/>
          </a:p>
        </p:txBody>
      </p:sp>
      <p:sp>
        <p:nvSpPr>
          <p:cNvPr id="5" name="Прямоугольник 4"/>
          <p:cNvSpPr/>
          <p:nvPr/>
        </p:nvSpPr>
        <p:spPr>
          <a:xfrm>
            <a:off x="428596" y="908720"/>
            <a:ext cx="8103844" cy="1200329"/>
          </a:xfrm>
          <a:prstGeom prst="rect">
            <a:avLst/>
          </a:prstGeom>
        </p:spPr>
        <p:txBody>
          <a:bodyPr wrap="square">
            <a:spAutoFit/>
          </a:bodyPr>
          <a:lstStyle/>
          <a:p>
            <a:endParaRPr lang="ru-RU" dirty="0" smtClean="0"/>
          </a:p>
          <a:p>
            <a:endParaRPr lang="ru-RU" dirty="0" smtClean="0"/>
          </a:p>
          <a:p>
            <a:endParaRPr lang="ru-RU" dirty="0" smtClean="0"/>
          </a:p>
          <a:p>
            <a:endParaRPr lang="ru-RU"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108</Words>
  <Application>Microsoft Office PowerPoint</Application>
  <PresentationFormat>Экран (4:3)</PresentationFormat>
  <Paragraphs>28</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Компьютерные игры— за и против.                                    Подготовили ученики 7 а класса                                                 Ивонина Виктория,Измайлова Злата,                                               Измайлов Матвей,Горбунов Кирилл,                      Абрамов Данил                     Руководитель:                                      Киршина Галина Леонидовна </vt:lpstr>
      <vt:lpstr>    Цель нашего проекта:  -  убедить родителей в том, что компьютерные игры не только вредны, но и имеют положительные аспекты.    </vt:lpstr>
      <vt:lpstr>Задачи : 1.Выяснить, в какие игры играют наши одноклассники, как много времени проводят за игрой. 2.Выяснить, чем полезны и вредны для детей компьютерные игры. 3.Узнать, какие правила нужно соблюдать при игре на компьютере.  </vt:lpstr>
      <vt:lpstr>   </vt:lpstr>
      <vt:lpstr>  Вред </vt:lpstr>
      <vt:lpstr> Польза  Компьютерные игры развивают у ребенка: </vt:lpstr>
      <vt:lpstr>   Правила  Выбирать игры в соответствии с возрастом. Принимать правильную позу при игре: не наклоняться близко к монитору, не горбиться. Учитывать время игры: не более часа в день, каждые 15 минут делать перерыв. Делать зарядку для глаз и гимнастику для опорно-двигательного аппарата. Выбирать развивающие компьютерные игры.  </vt:lpstr>
      <vt:lpstr>   Рекомендации   1.Отдыхать каждые 15 минут. 2.Делать зарядку для глаз. 3.Делать гимнастику для всего организма. 4.Проветривать помещение. 5.Делать самомассаж шеи для улучшения кровообращения головы. 6.Не сидеть за компьютером больше 1 часа в день. 7.Не играть перед сном.  </vt:lpstr>
      <vt:lpstr>Выводы:  В современной жизни есть место компьютерным играм. Должен присутствовать разумный контроль со стороны взрослых. Игры должны соответствовать возрасту. Выбирать игры развивающие, логические, обучающие, интеллектуальные. Выполнять рекомендации по охране здоровья. Не забывать, что в жизни есть интересные увлекательные занятия: чтение, прогулки, общение, творчество, спорт. </vt:lpstr>
      <vt:lpstr>Спасибо за внимание!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azatburnak2016@yandex.ru</cp:lastModifiedBy>
  <cp:revision>100</cp:revision>
  <dcterms:created xsi:type="dcterms:W3CDTF">2016-03-19T11:36:10Z</dcterms:created>
  <dcterms:modified xsi:type="dcterms:W3CDTF">2022-05-16T15:16:01Z</dcterms:modified>
</cp:coreProperties>
</file>