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70" r:id="rId13"/>
    <p:sldId id="271" r:id="rId14"/>
    <p:sldId id="272" r:id="rId15"/>
    <p:sldId id="273" r:id="rId16"/>
    <p:sldId id="276" r:id="rId17"/>
    <p:sldId id="277" r:id="rId18"/>
    <p:sldId id="275" r:id="rId19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9813"/>
    <a:srgbClr val="FAB9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14"/>
  </p:normalViewPr>
  <p:slideViewPr>
    <p:cSldViewPr snapToGrid="0" snapToObjects="1">
      <p:cViewPr varScale="1">
        <p:scale>
          <a:sx n="84" d="100"/>
          <a:sy n="84" d="100"/>
        </p:scale>
        <p:origin x="55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C63FD-64B9-4683-82AA-46DF00BF1606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AA9E3-F0BF-47A4-8BA0-BF9316D16E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5458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281163A-9AAD-CD45-B4AF-FDFE4F21AF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090732-A618-5A4E-A537-64A4B51DB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408" y="1324244"/>
            <a:ext cx="5962402" cy="2387600"/>
          </a:xfrm>
        </p:spPr>
        <p:txBody>
          <a:bodyPr anchor="b"/>
          <a:lstStyle>
            <a:lvl1pPr algn="l">
              <a:defRPr sz="6000">
                <a:solidFill>
                  <a:srgbClr val="CB981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81846-9D9A-1D48-92A5-021FC167E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408" y="3803919"/>
            <a:ext cx="596240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B87F3-D628-A44F-8A71-6B5B8A4DF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E777-9D1F-433D-B505-98BBCE409EF8}" type="datetime1">
              <a:rPr lang="ru-RU" smtClean="0"/>
              <a:t>20.06.2023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91E38-62B0-8045-9769-C5AE194EE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2D7D1-E196-7F41-90C4-8E5B6201A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16036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9C6D8-FAE2-CB48-B6AF-599145010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E4046-1F2A-4549-875D-8B6B8B32A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EC362-F507-E74D-A2C6-C5E7696D8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F629E-B41F-400D-9336-6D22B550043C}" type="datetime1">
              <a:rPr lang="ru-RU" smtClean="0"/>
              <a:t>20.06.2023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7D965-AD9F-644D-9131-2745EC311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CBF72-9E7A-C148-95AB-B935E67E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78308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46FE51-5627-FC4A-A9A8-42553B4EA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8741F-A682-2943-9C3F-0EF5CE5EC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AE9C-D32B-0741-85DC-E155CB25F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CCF5-3542-4639-AD28-DD56FE61AB89}" type="datetime1">
              <a:rPr lang="ru-RU" smtClean="0"/>
              <a:t>20.06.2023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3E463-3A1C-6143-A147-7218C72C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D7D94-A99D-EB42-9BD5-192CF6015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53340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57925-613C-8F4C-898F-6D8E28BAE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E8AEF-A169-0A42-A7FC-B7BFA281F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3F5BF-3B8F-A441-9A1E-787664CE8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8313-F707-427F-B8B6-BC26802567B1}" type="datetime1">
              <a:rPr lang="ru-RU" smtClean="0"/>
              <a:t>20.06.2023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90D71-0132-B74F-AD43-4E63924C4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44F60-AD23-9B4A-85BC-49CF6F6F9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06220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CD35F-2DE7-044D-9304-4D0E27C6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14C52-09E4-0142-8C93-9205AFB92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60AB2-67FE-C342-BEE5-51174E49F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DBE1-E3D1-41F5-A928-61116344FC2F}" type="datetime1">
              <a:rPr lang="ru-RU" smtClean="0"/>
              <a:t>20.06.2023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DFC55-2E13-584D-9D9C-483FA1164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4BBE1-4D03-1848-9FAF-D2A30348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2364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897D9-C720-FB4C-99A6-E445499FC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FFF7A-6894-C343-8B2B-8CFB6B396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1E1F2-BB81-C84C-8A0E-597E1D6BD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FDE69-843F-2F45-A01D-7A6455D9A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758BB-3E9E-42CA-9BA0-FB952B7CAE54}" type="datetime1">
              <a:rPr lang="ru-RU" smtClean="0"/>
              <a:t>20.06.2023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EC541-CB0F-1447-A506-BD02C21E4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364D8-2F86-5249-AC00-826CF62D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377776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39618-D58A-3E49-8DBF-D185F900F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3A620-4AFC-9442-A00C-5510DF8CA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4134F-3AB2-EB41-8F58-E4D3BED98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A31031-5110-B148-9012-2884EAD35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11604A-9105-DF44-B650-A1CDCA6DC6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53A2E-AE44-7C4F-AD8A-5F36F9C07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5FB3-F696-4970-AC80-AFE673C90927}" type="datetime1">
              <a:rPr lang="ru-RU" smtClean="0"/>
              <a:t>20.06.2023</a:t>
            </a:fld>
            <a:endParaRPr lang="en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0CA3C9-D689-5B43-8F60-5DE3EB38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D2C46-9E97-CA48-B838-A1DDA315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159084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15520-22D4-3640-9D6F-597D86B9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402F3-0F1B-F04F-8083-FE485CB3E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6A2CF-2675-4E63-B73B-96B4C3B96238}" type="datetime1">
              <a:rPr lang="ru-RU" smtClean="0"/>
              <a:t>20.06.2023</a:t>
            </a:fld>
            <a:endParaRPr lang="en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BE8DC6-F039-8F4F-B92C-661E778D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A092C0-3DBB-0C4D-B089-D6C4E4BC8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75623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9A5E4A-1220-D446-BFF2-E1B1A29E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AF3D-3345-4A24-86F2-FB2795599309}" type="datetime1">
              <a:rPr lang="ru-RU" smtClean="0"/>
              <a:t>20.06.2023</a:t>
            </a:fld>
            <a:endParaRPr lang="en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970E6-167F-3A4C-9E6F-0D0471B4F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90E22-C2AC-9449-9D85-E56E7D2F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426594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90BD6-680C-F145-A915-786F60844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18EA1-3EA0-D141-8A9E-4B0E2D1CB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F6717-0AE9-A949-B7AD-CBBECBA10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583AA-572B-E44C-BA53-CC26402E6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27F25-2E67-44C7-90A7-9F1EF5379F4C}" type="datetime1">
              <a:rPr lang="ru-RU" smtClean="0"/>
              <a:t>20.06.2023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6B4A8-79E2-0A42-BF1C-E322E051C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163C5-04D9-D149-B649-5C57AA533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643353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19A20-09BC-224C-966B-185E6E82F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DE4764-B322-6D45-9B1F-7B7BC65DD6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ABEFD-5A6F-8643-923F-DEFDD3EE0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069A7-6823-6749-A5A0-441D11337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6F7F-52AA-43B7-8D1D-B26DA99E3BC4}" type="datetime1">
              <a:rPr lang="ru-RU" smtClean="0"/>
              <a:t>20.06.2023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EFE2E-5D71-494E-B417-95968039D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D1E64-6BCA-7947-AE30-65C339C3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763616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3945941-387D-394B-AB4A-8F41333371C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8F7AC8-1812-A049-A6C6-68DF81168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5E004-3B16-8247-A495-FDDBB5542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16F0A-2448-D74F-A923-12E842E64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312A4-C4B3-4250-B113-C35C194B3211}" type="datetime1">
              <a:rPr lang="ru-RU" smtClean="0"/>
              <a:t>20.06.2023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F9B30-A15F-DA40-8258-123C4CBC7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01F1E-3986-CD43-A0EB-5C56A273E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88824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6A8F9-4B70-7344-BB17-971292C49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621" y="2374689"/>
            <a:ext cx="8830562" cy="1734497"/>
          </a:xfrm>
        </p:spPr>
        <p:txBody>
          <a:bodyPr>
            <a:normAutofit/>
          </a:bodyPr>
          <a:lstStyle/>
          <a:p>
            <a:r>
              <a:rPr lang="ru-RU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Мобильное приложение «Таксопарк»</a:t>
            </a:r>
            <a:endParaRPr lang="en-UA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7B0B40-7554-4F48-967E-E248A4DDE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4635" y="4450401"/>
            <a:ext cx="4981890" cy="1655762"/>
          </a:xfrm>
        </p:spPr>
        <p:txBody>
          <a:bodyPr/>
          <a:lstStyle/>
          <a:p>
            <a:r>
              <a:rPr lang="ru-RU" dirty="0" smtClean="0"/>
              <a:t>Выполнил: </a:t>
            </a:r>
          </a:p>
          <a:p>
            <a:r>
              <a:rPr lang="ru-RU" dirty="0" smtClean="0"/>
              <a:t>Студент группы ПКС-19-1</a:t>
            </a:r>
            <a:br>
              <a:rPr lang="ru-RU" dirty="0" smtClean="0"/>
            </a:br>
            <a:r>
              <a:rPr lang="ru-RU" dirty="0" err="1" smtClean="0"/>
              <a:t>Афонин</a:t>
            </a:r>
            <a:r>
              <a:rPr lang="ru-RU" dirty="0" smtClean="0"/>
              <a:t> Артём Викторович</a:t>
            </a:r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94225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25696"/>
            <a:ext cx="10515600" cy="779463"/>
          </a:xfrm>
        </p:spPr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Проектирование базы данных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979090" y="6324219"/>
            <a:ext cx="2743200" cy="365125"/>
          </a:xfrm>
        </p:spPr>
        <p:txBody>
          <a:bodyPr/>
          <a:lstStyle/>
          <a:p>
            <a:fld id="{8B2AC70D-ECCF-4241-A93A-8AFA3630B14E}" type="slidenum">
              <a:rPr lang="en-UA" sz="2400" smtClean="0"/>
              <a:t>10</a:t>
            </a:fld>
            <a:endParaRPr lang="en-UA" sz="2400" dirty="0"/>
          </a:p>
        </p:txBody>
      </p:sp>
      <p:pic>
        <p:nvPicPr>
          <p:cNvPr id="5" name="Объект 4" descr="C:\Users\Savan\Desktop\Загрузки с GX\infologicheskaya.drawio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238" y="1263246"/>
            <a:ext cx="7138207" cy="4935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Прямоугольник 5"/>
          <p:cNvSpPr/>
          <p:nvPr/>
        </p:nvSpPr>
        <p:spPr>
          <a:xfrm>
            <a:off x="4172460" y="6273135"/>
            <a:ext cx="38287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/>
              <a:t>Инфологическая модель БД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7630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020033" y="6313300"/>
            <a:ext cx="2743200" cy="365125"/>
          </a:xfrm>
        </p:spPr>
        <p:txBody>
          <a:bodyPr/>
          <a:lstStyle/>
          <a:p>
            <a:fld id="{8B2AC70D-ECCF-4241-A93A-8AFA3630B14E}" type="slidenum">
              <a:rPr lang="en-UA" sz="2400" smtClean="0"/>
              <a:t>11</a:t>
            </a:fld>
            <a:endParaRPr lang="en-UA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Проектирование базы данных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421790" y="6147546"/>
            <a:ext cx="33484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ER-</a:t>
            </a:r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модель базы данных</a:t>
            </a:r>
            <a:endParaRPr lang="ru-RU" sz="2400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3201692" y="1408048"/>
            <a:ext cx="5788615" cy="46220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6269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992737" y="6339196"/>
            <a:ext cx="2743200" cy="365125"/>
          </a:xfrm>
        </p:spPr>
        <p:txBody>
          <a:bodyPr/>
          <a:lstStyle/>
          <a:p>
            <a:fld id="{8B2AC70D-ECCF-4241-A93A-8AFA3630B14E}" type="slidenum">
              <a:rPr lang="en-UA" sz="2400" smtClean="0"/>
              <a:t>12</a:t>
            </a:fld>
            <a:endParaRPr lang="en-UA" sz="2400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51C2C1C-AA9C-4B51-A50A-402BA7E1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295"/>
            <a:ext cx="10515600" cy="779463"/>
          </a:xfrm>
        </p:spPr>
        <p:txBody>
          <a:bodyPr/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Проектирование интерфейса</a:t>
            </a:r>
          </a:p>
        </p:txBody>
      </p:sp>
      <p:pic>
        <p:nvPicPr>
          <p:cNvPr id="6" name="Рисунок 5" descr="C:\Users\Savan\Desktop\Дизайн\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685" y="1244653"/>
            <a:ext cx="2465582" cy="4843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7" name="Рисунок 6" descr="C:\Users\Savan\Desktop\Дизайн\3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504" y="1244653"/>
            <a:ext cx="2556055" cy="4843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8" name="Рисунок 7" descr="C:\Users\Savan\Desktop\Дизайн\1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797" y="1244653"/>
            <a:ext cx="2569149" cy="4843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9" name="Прямоугольник 8"/>
          <p:cNvSpPr/>
          <p:nvPr/>
        </p:nvSpPr>
        <p:spPr>
          <a:xfrm>
            <a:off x="7588323" y="6192006"/>
            <a:ext cx="33420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Интерфейс авторизации</a:t>
            </a:r>
            <a:endParaRPr lang="ru-RU" sz="2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059124" y="6188499"/>
            <a:ext cx="33016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Интерфейс </a:t>
            </a:r>
            <a:r>
              <a:rPr lang="ru-RU" sz="2400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заказа такси</a:t>
            </a:r>
            <a:endParaRPr lang="ru-RU" sz="24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722441" y="6192006"/>
            <a:ext cx="33366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Интерфейс регистрации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3472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34011"/>
            <a:ext cx="6570259" cy="779463"/>
          </a:xfrm>
        </p:spPr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Разработка интерфейса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018896" y="6325548"/>
            <a:ext cx="2743200" cy="365125"/>
          </a:xfrm>
        </p:spPr>
        <p:txBody>
          <a:bodyPr/>
          <a:lstStyle/>
          <a:p>
            <a:fld id="{8B2AC70D-ECCF-4241-A93A-8AFA3630B14E}" type="slidenum">
              <a:rPr lang="en-UA" sz="2400" smtClean="0"/>
              <a:t>13</a:t>
            </a:fld>
            <a:endParaRPr lang="en-UA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 rotWithShape="1">
          <a:blip r:embed="rId2"/>
          <a:srcRect r="3372"/>
          <a:stretch/>
        </p:blipFill>
        <p:spPr bwMode="auto">
          <a:xfrm>
            <a:off x="8553888" y="484633"/>
            <a:ext cx="2532708" cy="5068548"/>
          </a:xfrm>
          <a:prstGeom prst="rect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8258340" y="5649675"/>
            <a:ext cx="31238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ea typeface="Times New Roman" panose="02020603050405020304" pitchFamily="18" charset="0"/>
              </a:rPr>
              <a:t>Страница приложения</a:t>
            </a:r>
            <a:endParaRPr lang="ru-RU" sz="2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346753" y="5119490"/>
            <a:ext cx="35531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/>
              <a:t>Часть кода этой страницы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22" y="1625358"/>
            <a:ext cx="7544051" cy="29822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3471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Разработка БД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060976" y="6339196"/>
            <a:ext cx="2661632" cy="365125"/>
          </a:xfrm>
        </p:spPr>
        <p:txBody>
          <a:bodyPr/>
          <a:lstStyle/>
          <a:p>
            <a:fld id="{8B2AC70D-ECCF-4241-A93A-8AFA3630B14E}" type="slidenum">
              <a:rPr lang="en-UA" sz="2400" smtClean="0"/>
              <a:t>14</a:t>
            </a:fld>
            <a:endParaRPr lang="en-UA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4013" y="1353197"/>
            <a:ext cx="9383973" cy="22166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Прямоугольник 5"/>
          <p:cNvSpPr/>
          <p:nvPr/>
        </p:nvSpPr>
        <p:spPr>
          <a:xfrm>
            <a:off x="4816641" y="3624990"/>
            <a:ext cx="25587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phpMyAdmin</a:t>
            </a:r>
            <a:r>
              <a:rPr lang="en-US" sz="2400" dirty="0" smtClean="0"/>
              <a:t> </a:t>
            </a:r>
            <a:r>
              <a:rPr lang="ru-RU" sz="2400" dirty="0"/>
              <a:t>и БД</a:t>
            </a:r>
            <a:endParaRPr lang="ru-RU" sz="3200" dirty="0"/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1870721" y="4258103"/>
            <a:ext cx="8450556" cy="13647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Прямоугольник 7"/>
          <p:cNvSpPr/>
          <p:nvPr/>
        </p:nvSpPr>
        <p:spPr>
          <a:xfrm>
            <a:off x="3760391" y="5761462"/>
            <a:ext cx="46712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/>
              <a:t>Структура таблицы «</a:t>
            </a:r>
            <a:r>
              <a:rPr lang="en-US" sz="2400" dirty="0"/>
              <a:t>add</a:t>
            </a:r>
            <a:r>
              <a:rPr lang="ru-RU" sz="2400" dirty="0"/>
              <a:t>_</a:t>
            </a:r>
            <a:r>
              <a:rPr lang="en-US" sz="2400" dirty="0" smtClean="0"/>
              <a:t>services</a:t>
            </a:r>
            <a:r>
              <a:rPr lang="ru-RU" sz="2400" dirty="0" smtClean="0"/>
              <a:t>»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03193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5846" y="530341"/>
            <a:ext cx="10515600" cy="779463"/>
          </a:xfrm>
        </p:spPr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Разработка программного продукта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992737" y="6352843"/>
            <a:ext cx="2743200" cy="365125"/>
          </a:xfrm>
        </p:spPr>
        <p:txBody>
          <a:bodyPr/>
          <a:lstStyle/>
          <a:p>
            <a:fld id="{8B2AC70D-ECCF-4241-A93A-8AFA3630B14E}" type="slidenum">
              <a:rPr lang="en-UA" sz="2400" smtClean="0"/>
              <a:t>15</a:t>
            </a:fld>
            <a:endParaRPr lang="en-UA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725058" y="5542576"/>
            <a:ext cx="27971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Фрагмент кода </a:t>
            </a:r>
            <a:r>
              <a:rPr lang="en-US" sz="2400" dirty="0" err="1" smtClean="0">
                <a:solidFill>
                  <a:srgbClr val="000000"/>
                </a:solidFill>
                <a:ea typeface="Times New Roman" panose="02020603050405020304" pitchFamily="18" charset="0"/>
              </a:rPr>
              <a:t>xaml</a:t>
            </a:r>
            <a:endParaRPr lang="ru-RU" sz="2400" u="sng" dirty="0">
              <a:solidFill>
                <a:srgbClr val="000000"/>
              </a:solidFill>
              <a:ea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05051" y="1591318"/>
            <a:ext cx="102858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385" algn="just">
              <a:lnSpc>
                <a:spcPct val="150000"/>
              </a:lnSpc>
              <a:spcAft>
                <a:spcPts val="0"/>
              </a:spcAft>
              <a:tabLst>
                <a:tab pos="810260" algn="l"/>
              </a:tabLst>
            </a:pPr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Для разработки приложения был использован </a:t>
            </a:r>
            <a:r>
              <a:rPr lang="en-US" sz="24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Xamarin</a:t>
            </a:r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Forms</a:t>
            </a:r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. Данный </a:t>
            </a:r>
            <a:r>
              <a:rPr lang="ru-RU" sz="24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фреймворк</a:t>
            </a:r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 позволил сделать удобный интерфейс для клиентов и водителей.</a:t>
            </a:r>
            <a:endParaRPr lang="ru-RU" sz="2400" u="sng" dirty="0">
              <a:solidFill>
                <a:srgbClr val="000000"/>
              </a:solidFill>
              <a:ea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881" y="2982823"/>
            <a:ext cx="7785528" cy="23685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3253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Разработка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160395" cy="365125"/>
          </a:xfrm>
        </p:spPr>
        <p:txBody>
          <a:bodyPr/>
          <a:lstStyle/>
          <a:p>
            <a:fld id="{8B2AC70D-ECCF-4241-A93A-8AFA3630B14E}" type="slidenum">
              <a:rPr lang="en-UA" sz="2400" smtClean="0"/>
              <a:t>16</a:t>
            </a:fld>
            <a:endParaRPr lang="en-UA" sz="2400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734466" y="1248394"/>
            <a:ext cx="4885316" cy="41342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Прямоугольник 5"/>
          <p:cNvSpPr/>
          <p:nvPr/>
        </p:nvSpPr>
        <p:spPr>
          <a:xfrm>
            <a:off x="734467" y="5525353"/>
            <a:ext cx="48853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/>
              <a:t>Фрагмент кода </a:t>
            </a:r>
            <a:r>
              <a:rPr lang="ru-RU" sz="2400" dirty="0"/>
              <a:t>вывода текущего заказа клиента</a:t>
            </a: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1267845"/>
            <a:ext cx="5674995" cy="4114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Прямоугольник 7"/>
          <p:cNvSpPr/>
          <p:nvPr/>
        </p:nvSpPr>
        <p:spPr>
          <a:xfrm>
            <a:off x="6095999" y="5525352"/>
            <a:ext cx="56749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/>
              <a:t>Фрагмент кода </a:t>
            </a:r>
            <a:r>
              <a:rPr lang="ru-RU" sz="2400" dirty="0"/>
              <a:t>вывода данных водителей</a:t>
            </a:r>
          </a:p>
        </p:txBody>
      </p:sp>
    </p:spTree>
    <p:extLst>
      <p:ext uri="{BB962C8B-B14F-4D97-AF65-F5344CB8AC3E}">
        <p14:creationId xmlns:p14="http://schemas.microsoft.com/office/powerpoint/2010/main" val="1689085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Экономическая часть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166872" cy="365125"/>
          </a:xfrm>
        </p:spPr>
        <p:txBody>
          <a:bodyPr/>
          <a:lstStyle/>
          <a:p>
            <a:fld id="{8B2AC70D-ECCF-4241-A93A-8AFA3630B14E}" type="slidenum">
              <a:rPr lang="en-UA" sz="2400" smtClean="0"/>
              <a:t>17</a:t>
            </a:fld>
            <a:endParaRPr lang="en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Таблица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0367196"/>
                  </p:ext>
                </p:extLst>
              </p:nvPr>
            </p:nvGraphicFramePr>
            <p:xfrm>
              <a:off x="1405111" y="2240282"/>
              <a:ext cx="9540257" cy="2925563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4416585">
                      <a:extLst>
                        <a:ext uri="{9D8B030D-6E8A-4147-A177-3AD203B41FA5}">
                          <a16:colId xmlns:a16="http://schemas.microsoft.com/office/drawing/2014/main" val="2972157896"/>
                        </a:ext>
                      </a:extLst>
                    </a:gridCol>
                    <a:gridCol w="2758451">
                      <a:extLst>
                        <a:ext uri="{9D8B030D-6E8A-4147-A177-3AD203B41FA5}">
                          <a16:colId xmlns:a16="http://schemas.microsoft.com/office/drawing/2014/main" val="1305422239"/>
                        </a:ext>
                      </a:extLst>
                    </a:gridCol>
                    <a:gridCol w="2365221">
                      <a:extLst>
                        <a:ext uri="{9D8B030D-6E8A-4147-A177-3AD203B41FA5}">
                          <a16:colId xmlns:a16="http://schemas.microsoft.com/office/drawing/2014/main" val="783717624"/>
                        </a:ext>
                      </a:extLst>
                    </a:gridCol>
                  </a:tblGrid>
                  <a:tr h="34942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u="none" strike="noStrike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Наименование затрат</a:t>
                          </a:r>
                          <a:endParaRPr lang="ru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99" marR="95299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u="none" strike="noStrike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Условное обозначение</a:t>
                          </a:r>
                          <a:endParaRPr lang="ru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99" marR="95299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u="none" strike="noStrike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Значение</a:t>
                          </a:r>
                          <a:endParaRPr lang="ru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99" marR="95299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09921974"/>
                      </a:ext>
                    </a:extLst>
                  </a:tr>
                  <a:tr h="37964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tabLst>
                              <a:tab pos="326390" algn="l"/>
                            </a:tabLst>
                          </a:pPr>
                          <a:r>
                            <a:rPr lang="ru-RU" sz="1400" u="none" strike="noStrike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Оплата труда разработчика программного продукта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99" marR="95299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 u="none" strike="noStrike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 i="1" u="none" strike="noStrike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З</m:t>
                                    </m:r>
                                  </m:e>
                                  <m:sub>
                                    <m:r>
                                      <a:rPr lang="ru-RU" sz="1400" i="1" u="none" strike="noStrike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ОТР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99" marR="95299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400" u="none" strike="noStrike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49 920</a:t>
                          </a:r>
                          <a:endParaRPr lang="ru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99" marR="95299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710894"/>
                      </a:ext>
                    </a:extLst>
                  </a:tr>
                  <a:tr h="349429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tabLst>
                              <a:tab pos="326390" algn="l"/>
                            </a:tabLst>
                          </a:pPr>
                          <a:r>
                            <a:rPr lang="ru-RU" sz="1400" u="none" strike="noStrike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Затраты, связанные с эксплуатацией техники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99" marR="95299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 u="none" strike="noStrike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 i="1" u="none" strike="noStrike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З</m:t>
                                    </m:r>
                                  </m:e>
                                  <m:sub>
                                    <m:r>
                                      <a:rPr lang="ru-RU" sz="1400" i="1" u="none" strike="noStrike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ЭВМ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99" marR="95299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u="none" strike="noStrike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18 240</a:t>
                          </a:r>
                          <a:endParaRPr lang="ru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99" marR="95299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94998209"/>
                      </a:ext>
                    </a:extLst>
                  </a:tr>
                  <a:tr h="349429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tabLst>
                              <a:tab pos="326390" algn="l"/>
                            </a:tabLst>
                          </a:pPr>
                          <a:r>
                            <a:rPr lang="ru-RU" sz="1400" u="none" strike="noStrike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Затраты на электроэнергию</a:t>
                          </a:r>
                          <a:endParaRPr lang="ru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99" marR="95299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u="none" strike="noStrike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99" marR="95299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u="none" strike="noStrike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218,11</a:t>
                          </a:r>
                          <a:endParaRPr lang="ru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99" marR="95299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8438774"/>
                      </a:ext>
                    </a:extLst>
                  </a:tr>
                  <a:tr h="349429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tabLst>
                              <a:tab pos="326390" algn="l"/>
                            </a:tabLst>
                          </a:pPr>
                          <a:r>
                            <a:rPr lang="ru-RU" sz="1400" u="none" strike="noStrike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Затраты на амортизацию ПК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99" marR="95299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u="none" strike="noStrike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А</a:t>
                          </a:r>
                          <a:endParaRPr lang="ru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99" marR="95299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u="none" strike="noStrike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1 150</a:t>
                          </a:r>
                          <a:endParaRPr lang="ru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99" marR="95299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04885461"/>
                      </a:ext>
                    </a:extLst>
                  </a:tr>
                  <a:tr h="349429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tabLst>
                              <a:tab pos="326390" algn="l"/>
                            </a:tabLst>
                          </a:pPr>
                          <a:r>
                            <a:rPr lang="ru-RU" sz="1400" u="none" strike="noStrike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Затраты на хозяйственно-операционные нужды</a:t>
                          </a:r>
                          <a:endParaRPr lang="ru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99" marR="95299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 u="none" strike="noStrike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 i="1" u="none" strike="noStrike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З</m:t>
                                    </m:r>
                                  </m:e>
                                  <m:sub>
                                    <m:r>
                                      <a:rPr lang="ru-RU" sz="1400" i="1" u="none" strike="noStrike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ХОН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99" marR="95299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u="none" strike="noStrike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99" marR="95299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72653119"/>
                      </a:ext>
                    </a:extLst>
                  </a:tr>
                  <a:tr h="349429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tabLst>
                              <a:tab pos="326390" algn="l"/>
                            </a:tabLst>
                          </a:pPr>
                          <a:r>
                            <a:rPr lang="ru-RU" sz="1400" u="none" strike="noStrike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Затраты на специальные программные продукты</a:t>
                          </a:r>
                          <a:endParaRPr lang="ru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99" marR="95299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i="1" u="none" strike="noStrike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З</a:t>
                          </a:r>
                          <a:r>
                            <a:rPr lang="ru-RU" sz="1400" u="none" strike="noStrike" baseline="-250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СПП</a:t>
                          </a:r>
                          <a:endParaRPr lang="ru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99" marR="95299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u="none" strike="noStrike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99" marR="95299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43541814"/>
                      </a:ext>
                    </a:extLst>
                  </a:tr>
                  <a:tr h="449349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tabLst>
                              <a:tab pos="326390" algn="l"/>
                            </a:tabLst>
                          </a:pPr>
                          <a:r>
                            <a:rPr lang="ru-RU" sz="1400" u="none" strike="noStrike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Итого затрат на разработку </a:t>
                          </a:r>
                          <a:endParaRPr lang="ru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99" marR="95299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9334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 u="none" strike="noStrike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 i="1" u="none" strike="noStrike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К</m:t>
                                    </m:r>
                                  </m:e>
                                  <m:sub>
                                    <m:r>
                                      <a:rPr lang="ru-RU" sz="1400" i="1" u="none" strike="noStrike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РПР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99" marR="95299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11176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ru-RU" sz="1400" u="none" strike="noStrike" kern="1200" dirty="0" smtClean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 69</a:t>
                          </a:r>
                          <a:r>
                            <a:rPr lang="ru-RU" sz="140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528,11</a:t>
                          </a:r>
                        </a:p>
                      </a:txBody>
                      <a:tcPr marL="95299" marR="95299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002920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Таблица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0367196"/>
                  </p:ext>
                </p:extLst>
              </p:nvPr>
            </p:nvGraphicFramePr>
            <p:xfrm>
              <a:off x="1405111" y="2240282"/>
              <a:ext cx="9540257" cy="2925563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4416585">
                      <a:extLst>
                        <a:ext uri="{9D8B030D-6E8A-4147-A177-3AD203B41FA5}">
                          <a16:colId xmlns:a16="http://schemas.microsoft.com/office/drawing/2014/main" val="2972157896"/>
                        </a:ext>
                      </a:extLst>
                    </a:gridCol>
                    <a:gridCol w="2758451">
                      <a:extLst>
                        <a:ext uri="{9D8B030D-6E8A-4147-A177-3AD203B41FA5}">
                          <a16:colId xmlns:a16="http://schemas.microsoft.com/office/drawing/2014/main" val="1305422239"/>
                        </a:ext>
                      </a:extLst>
                    </a:gridCol>
                    <a:gridCol w="2365221">
                      <a:extLst>
                        <a:ext uri="{9D8B030D-6E8A-4147-A177-3AD203B41FA5}">
                          <a16:colId xmlns:a16="http://schemas.microsoft.com/office/drawing/2014/main" val="783717624"/>
                        </a:ext>
                      </a:extLst>
                    </a:gridCol>
                  </a:tblGrid>
                  <a:tr h="34942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u="none" strike="noStrike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Наименование затрат</a:t>
                          </a:r>
                          <a:endParaRPr lang="ru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99" marR="95299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u="none" strike="noStrike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Условное обозначение</a:t>
                          </a:r>
                          <a:endParaRPr lang="ru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99" marR="95299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u="none" strike="noStrike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Значение</a:t>
                          </a:r>
                          <a:endParaRPr lang="ru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99" marR="95299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09921974"/>
                      </a:ext>
                    </a:extLst>
                  </a:tr>
                  <a:tr h="37964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tabLst>
                              <a:tab pos="326390" algn="l"/>
                            </a:tabLst>
                          </a:pPr>
                          <a:r>
                            <a:rPr lang="ru-RU" sz="1400" u="none" strike="noStrike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Оплата труда разработчика программного продукта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99" marR="95299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95299" marR="95299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0265" t="-92063" r="-86093" b="-57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400" u="none" strike="noStrike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49 920</a:t>
                          </a:r>
                          <a:endParaRPr lang="ru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99" marR="95299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710894"/>
                      </a:ext>
                    </a:extLst>
                  </a:tr>
                  <a:tr h="349429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tabLst>
                              <a:tab pos="326390" algn="l"/>
                            </a:tabLst>
                          </a:pPr>
                          <a:r>
                            <a:rPr lang="ru-RU" sz="1400" u="none" strike="noStrike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Затраты, связанные с эксплуатацией техники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99" marR="95299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95299" marR="95299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0265" t="-212281" r="-86093" b="-536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u="none" strike="noStrike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18 240</a:t>
                          </a:r>
                          <a:endParaRPr lang="ru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99" marR="95299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94998209"/>
                      </a:ext>
                    </a:extLst>
                  </a:tr>
                  <a:tr h="349429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tabLst>
                              <a:tab pos="326390" algn="l"/>
                            </a:tabLst>
                          </a:pPr>
                          <a:r>
                            <a:rPr lang="ru-RU" sz="1400" u="none" strike="noStrike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Затраты на электроэнергию</a:t>
                          </a:r>
                          <a:endParaRPr lang="ru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99" marR="95299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u="none" strike="noStrike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Е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99" marR="95299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u="none" strike="noStrike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218,11</a:t>
                          </a:r>
                          <a:endParaRPr lang="ru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99" marR="95299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8438774"/>
                      </a:ext>
                    </a:extLst>
                  </a:tr>
                  <a:tr h="349429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tabLst>
                              <a:tab pos="326390" algn="l"/>
                            </a:tabLst>
                          </a:pPr>
                          <a:r>
                            <a:rPr lang="ru-RU" sz="1400" u="none" strike="noStrike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Затраты на амортизацию ПК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99" marR="95299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u="none" strike="noStrike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А</a:t>
                          </a:r>
                          <a:endParaRPr lang="ru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99" marR="95299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u="none" strike="noStrike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1 150</a:t>
                          </a:r>
                          <a:endParaRPr lang="ru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99" marR="95299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04885461"/>
                      </a:ext>
                    </a:extLst>
                  </a:tr>
                  <a:tr h="349429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tabLst>
                              <a:tab pos="326390" algn="l"/>
                            </a:tabLst>
                          </a:pPr>
                          <a:r>
                            <a:rPr lang="ru-RU" sz="1400" u="none" strike="noStrike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Затраты на хозяйственно-операционные нужды</a:t>
                          </a:r>
                          <a:endParaRPr lang="ru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99" marR="95299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95299" marR="95299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0265" t="-505172" r="-86093" b="-2293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u="none" strike="noStrike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99" marR="95299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72653119"/>
                      </a:ext>
                    </a:extLst>
                  </a:tr>
                  <a:tr h="349429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tabLst>
                              <a:tab pos="326390" algn="l"/>
                            </a:tabLst>
                          </a:pPr>
                          <a:r>
                            <a:rPr lang="ru-RU" sz="1400" u="none" strike="noStrike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Затраты на специальные программные продукты</a:t>
                          </a:r>
                          <a:endParaRPr lang="ru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99" marR="95299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i="1" u="none" strike="noStrike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З</a:t>
                          </a:r>
                          <a:r>
                            <a:rPr lang="ru-RU" sz="1400" u="none" strike="noStrike" baseline="-250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СПП</a:t>
                          </a:r>
                          <a:endParaRPr lang="ru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99" marR="95299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ru-RU" sz="1400" u="none" strike="noStrike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99" marR="95299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43541814"/>
                      </a:ext>
                    </a:extLst>
                  </a:tr>
                  <a:tr h="449349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tabLst>
                              <a:tab pos="326390" algn="l"/>
                            </a:tabLst>
                          </a:pPr>
                          <a:r>
                            <a:rPr lang="ru-RU" sz="1400" u="none" strike="noStrike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Итого затрат на разработку </a:t>
                          </a:r>
                          <a:endParaRPr lang="ru-RU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99" marR="95299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95299" marR="95299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0265" t="-551351" r="-86093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111760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ru-RU" sz="1400" u="none" strike="noStrike" kern="1200" dirty="0" smtClean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    69</a:t>
                          </a:r>
                          <a:r>
                            <a:rPr lang="ru-RU" sz="140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528,11</a:t>
                          </a:r>
                        </a:p>
                      </a:txBody>
                      <a:tcPr marL="95299" marR="95299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0029206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75929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Заключение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148584" cy="365125"/>
          </a:xfrm>
        </p:spPr>
        <p:txBody>
          <a:bodyPr/>
          <a:lstStyle/>
          <a:p>
            <a:fld id="{8B2AC70D-ECCF-4241-A93A-8AFA3630B14E}" type="slidenum">
              <a:rPr lang="en-UA" sz="2400" smtClean="0"/>
              <a:t>18</a:t>
            </a:fld>
            <a:endParaRPr lang="en-UA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371600" y="1834560"/>
            <a:ext cx="9015984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38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 ходе выполнения дипломного проекта был проведен анализ существующих подобных систем, изучены требования и потребности пользователей, а также проведено проектирование и разработка приложения. </a:t>
            </a:r>
            <a:endParaRPr lang="ru-RU" u="sng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54038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Целью работы было создание удобного и функционального инструмента, способного оптимизировать работу таксопарка, улучшить эффективность процессов управления и повысить удовлетворенность как клиентов, так и водителей.</a:t>
            </a:r>
            <a:endParaRPr lang="ru-RU" u="sng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540385" algn="just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Приложение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создавалось с целью улучшить и упростить процесс заказа такси, предоставить пользователям удобный и надежный инструмент для вызова и оплаты услуг такси, а также повысить качество обслуживания и уровень безопасности в данной сфере.</a:t>
            </a:r>
            <a:endParaRPr lang="ru-RU" u="sng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18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Цель и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1254"/>
            <a:ext cx="10515600" cy="4675709"/>
          </a:xfrm>
        </p:spPr>
        <p:txBody>
          <a:bodyPr>
            <a:normAutofit fontScale="85000" lnSpcReduction="10000"/>
          </a:bodyPr>
          <a:lstStyle/>
          <a:p>
            <a:pPr marL="0" indent="531813" algn="just">
              <a:lnSpc>
                <a:spcPct val="110000"/>
              </a:lnSpc>
              <a:buNone/>
            </a:pPr>
            <a:r>
              <a:rPr lang="ru-RU" b="1" dirty="0"/>
              <a:t>Целью</a:t>
            </a:r>
            <a:r>
              <a:rPr lang="ru-RU" dirty="0"/>
              <a:t> </a:t>
            </a:r>
            <a:r>
              <a:rPr lang="ru-RU" dirty="0" smtClean="0"/>
              <a:t>дипломного </a:t>
            </a:r>
            <a:r>
              <a:rPr lang="ru-RU" dirty="0"/>
              <a:t>проекта является разработка мобильного приложения «Таксопарк», основная задача которой, состоит в получении данных о заказе от клиентов, обработка этих данных и дальнейшая передача водителю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В ходе дипломного проектирования были поставлены следующие </a:t>
            </a:r>
            <a:r>
              <a:rPr lang="ru-RU" b="1" dirty="0" smtClean="0"/>
              <a:t>задачи: </a:t>
            </a:r>
            <a:endParaRPr lang="ru-RU" b="1" u="sng" dirty="0" smtClean="0"/>
          </a:p>
          <a:p>
            <a:pPr marL="982663" lvl="0" indent="-531813">
              <a:buFont typeface="+mj-lt"/>
              <a:buAutoNum type="arabicPeriod"/>
            </a:pPr>
            <a:r>
              <a:rPr lang="ru-RU" dirty="0" smtClean="0"/>
              <a:t>Провести </a:t>
            </a:r>
            <a:r>
              <a:rPr lang="ru-RU" dirty="0" err="1" smtClean="0"/>
              <a:t>предпроектное</a:t>
            </a:r>
            <a:r>
              <a:rPr lang="ru-RU" dirty="0" smtClean="0"/>
              <a:t> исследование;</a:t>
            </a:r>
          </a:p>
          <a:p>
            <a:pPr marL="982663" lvl="0" indent="-531813">
              <a:buFont typeface="+mj-lt"/>
              <a:buAutoNum type="arabicPeriod"/>
            </a:pPr>
            <a:r>
              <a:rPr lang="ru-RU" dirty="0" smtClean="0"/>
              <a:t>Составить </a:t>
            </a:r>
            <a:r>
              <a:rPr lang="ru-RU" dirty="0"/>
              <a:t>техническое задание на разработку программного продукта;</a:t>
            </a:r>
          </a:p>
          <a:p>
            <a:pPr marL="982663" lvl="0" indent="-531813">
              <a:buFont typeface="+mj-lt"/>
              <a:buAutoNum type="arabicPeriod"/>
            </a:pPr>
            <a:r>
              <a:rPr lang="ru-RU" dirty="0" smtClean="0"/>
              <a:t>Провести проектирование программного продукта;</a:t>
            </a:r>
          </a:p>
          <a:p>
            <a:pPr marL="982663" lvl="0" indent="-531813">
              <a:buFont typeface="+mj-lt"/>
              <a:buAutoNum type="arabicPeriod"/>
            </a:pPr>
            <a:r>
              <a:rPr lang="ru-RU" dirty="0" smtClean="0"/>
              <a:t>Реализовать </a:t>
            </a:r>
            <a:r>
              <a:rPr lang="ru-RU" dirty="0"/>
              <a:t>программный продукт;</a:t>
            </a:r>
          </a:p>
          <a:p>
            <a:pPr marL="982663" lvl="0" indent="-531813">
              <a:buFont typeface="+mj-lt"/>
              <a:buAutoNum type="arabicPeriod"/>
            </a:pPr>
            <a:r>
              <a:rPr lang="ru-RU" dirty="0"/>
              <a:t>Разработать документы для программного продукта;</a:t>
            </a:r>
          </a:p>
          <a:p>
            <a:pPr marL="982663" lvl="0" indent="-531813">
              <a:buFont typeface="+mj-lt"/>
              <a:buAutoNum type="arabicPeriod"/>
            </a:pPr>
            <a:r>
              <a:rPr lang="ru-RU" dirty="0"/>
              <a:t>Рассчитать стоимость разработки и внедрения программного продукта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923362" y="6332182"/>
            <a:ext cx="2743200" cy="365125"/>
          </a:xfrm>
        </p:spPr>
        <p:txBody>
          <a:bodyPr/>
          <a:lstStyle/>
          <a:p>
            <a:fld id="{8B2AC70D-ECCF-4241-A93A-8AFA3630B14E}" type="slidenum">
              <a:rPr lang="en-UA" sz="2000" smtClean="0"/>
              <a:t>2</a:t>
            </a:fld>
            <a:endParaRPr lang="en-UA" sz="2000" dirty="0"/>
          </a:p>
        </p:txBody>
      </p:sp>
    </p:spTree>
    <p:extLst>
      <p:ext uri="{BB962C8B-B14F-4D97-AF65-F5344CB8AC3E}">
        <p14:creationId xmlns:p14="http://schemas.microsoft.com/office/powerpoint/2010/main" val="151824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Описание предметной области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82152" y="1448629"/>
            <a:ext cx="6768152" cy="4269783"/>
          </a:xfrm>
        </p:spPr>
        <p:txBody>
          <a:bodyPr>
            <a:normAutofit lnSpcReduction="10000"/>
          </a:bodyPr>
          <a:lstStyle/>
          <a:p>
            <a:pPr marL="0" indent="531813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cs typeface="Times New Roman" panose="02020603050405020304" pitchFamily="18" charset="0"/>
              </a:rPr>
              <a:t>Таксопарк ­­– Предприятие по организации перевозок пассажиров на такси, включающее в себя возможность быстрого и удобного заказа такси. </a:t>
            </a:r>
          </a:p>
          <a:p>
            <a:pPr marL="0" indent="531813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cs typeface="Times New Roman" panose="02020603050405020304" pitchFamily="18" charset="0"/>
              </a:rPr>
              <a:t>Программный продукт для данного предприятия, будет предназначен для упрощения и автоматизации работы организации «Таксопарк».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938147" y="6352843"/>
            <a:ext cx="2743200" cy="365125"/>
          </a:xfrm>
        </p:spPr>
        <p:txBody>
          <a:bodyPr/>
          <a:lstStyle/>
          <a:p>
            <a:fld id="{8B2AC70D-ECCF-4241-A93A-8AFA3630B14E}" type="slidenum">
              <a:rPr lang="en-UA" sz="2400" smtClean="0"/>
              <a:t>3</a:t>
            </a:fld>
            <a:endParaRPr lang="en-UA" sz="2400" dirty="0"/>
          </a:p>
        </p:txBody>
      </p:sp>
      <p:pic>
        <p:nvPicPr>
          <p:cNvPr id="5" name="Picture 2" descr="https://banner2.cleanpng.com/20180812/caw/kisspng-taxi-uber-vector-graphics-transport-clip-art-62-5b7085ce3325f6.0724015715341009422095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889" r="993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413" y="2161349"/>
            <a:ext cx="2907792" cy="258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09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Анализ инструментов разработки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925482" y="6342986"/>
            <a:ext cx="2743200" cy="365125"/>
          </a:xfrm>
        </p:spPr>
        <p:txBody>
          <a:bodyPr/>
          <a:lstStyle/>
          <a:p>
            <a:fld id="{8B2AC70D-ECCF-4241-A93A-8AFA3630B14E}" type="slidenum">
              <a:rPr lang="en-UA" sz="2400" smtClean="0"/>
              <a:t>4</a:t>
            </a:fld>
            <a:endParaRPr lang="en-UA" sz="2400" dirty="0"/>
          </a:p>
        </p:txBody>
      </p:sp>
      <p:pic>
        <p:nvPicPr>
          <p:cNvPr id="10" name="Picture 2" descr="https://avatars.mds.yandex.net/i?id=5ea93b04908f1bb8d1da5461dd246774_l-6430644-images-thumbs&amp;n=13">
            <a:extLst>
              <a:ext uri="{FF2B5EF4-FFF2-40B4-BE49-F238E27FC236}">
                <a16:creationId xmlns:a16="http://schemas.microsoft.com/office/drawing/2014/main" id="{36A5A806-2BDB-4DA9-8561-03CA20295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177" y="4202930"/>
            <a:ext cx="2903238" cy="2052698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s://static.tildacdn.com/tild3231-3035-4863-b161-396462666132/1_.png">
            <a:extLst>
              <a:ext uri="{FF2B5EF4-FFF2-40B4-BE49-F238E27FC236}">
                <a16:creationId xmlns:a16="http://schemas.microsoft.com/office/drawing/2014/main" id="{CA067A15-D511-4707-AD42-63EDFBBE2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240" y="1796346"/>
            <a:ext cx="2209800" cy="220980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https://activator-microsoft.ru/wp-content/uploads/2018/10/1-free-10.jpg">
            <a:extLst>
              <a:ext uri="{FF2B5EF4-FFF2-40B4-BE49-F238E27FC236}">
                <a16:creationId xmlns:a16="http://schemas.microsoft.com/office/drawing/2014/main" id="{038E3424-AB1E-4BEB-8B0C-2CEB8729C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128" y="4479763"/>
            <a:ext cx="2056572" cy="1542429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https://avatars.mds.yandex.net/i?id=9149a4664a70744e1d44cf7093d8a1fee84c5b2e-7017431-images-thumbs&amp;n=13">
            <a:extLst>
              <a:ext uri="{FF2B5EF4-FFF2-40B4-BE49-F238E27FC236}">
                <a16:creationId xmlns:a16="http://schemas.microsoft.com/office/drawing/2014/main" id="{F7EAA0CC-C70D-4EC7-A8A7-EEE948B11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89" y="4498192"/>
            <a:ext cx="1133475" cy="152400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https://evmhistory.ru/images/programming/msvs_1.jpg">
            <a:extLst>
              <a:ext uri="{FF2B5EF4-FFF2-40B4-BE49-F238E27FC236}">
                <a16:creationId xmlns:a16="http://schemas.microsoft.com/office/drawing/2014/main" id="{6E55AE0F-8A33-4CF3-B260-4B7DF8A29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951" y="2051216"/>
            <a:ext cx="2266747" cy="170006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582" y="1922476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0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0654" y="749910"/>
            <a:ext cx="10515600" cy="779463"/>
          </a:xfrm>
        </p:spPr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Проектирование мобильного приложения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938146" y="6356350"/>
            <a:ext cx="2743200" cy="365125"/>
          </a:xfrm>
        </p:spPr>
        <p:txBody>
          <a:bodyPr/>
          <a:lstStyle/>
          <a:p>
            <a:fld id="{8B2AC70D-ECCF-4241-A93A-8AFA3630B14E}" type="slidenum">
              <a:rPr lang="en-UA" sz="2400" smtClean="0"/>
              <a:t>5</a:t>
            </a:fld>
            <a:endParaRPr lang="en-UA" sz="2400"/>
          </a:p>
        </p:txBody>
      </p:sp>
      <p:pic>
        <p:nvPicPr>
          <p:cNvPr id="5" name="Рисунок 4" descr="https://robotrackkursk.ru/wp-content/uploads/6/a/a/6aaec6b0e8a8328a8a927286fe01b8b9.jpe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94" y="1992573"/>
            <a:ext cx="5251625" cy="32902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Прямоугольник 5"/>
          <p:cNvSpPr/>
          <p:nvPr/>
        </p:nvSpPr>
        <p:spPr>
          <a:xfrm>
            <a:off x="510654" y="5457629"/>
            <a:ext cx="57610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ea typeface="Times New Roman" panose="02020603050405020304" pitchFamily="18" charset="0"/>
              </a:rPr>
              <a:t>Архитектура мобильного приложения «Таксопарк»</a:t>
            </a:r>
            <a:endParaRPr 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368955" y="2006221"/>
            <a:ext cx="5518245" cy="3359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385" fontAlgn="base">
              <a:lnSpc>
                <a:spcPct val="150000"/>
              </a:lnSpc>
              <a:spcAft>
                <a:spcPts val="0"/>
              </a:spcAft>
              <a:tabLst>
                <a:tab pos="810260" algn="l"/>
              </a:tabLst>
            </a:pPr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Параметры, которые могут реализоваться на стороне сервера:</a:t>
            </a:r>
            <a:endParaRPr lang="ru-RU" sz="2400" u="sng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810260" algn="l"/>
              </a:tabLst>
            </a:pPr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хранение, защита и доступ к данным;</a:t>
            </a:r>
            <a:endParaRPr lang="ru-RU" sz="2400" u="sng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810260" algn="l"/>
              </a:tabLst>
            </a:pPr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работа с поступающими клиентскими запросами;</a:t>
            </a:r>
            <a:endParaRPr lang="ru-RU" sz="2400" u="sng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810260" algn="l"/>
              </a:tabLst>
            </a:pPr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процесс отправки ответа клиенту</a:t>
            </a:r>
            <a:r>
              <a:rPr lang="ru-RU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.</a:t>
            </a:r>
            <a:endParaRPr lang="ru-RU" sz="2000" u="sng" dirty="0">
              <a:solidFill>
                <a:srgbClr val="000000"/>
              </a:solidFill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1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935051" y="6345831"/>
            <a:ext cx="2743200" cy="365125"/>
          </a:xfrm>
        </p:spPr>
        <p:txBody>
          <a:bodyPr/>
          <a:lstStyle/>
          <a:p>
            <a:fld id="{8B2AC70D-ECCF-4241-A93A-8AFA3630B14E}" type="slidenum">
              <a:rPr lang="en-UA" sz="2400" smtClean="0"/>
              <a:t>6</a:t>
            </a:fld>
            <a:endParaRPr lang="en-UA" sz="2400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438089"/>
            <a:ext cx="10515600" cy="779463"/>
          </a:xfrm>
        </p:spPr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Проектирование мобильного приложения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372130" y="5539128"/>
            <a:ext cx="3447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Диаграмма прецедентов</a:t>
            </a:r>
            <a:endParaRPr lang="ru-RU" sz="2400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3136392" y="1736057"/>
            <a:ext cx="5926675" cy="36686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737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951794" y="6356350"/>
            <a:ext cx="2743200" cy="365125"/>
          </a:xfrm>
        </p:spPr>
        <p:txBody>
          <a:bodyPr/>
          <a:lstStyle/>
          <a:p>
            <a:fld id="{8B2AC70D-ECCF-4241-A93A-8AFA3630B14E}" type="slidenum">
              <a:rPr lang="en-UA" sz="2400" smtClean="0"/>
              <a:t>7</a:t>
            </a:fld>
            <a:endParaRPr lang="en-UA" sz="240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Проектирование мобильного приложения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3157727" y="1486109"/>
            <a:ext cx="4890866" cy="42085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Прямоугольник 6"/>
          <p:cNvSpPr/>
          <p:nvPr/>
        </p:nvSpPr>
        <p:spPr>
          <a:xfrm>
            <a:off x="3722739" y="5777290"/>
            <a:ext cx="38969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Диаграмма взаимодействия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6534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910851" y="6356349"/>
            <a:ext cx="2743200" cy="365125"/>
          </a:xfrm>
        </p:spPr>
        <p:txBody>
          <a:bodyPr/>
          <a:lstStyle/>
          <a:p>
            <a:fld id="{8B2AC70D-ECCF-4241-A93A-8AFA3630B14E}" type="slidenum">
              <a:rPr lang="en-UA" sz="2400" smtClean="0"/>
              <a:t>8</a:t>
            </a:fld>
            <a:endParaRPr lang="en-UA" sz="240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67970" y="1368870"/>
            <a:ext cx="8592034" cy="46776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06187" y="279602"/>
            <a:ext cx="10515600" cy="779463"/>
          </a:xfrm>
        </p:spPr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Проектирование мобильного приложения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210730" y="6102775"/>
            <a:ext cx="3485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Диаграмма компонентов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8177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965442" y="6352843"/>
            <a:ext cx="2743200" cy="365125"/>
          </a:xfrm>
        </p:spPr>
        <p:txBody>
          <a:bodyPr/>
          <a:lstStyle/>
          <a:p>
            <a:fld id="{8B2AC70D-ECCF-4241-A93A-8AFA3630B14E}" type="slidenum">
              <a:rPr lang="en-UA" sz="2400" smtClean="0"/>
              <a:t>9</a:t>
            </a:fld>
            <a:endParaRPr lang="en-UA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08216" y="5301625"/>
            <a:ext cx="56038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rgbClr val="000000"/>
                </a:solidFill>
              </a:rPr>
              <a:t>Контекстная диаграмма</a:t>
            </a:r>
            <a:endParaRPr lang="ru-RU" sz="2400" dirty="0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Проектирование мобильного приложения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Объект 4" descr="C:\Users\Savan\Desktop\Загрузки с GX\Документ1 (1)-Страница-2.drawio (1)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01368"/>
            <a:ext cx="5592466" cy="34564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0" name="Прямоугольник 9"/>
          <p:cNvSpPr/>
          <p:nvPr/>
        </p:nvSpPr>
        <p:spPr>
          <a:xfrm>
            <a:off x="6096000" y="5343656"/>
            <a:ext cx="5592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rgbClr val="000000"/>
                </a:solidFill>
              </a:rPr>
              <a:t>Диаграмма декомпозиции</a:t>
            </a:r>
            <a:endParaRPr lang="ru-RU" sz="2400" dirty="0"/>
          </a:p>
        </p:txBody>
      </p:sp>
      <p:pic>
        <p:nvPicPr>
          <p:cNvPr id="11" name="Рисунок 10" descr="C:\Users\Savan\Desktop\Диплом дипаграмы\Decompozicii-Страница-1.drawio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11" y="1801368"/>
            <a:ext cx="5171915" cy="34564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4694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9B810"/>
      </a:accent1>
      <a:accent2>
        <a:srgbClr val="6C7074"/>
      </a:accent2>
      <a:accent3>
        <a:srgbClr val="BBA894"/>
      </a:accent3>
      <a:accent4>
        <a:srgbClr val="FFC000"/>
      </a:accent4>
      <a:accent5>
        <a:srgbClr val="8B6539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429</Words>
  <Application>Microsoft Office PowerPoint</Application>
  <PresentationFormat>Широкоэкранный</PresentationFormat>
  <Paragraphs>97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Мобильное приложение «Таксопарк»</vt:lpstr>
      <vt:lpstr>Цель и задачи</vt:lpstr>
      <vt:lpstr>Описание предметной области</vt:lpstr>
      <vt:lpstr>Анализ инструментов разработки</vt:lpstr>
      <vt:lpstr>Проектирование мобильного приложения</vt:lpstr>
      <vt:lpstr>Проектирование мобильного приложения</vt:lpstr>
      <vt:lpstr>Проектирование мобильного приложения</vt:lpstr>
      <vt:lpstr>Проектирование мобильного приложения</vt:lpstr>
      <vt:lpstr>Проектирование мобильного приложения</vt:lpstr>
      <vt:lpstr>Проектирование базы данных</vt:lpstr>
      <vt:lpstr>Проектирование базы данных</vt:lpstr>
      <vt:lpstr>Проектирование интерфейса</vt:lpstr>
      <vt:lpstr>Разработка интерфейса</vt:lpstr>
      <vt:lpstr>Разработка БД</vt:lpstr>
      <vt:lpstr>Разработка программного продукта</vt:lpstr>
      <vt:lpstr>Разработка</vt:lpstr>
      <vt:lpstr>Экономическая часть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Microsoft Office User</dc:creator>
  <cp:lastModifiedBy>Savan</cp:lastModifiedBy>
  <cp:revision>30</cp:revision>
  <dcterms:created xsi:type="dcterms:W3CDTF">2023-02-11T11:38:42Z</dcterms:created>
  <dcterms:modified xsi:type="dcterms:W3CDTF">2023-06-19T22:07:11Z</dcterms:modified>
</cp:coreProperties>
</file>