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9" r:id="rId6"/>
    <p:sldId id="261" r:id="rId7"/>
    <p:sldId id="262" r:id="rId8"/>
    <p:sldId id="263" r:id="rId9"/>
    <p:sldId id="270" r:id="rId10"/>
    <p:sldId id="271" r:id="rId11"/>
    <p:sldId id="272" r:id="rId12"/>
    <p:sldId id="264" r:id="rId13"/>
    <p:sldId id="268" r:id="rId14"/>
    <p:sldId id="266" r:id="rId15"/>
    <p:sldId id="267" r:id="rId16"/>
  </p:sldIdLst>
  <p:sldSz cx="9144000" cy="5143500" type="screen16x9"/>
  <p:notesSz cx="6858000" cy="9144000"/>
  <p:embeddedFontLst>
    <p:embeddedFont>
      <p:font typeface="Economica" panose="020B060402020202020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D041"/>
    <a:srgbClr val="336791"/>
    <a:srgbClr val="FFD40E"/>
    <a:srgbClr val="7DDFFF"/>
    <a:srgbClr val="F7D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95" autoAdjust="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169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19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861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238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728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753934" y="744973"/>
            <a:ext cx="6074534" cy="11749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Дослідження методів обробки природної мови, що використовуються для перекладу текстових документів</a:t>
            </a:r>
            <a:endParaRPr sz="20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897741" y="3279196"/>
            <a:ext cx="5348518" cy="21606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/>
              <a:t>Андрійченко Артем Віталійович, ІПЗм-23-3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 dirty="0"/>
              <a:t>Науковий керівник: </a:t>
            </a:r>
            <a:r>
              <a:rPr lang="uk-UA" sz="1800" dirty="0"/>
              <a:t>доц. Вечур О. В.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20</a:t>
            </a:r>
            <a:r>
              <a:rPr lang="uk" sz="1800" dirty="0"/>
              <a:t> червня 2025</a:t>
            </a:r>
            <a:endParaRPr sz="1800"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План покращення моделі</a:t>
            </a: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6" name="Google Shape;92;p17" title="14.png">
            <a:extLst>
              <a:ext uri="{FF2B5EF4-FFF2-40B4-BE49-F238E27FC236}">
                <a16:creationId xmlns:a16="http://schemas.microsoft.com/office/drawing/2014/main" id="{72BB0F13-FB93-4754-9DD7-0904261405D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2582" y="1573540"/>
            <a:ext cx="3014677" cy="199641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14;p20">
            <a:extLst>
              <a:ext uri="{FF2B5EF4-FFF2-40B4-BE49-F238E27FC236}">
                <a16:creationId xmlns:a16="http://schemas.microsoft.com/office/drawing/2014/main" id="{63C8D887-152C-4494-8B35-601C6C4C6E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5760" y="1071608"/>
            <a:ext cx="4724556" cy="3000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Базова модель: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facebook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/nllb-200-distilled-600M</a:t>
            </a: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Методи покращення:</a:t>
            </a:r>
            <a:endParaRPr lang="en-US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Перефразування за допомогою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Vamsi/T5_Paraphrase_Paws</a:t>
            </a:r>
          </a:p>
          <a:p>
            <a:pPr marL="285750" lvl="0" indent="-2857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Семантична подібність перефразованих речень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LaBSE</a:t>
            </a: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Мета: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Підвищити природн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ість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точність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418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Поліпшений конвеєр перекладу </a:t>
            </a:r>
            <a:r>
              <a:rPr lang="en-US" sz="3200" dirty="0"/>
              <a:t>NLLB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8" name="Google Shape;99;p18">
            <a:extLst>
              <a:ext uri="{FF2B5EF4-FFF2-40B4-BE49-F238E27FC236}">
                <a16:creationId xmlns:a16="http://schemas.microsoft.com/office/drawing/2014/main" id="{FCE4A1A6-6E51-45CE-97EC-2A9A0BA265B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2546" y="815400"/>
            <a:ext cx="3038908" cy="34070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371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на </a:t>
            </a:r>
            <a:r>
              <a:rPr lang="en-US" sz="3200" dirty="0"/>
              <a:t>FLORES-200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0D73412B-8A12-40EC-85B9-9CF08CEF1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254149"/>
              </p:ext>
            </p:extLst>
          </p:nvPr>
        </p:nvGraphicFramePr>
        <p:xfrm>
          <a:off x="1067205" y="1273810"/>
          <a:ext cx="692404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773190825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13852437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524926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72384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576397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883712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023630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40986572"/>
                    </a:ext>
                  </a:extLst>
                </a:gridCol>
                <a:gridCol w="604684">
                  <a:extLst>
                    <a:ext uri="{9D8B030D-6E8A-4147-A177-3AD203B41FA5}">
                      <a16:colId xmlns:a16="http://schemas.microsoft.com/office/drawing/2014/main" val="2446131994"/>
                    </a:ext>
                  </a:extLst>
                </a:gridCol>
                <a:gridCol w="614516">
                  <a:extLst>
                    <a:ext uri="{9D8B030D-6E8A-4147-A177-3AD203B41FA5}">
                      <a16:colId xmlns:a16="http://schemas.microsoft.com/office/drawing/2014/main" val="2857274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marL="68580" marR="68580" marT="0" marB="0"/>
                </a:tc>
                <a:tc gridSpan="9"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FLORES 200 (n=40)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421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Pair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de-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de-it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de-uk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it-en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it-de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it-uk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fi-en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fi-fr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fi-uk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5670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M2M100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0.231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0.148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0.173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0.127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0.139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0.185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0.237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0.131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843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OPUS-MT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0.277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0.085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0.149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0.081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0.215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0.272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0.079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717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NLLB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0.308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0.237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0.205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0.180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0.149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0.251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0.264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0.137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9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Seamless medium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0.273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0.222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0.229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0.174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0.172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0.204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0.278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0.129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5591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NLLB improved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0.320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0.251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0.214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0.254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0.206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0.180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0.278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0.284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0.14</a:t>
                      </a:r>
                      <a:r>
                        <a:rPr lang="uk-UA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78032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експерименту 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6D79B7-359C-42A8-A9EF-96F0170DBA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55420"/>
            <a:ext cx="5943600" cy="2232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8902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CEA697-3009-4F1A-8B93-B7FB58CA6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513" y="703451"/>
            <a:ext cx="2369424" cy="336108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699" y="1225225"/>
            <a:ext cx="4460325" cy="2946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285750" lvl="0" indent="-2857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Nllb перевершує інші моделі </a:t>
            </a:r>
          </a:p>
          <a:p>
            <a:pPr marL="285750" lvl="0" indent="-2857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Покращення додають точність 3–10% </a:t>
            </a: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Ключові стратегії:</a:t>
            </a:r>
            <a:endParaRPr lang="en-US" sz="16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Переклад через анг</a:t>
            </a: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лійську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Перефразування + семантична подібність</a:t>
            </a: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 майбутньому:</a:t>
            </a:r>
          </a:p>
          <a:p>
            <a:pPr marL="285750" lvl="0" indent="-2857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Покращення перекладу флективних мов</a:t>
            </a:r>
          </a:p>
          <a:p>
            <a:pPr marL="285750" lvl="0" indent="-2857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Адаптивні моделі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pic>
        <p:nvPicPr>
          <p:cNvPr id="6" name="Google Shape;129;p22">
            <a:extLst>
              <a:ext uri="{FF2B5EF4-FFF2-40B4-BE49-F238E27FC236}">
                <a16:creationId xmlns:a16="http://schemas.microsoft.com/office/drawing/2014/main" id="{F08DE52C-09CD-49C8-BBA2-28ABFBB39FF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158" y="1644047"/>
            <a:ext cx="2959947" cy="1855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372432"/>
            <a:ext cx="4260300" cy="2398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/>
              <a:t>Актуальність: </a:t>
            </a:r>
            <a:r>
              <a:rPr lang="ru-RU" sz="1600" dirty="0"/>
              <a:t>зростаючий попит на автоматизований переклад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/>
              <a:t>Напрям: </a:t>
            </a:r>
            <a:r>
              <a:rPr lang="ru-RU" sz="1600" dirty="0"/>
              <a:t>покращення якості перекладу для низькоресурсних мов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/>
              <a:t>Об’єкт: </a:t>
            </a:r>
            <a:r>
              <a:rPr lang="ru-RU" sz="1600" dirty="0"/>
              <a:t>процес автоматизованого перекладу текстів</a:t>
            </a:r>
            <a:endParaRPr sz="1600"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BD11B9D-184D-441C-9E4D-3B5AB08C5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345" y="1543499"/>
            <a:ext cx="3197550" cy="205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78;p15">
            <a:extLst>
              <a:ext uri="{FF2B5EF4-FFF2-40B4-BE49-F238E27FC236}">
                <a16:creationId xmlns:a16="http://schemas.microsoft.com/office/drawing/2014/main" id="{600974DB-54D8-4FDA-BDFA-60250E25ED83}"/>
              </a:ext>
            </a:extLst>
          </p:cNvPr>
          <p:cNvSpPr txBox="1">
            <a:spLocks/>
          </p:cNvSpPr>
          <p:nvPr/>
        </p:nvSpPr>
        <p:spPr>
          <a:xfrm>
            <a:off x="311700" y="-124863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algn="ctr"/>
            <a:r>
              <a:rPr lang="ru-RU" sz="3200" dirty="0"/>
              <a:t>Дослідження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Огляд основних </a:t>
            </a:r>
            <a:r>
              <a:rPr lang="uk-UA" sz="3200" dirty="0"/>
              <a:t>моделей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33642"/>
            <a:ext cx="4260300" cy="26762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285750" algn="l" rtl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NLLB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lvl="0" indent="-285750" algn="l" rtl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OPUS-MT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lvl="0" indent="-285750" algn="l" rtl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SeamlessM4T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lvl="0" indent="-285750" algn="l" rtl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M2M100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lvl="0" indent="-285750" algn="l" rtl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T5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lvl="0" indent="-285750" algn="l" rtl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BART</a:t>
            </a:r>
            <a:endParaRPr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CC00817-A706-4176-AA59-4877DDE44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832" y="1494064"/>
            <a:ext cx="2608575" cy="215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364620"/>
            <a:ext cx="4410319" cy="24142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lnSpc>
                <a:spcPct val="150000"/>
              </a:lnSpc>
              <a:spcAft>
                <a:spcPts val="0"/>
              </a:spcAft>
              <a:buAutoNum type="arabicPeriod"/>
            </a:pP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Розробка архітектури системи</a:t>
            </a:r>
          </a:p>
          <a:p>
            <a:pPr marL="342900" lvl="0" algn="l" rtl="0">
              <a:lnSpc>
                <a:spcPct val="150000"/>
              </a:lnSpc>
              <a:spcAft>
                <a:spcPts val="0"/>
              </a:spcAft>
              <a:buAutoNum type="arabicPeriod"/>
            </a:pP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Серверна логіка</a:t>
            </a:r>
          </a:p>
          <a:p>
            <a:pPr marL="342900" lvl="0" algn="l" rtl="0">
              <a:lnSpc>
                <a:spcPct val="150000"/>
              </a:lnSpc>
              <a:spcAft>
                <a:spcPts val="0"/>
              </a:spcAft>
              <a:buAutoNum type="arabicPeriod"/>
            </a:pP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Оцінка ефективності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NLP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моделей</a:t>
            </a:r>
            <a:endParaRPr lang="ru-RU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342900" lvl="0" algn="l" rtl="0">
              <a:lnSpc>
                <a:spcPct val="150000"/>
              </a:lnSpc>
              <a:spcAft>
                <a:spcPts val="0"/>
              </a:spcAft>
              <a:buAutoNum type="arabicPeriod"/>
            </a:pP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Удосконалення найкращої</a:t>
            </a:r>
          </a:p>
          <a:p>
            <a:pPr marL="342900" lvl="0" algn="l" rtl="0">
              <a:lnSpc>
                <a:spcPct val="150000"/>
              </a:lnSpc>
              <a:spcAft>
                <a:spcPts val="0"/>
              </a:spcAft>
              <a:buAutoNum type="arabicPeriod"/>
            </a:pP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Впровадження веб частини</a:t>
            </a:r>
            <a:endParaRPr lang="ru-RU"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B92BB3-9825-4E9A-BE2F-74E69EA22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597" y="1364619"/>
            <a:ext cx="2435123" cy="241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Рішення багатокретиріальної задачі</a:t>
            </a:r>
            <a:endParaRPr sz="3200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B0480E5-A212-4B18-832B-F05E1683C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83345"/>
              </p:ext>
            </p:extLst>
          </p:nvPr>
        </p:nvGraphicFramePr>
        <p:xfrm>
          <a:off x="1206746" y="1136638"/>
          <a:ext cx="6730508" cy="287022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22882">
                  <a:extLst>
                    <a:ext uri="{9D8B030D-6E8A-4147-A177-3AD203B41FA5}">
                      <a16:colId xmlns:a16="http://schemas.microsoft.com/office/drawing/2014/main" val="2257626765"/>
                    </a:ext>
                  </a:extLst>
                </a:gridCol>
                <a:gridCol w="1060830">
                  <a:extLst>
                    <a:ext uri="{9D8B030D-6E8A-4147-A177-3AD203B41FA5}">
                      <a16:colId xmlns:a16="http://schemas.microsoft.com/office/drawing/2014/main" val="173471682"/>
                    </a:ext>
                  </a:extLst>
                </a:gridCol>
                <a:gridCol w="944951">
                  <a:extLst>
                    <a:ext uri="{9D8B030D-6E8A-4147-A177-3AD203B41FA5}">
                      <a16:colId xmlns:a16="http://schemas.microsoft.com/office/drawing/2014/main" val="196238025"/>
                    </a:ext>
                  </a:extLst>
                </a:gridCol>
                <a:gridCol w="884903">
                  <a:extLst>
                    <a:ext uri="{9D8B030D-6E8A-4147-A177-3AD203B41FA5}">
                      <a16:colId xmlns:a16="http://schemas.microsoft.com/office/drawing/2014/main" val="3588859608"/>
                    </a:ext>
                  </a:extLst>
                </a:gridCol>
                <a:gridCol w="973393">
                  <a:extLst>
                    <a:ext uri="{9D8B030D-6E8A-4147-A177-3AD203B41FA5}">
                      <a16:colId xmlns:a16="http://schemas.microsoft.com/office/drawing/2014/main" val="3891699045"/>
                    </a:ext>
                  </a:extLst>
                </a:gridCol>
                <a:gridCol w="1260987">
                  <a:extLst>
                    <a:ext uri="{9D8B030D-6E8A-4147-A177-3AD203B41FA5}">
                      <a16:colId xmlns:a16="http://schemas.microsoft.com/office/drawing/2014/main" val="2943483102"/>
                    </a:ext>
                  </a:extLst>
                </a:gridCol>
                <a:gridCol w="582562">
                  <a:extLst>
                    <a:ext uri="{9D8B030D-6E8A-4147-A177-3AD203B41FA5}">
                      <a16:colId xmlns:a16="http://schemas.microsoft.com/office/drawing/2014/main" val="3705100181"/>
                    </a:ext>
                  </a:extLst>
                </a:gridCol>
              </a:tblGrid>
              <a:tr h="6451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Точність перекладу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Швидкість виконання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Вимоги до ресурсів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Масшта-бованість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Гнучкість у налаштуванні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en-US" sz="1200" b="1" baseline="30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039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NLLB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0.599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38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OPUS-MT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430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SeamlessM4T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0.533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19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M2M100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705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β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0,333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0,267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0,067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712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6160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0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система для проведення експериментального дослідження</a:t>
            </a:r>
            <a:endParaRPr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B1357E-AF3C-46F5-8CBE-FF60AA0CFE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78330"/>
            <a:ext cx="5943600" cy="1386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4098" name="Picture 2" descr="JavaScript — Википедия">
            <a:extLst>
              <a:ext uri="{FF2B5EF4-FFF2-40B4-BE49-F238E27FC236}">
                <a16:creationId xmlns:a16="http://schemas.microsoft.com/office/drawing/2014/main" id="{AA310EA5-3AD3-4164-A521-FDE0E0395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295" y="1577072"/>
            <a:ext cx="994675" cy="99467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E53035-D220-4ACF-8C4B-B3ABACE89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1830" y="1577072"/>
            <a:ext cx="994675" cy="9946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44F09E-DA96-4787-90CE-EC9B717E55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6899" y="1577072"/>
            <a:ext cx="994674" cy="9946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F87B48-1652-4D7A-ADD4-4E5BF8A634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4294" y="2592367"/>
            <a:ext cx="3038411" cy="9891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104" name="Picture 8" descr="PostgreSQL monitoring &amp; observability | Dynatrace Hub">
            <a:extLst>
              <a:ext uri="{FF2B5EF4-FFF2-40B4-BE49-F238E27FC236}">
                <a16:creationId xmlns:a16="http://schemas.microsoft.com/office/drawing/2014/main" id="{2B01AD61-7F40-41CD-951B-E677FA541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426" y="2592367"/>
            <a:ext cx="989147" cy="98914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679D10F0-80FC-46B1-AD58-1B0266F47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365" y="1577073"/>
            <a:ext cx="994674" cy="99467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Зміст проведеного експерименту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68925" y="1071656"/>
            <a:ext cx="4561120" cy="30001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Моделі: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facebook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/m2m100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Helsinki-NLP/opus-mt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facebook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/nllb-200-distilled-600M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facebook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/hf-seamless-m4t-medium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Мови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Англійська, Німецька, Французька, Українська, Фінська та Італійська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Датасети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FLORES-200,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юридичні документи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Метрики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BLEU scores,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вручну</a:t>
            </a: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6" name="Google Shape;75;p15" title="13.png">
            <a:extLst>
              <a:ext uri="{FF2B5EF4-FFF2-40B4-BE49-F238E27FC236}">
                <a16:creationId xmlns:a16="http://schemas.microsoft.com/office/drawing/2014/main" id="{5027F5E1-1F5B-4790-9F48-3550F06B6FB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5891" y="1549553"/>
            <a:ext cx="2280484" cy="2044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Посередницький переклад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20C63CDB-D0AE-4DDB-9B2E-4F4B1498E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120166"/>
              </p:ext>
            </p:extLst>
          </p:nvPr>
        </p:nvGraphicFramePr>
        <p:xfrm>
          <a:off x="1303734" y="678302"/>
          <a:ext cx="6536532" cy="335077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91948">
                  <a:extLst>
                    <a:ext uri="{9D8B030D-6E8A-4147-A177-3AD203B41FA5}">
                      <a16:colId xmlns:a16="http://schemas.microsoft.com/office/drawing/2014/main" val="3156624065"/>
                    </a:ext>
                  </a:extLst>
                </a:gridCol>
                <a:gridCol w="668073">
                  <a:extLst>
                    <a:ext uri="{9D8B030D-6E8A-4147-A177-3AD203B41FA5}">
                      <a16:colId xmlns:a16="http://schemas.microsoft.com/office/drawing/2014/main" val="3092177315"/>
                    </a:ext>
                  </a:extLst>
                </a:gridCol>
                <a:gridCol w="668073">
                  <a:extLst>
                    <a:ext uri="{9D8B030D-6E8A-4147-A177-3AD203B41FA5}">
                      <a16:colId xmlns:a16="http://schemas.microsoft.com/office/drawing/2014/main" val="1876820719"/>
                    </a:ext>
                  </a:extLst>
                </a:gridCol>
                <a:gridCol w="668073">
                  <a:extLst>
                    <a:ext uri="{9D8B030D-6E8A-4147-A177-3AD203B41FA5}">
                      <a16:colId xmlns:a16="http://schemas.microsoft.com/office/drawing/2014/main" val="1906271449"/>
                    </a:ext>
                  </a:extLst>
                </a:gridCol>
                <a:gridCol w="668073">
                  <a:extLst>
                    <a:ext uri="{9D8B030D-6E8A-4147-A177-3AD203B41FA5}">
                      <a16:colId xmlns:a16="http://schemas.microsoft.com/office/drawing/2014/main" val="2050328798"/>
                    </a:ext>
                  </a:extLst>
                </a:gridCol>
                <a:gridCol w="668073">
                  <a:extLst>
                    <a:ext uri="{9D8B030D-6E8A-4147-A177-3AD203B41FA5}">
                      <a16:colId xmlns:a16="http://schemas.microsoft.com/office/drawing/2014/main" val="4209672897"/>
                    </a:ext>
                  </a:extLst>
                </a:gridCol>
                <a:gridCol w="668073">
                  <a:extLst>
                    <a:ext uri="{9D8B030D-6E8A-4147-A177-3AD203B41FA5}">
                      <a16:colId xmlns:a16="http://schemas.microsoft.com/office/drawing/2014/main" val="483866856"/>
                    </a:ext>
                  </a:extLst>
                </a:gridCol>
                <a:gridCol w="668073">
                  <a:extLst>
                    <a:ext uri="{9D8B030D-6E8A-4147-A177-3AD203B41FA5}">
                      <a16:colId xmlns:a16="http://schemas.microsoft.com/office/drawing/2014/main" val="1029466976"/>
                    </a:ext>
                  </a:extLst>
                </a:gridCol>
                <a:gridCol w="668073">
                  <a:extLst>
                    <a:ext uri="{9D8B030D-6E8A-4147-A177-3AD203B41FA5}">
                      <a16:colId xmlns:a16="http://schemas.microsoft.com/office/drawing/2014/main" val="1330191626"/>
                    </a:ext>
                  </a:extLst>
                </a:gridCol>
              </a:tblGrid>
              <a:tr h="331788"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Model</a:t>
                      </a:r>
                    </a:p>
                  </a:txBody>
                  <a:tcPr marL="68580" marR="68580" marT="0" marB="0" anchor="ctr"/>
                </a:tc>
                <a:tc gridSpan="8"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FLORES 200 (n=40)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75225"/>
                  </a:ext>
                </a:extLst>
              </a:tr>
              <a:tr h="247707"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Pair</a:t>
                      </a: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de-fi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de-fr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fi-de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fi-fr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727757"/>
                  </a:ext>
                </a:extLst>
              </a:tr>
              <a:tr h="247707"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Translation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Ind.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Dir.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Ind.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Dir.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Ind.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Dir.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Ind.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Dir.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3869975"/>
                  </a:ext>
                </a:extLst>
              </a:tr>
              <a:tr h="247707"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M2M100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0.087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0.083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0.099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0.148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0.099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0.148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0.148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0.147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8464610"/>
                  </a:ext>
                </a:extLst>
              </a:tr>
              <a:tr h="247707"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OPUS-MT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0.098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0.079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0.163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0.129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0.163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0.129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0.085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0.083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6639365"/>
                  </a:ext>
                </a:extLst>
              </a:tr>
              <a:tr h="247707"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NLLB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0.102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0.056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0.161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0.160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0.161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0.160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0.205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0.177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794609"/>
                  </a:ext>
                </a:extLst>
              </a:tr>
              <a:tr h="247707"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Seamless</a:t>
                      </a:r>
                      <a:r>
                        <a:rPr lang="uk-UA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medium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0.067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0.034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0.037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0.150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0.037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0.193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0.033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5871017"/>
                  </a:ext>
                </a:extLst>
              </a:tr>
              <a:tr h="247707"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Pair</a:t>
                      </a: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fr-de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fr-fi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fr-de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fr-fi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421845"/>
                  </a:ext>
                </a:extLst>
              </a:tr>
              <a:tr h="247707"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Translation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Ind.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Dir.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Ind.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Dir.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Ind.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Dir.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Ind.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Dir.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3201646"/>
                  </a:ext>
                </a:extLst>
              </a:tr>
              <a:tr h="247707"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M2M100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0.134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</a:t>
                      </a:r>
                      <a:r>
                        <a:rPr lang="uk-UA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0.134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</a:t>
                      </a:r>
                      <a:r>
                        <a:rPr lang="uk-UA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0.067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</a:t>
                      </a:r>
                      <a:r>
                        <a:rPr lang="uk-UA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0.131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0.109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78632317"/>
                  </a:ext>
                </a:extLst>
              </a:tr>
              <a:tr h="247707"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OPUS-MT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0.216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0.213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0.216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0.213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0.057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0.099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0.079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0.06</a:t>
                      </a:r>
                      <a:r>
                        <a:rPr lang="ru-RU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4660863"/>
                  </a:ext>
                </a:extLst>
              </a:tr>
              <a:tr h="247707"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NLLB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0.223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</a:t>
                      </a:r>
                      <a:r>
                        <a:rPr lang="uk-UA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0.223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</a:t>
                      </a:r>
                      <a:r>
                        <a:rPr lang="uk-UA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0.127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0.095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0.137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0.13</a:t>
                      </a:r>
                      <a:r>
                        <a:rPr lang="uk-UA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7612712"/>
                  </a:ext>
                </a:extLst>
              </a:tr>
              <a:tr h="294208"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Seamless</a:t>
                      </a:r>
                      <a:r>
                        <a:rPr lang="uk-UA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medium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0.216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0.116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0.216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0.116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0.093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0.026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0.129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just" hangingPunct="0">
                        <a:lnSpc>
                          <a:spcPct val="150000"/>
                        </a:lnSpc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0.024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0949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34896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2" id="{0E3422D2-66DD-48A8-92AD-38892F6C1A30}" vid="{81CCDA4E-A18F-4826-B11D-205FC05A076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Презентація</Template>
  <TotalTime>572</TotalTime>
  <Words>494</Words>
  <Application>Microsoft Office PowerPoint</Application>
  <PresentationFormat>On-screen Show (16:9)</PresentationFormat>
  <Paragraphs>283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Economica</vt:lpstr>
      <vt:lpstr>Open Sans</vt:lpstr>
      <vt:lpstr>Times New Roman</vt:lpstr>
      <vt:lpstr>Luxe</vt:lpstr>
      <vt:lpstr>Дослідження методів обробки природної мови, що використовуються для перекладу текстових документів</vt:lpstr>
      <vt:lpstr>PowerPoint Presentation</vt:lpstr>
      <vt:lpstr>Огляд основних моделей</vt:lpstr>
      <vt:lpstr>Постановка задачі</vt:lpstr>
      <vt:lpstr>Рішення багатокретиріальної задачі</vt:lpstr>
      <vt:lpstr>Архітектура система для проведення експериментального дослідження</vt:lpstr>
      <vt:lpstr>Опис програмного забезпечення, що було використано у дослідженні</vt:lpstr>
      <vt:lpstr>Зміст проведеного експерименту</vt:lpstr>
      <vt:lpstr>Посередницький переклад</vt:lpstr>
      <vt:lpstr>План покращення моделі</vt:lpstr>
      <vt:lpstr>Поліпшений конвеєр перекладу NLLB</vt:lpstr>
      <vt:lpstr>Результати на FLORES-200</vt:lpstr>
      <vt:lpstr>Результати експерименту </vt:lpstr>
      <vt:lpstr>Публікація результатів </vt:lpstr>
      <vt:lpstr>Підсумки 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Дослідження методів обробки природної мови, що використовуються для перекладу текстових документів</dc:title>
  <dc:creator>Artem</dc:creator>
  <cp:lastModifiedBy>Artem</cp:lastModifiedBy>
  <cp:revision>20</cp:revision>
  <dcterms:created xsi:type="dcterms:W3CDTF">2025-05-29T09:33:25Z</dcterms:created>
  <dcterms:modified xsi:type="dcterms:W3CDTF">2025-06-11T06:50:05Z</dcterms:modified>
</cp:coreProperties>
</file>