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537392-C179-45E8-95CE-2E0A012163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588552-06CE-49A1-B1B8-7D1A7AD306A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20C48-203D-4D97-B7F0-CB45536D8D2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CDF353-386D-4AAC-8AD2-21F23838EFF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1DAD8A-8B09-4EC2-84C3-8B8B4ADA207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536A28-2166-41D1-9BB5-70790F831F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3C0693-E68D-4C6D-9FAA-378147194C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745409-9932-440F-98E3-3440C14F79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5E2922-914C-4FF0-973F-21E9774EDB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4120F1-DB32-4EEC-B4A6-65AEEFECF8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F8ECF9-B8EB-48EC-86D6-C7C6B4372E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8BA5B9-3283-41BF-9029-506621DB98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13945F5-B4DD-4D70-8B74-BC8584334CAA}" type="slidenum">
              <a:rPr lang="ru-RU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2"/>
          <p:cNvSpPr/>
          <p:nvPr/>
        </p:nvSpPr>
        <p:spPr>
          <a:xfrm>
            <a:off x="956520" y="2507760"/>
            <a:ext cx="7299720" cy="13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3960" algn="ctr">
              <a:lnSpc>
                <a:spcPct val="100000"/>
              </a:lnSpc>
              <a:spcBef>
                <a:spcPts val="105"/>
              </a:spcBef>
            </a:pPr>
            <a:r>
              <a:rPr lang="ru-RU" sz="4400" b="1" i="1" strike="noStrike" spc="-1">
                <a:solidFill>
                  <a:srgbClr val="001F5F"/>
                </a:solidFill>
                <a:latin typeface="Calibri"/>
              </a:rPr>
              <a:t>Синтаксис</a:t>
            </a:r>
            <a:r>
              <a:rPr lang="ru-RU" sz="4400" b="1" i="1" strike="noStrike" spc="-120">
                <a:solidFill>
                  <a:srgbClr val="001F5F"/>
                </a:solidFill>
                <a:latin typeface="Calibri"/>
              </a:rPr>
              <a:t> </a:t>
            </a:r>
            <a:r>
              <a:rPr lang="ru-RU" sz="4400" b="1" i="1" strike="noStrike" spc="-12">
                <a:solidFill>
                  <a:srgbClr val="001F5F"/>
                </a:solidFill>
                <a:latin typeface="Calibri"/>
              </a:rPr>
              <a:t>интерфейсов.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  <a:p>
            <a:pPr marL="3960" algn="ctr">
              <a:lnSpc>
                <a:spcPct val="100000"/>
              </a:lnSpc>
            </a:pPr>
            <a:r>
              <a:rPr lang="ru-RU" sz="4400" b="1" i="1" strike="noStrike" spc="-1">
                <a:solidFill>
                  <a:srgbClr val="001F5F"/>
                </a:solidFill>
                <a:latin typeface="Calibri"/>
              </a:rPr>
              <a:t>Интерфейсы</a:t>
            </a:r>
            <a:r>
              <a:rPr lang="ru-RU" sz="4400" b="1" i="1" strike="noStrike" spc="-72">
                <a:solidFill>
                  <a:srgbClr val="001F5F"/>
                </a:solidFill>
                <a:latin typeface="Calibri"/>
              </a:rPr>
              <a:t> </a:t>
            </a:r>
            <a:r>
              <a:rPr lang="ru-RU" sz="4400" b="1" i="1" strike="noStrike" spc="-1">
                <a:solidFill>
                  <a:srgbClr val="001F5F"/>
                </a:solidFill>
                <a:latin typeface="Calibri"/>
              </a:rPr>
              <a:t>и</a:t>
            </a:r>
            <a:r>
              <a:rPr lang="ru-RU" sz="4400" b="1" i="1" strike="noStrike" spc="-72">
                <a:solidFill>
                  <a:srgbClr val="001F5F"/>
                </a:solidFill>
                <a:latin typeface="Calibri"/>
              </a:rPr>
              <a:t> </a:t>
            </a:r>
            <a:r>
              <a:rPr lang="ru-RU" sz="4400" b="1" i="1" strike="noStrike" spc="-12">
                <a:solidFill>
                  <a:srgbClr val="001F5F"/>
                </a:solidFill>
                <a:latin typeface="Calibri"/>
              </a:rPr>
              <a:t>наследование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object 3"/>
          <p:cNvPicPr/>
          <p:nvPr/>
        </p:nvPicPr>
        <p:blipFill>
          <a:blip r:embed="rId2"/>
          <a:stretch/>
        </p:blipFill>
        <p:spPr>
          <a:xfrm>
            <a:off x="1895760" y="212400"/>
            <a:ext cx="5609160" cy="2649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18760" y="123840"/>
            <a:ext cx="630612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46476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200" b="0" i="1" strike="noStrike" spc="-1">
                <a:solidFill>
                  <a:srgbClr val="888888"/>
                </a:solidFill>
                <a:latin typeface="Calibri"/>
              </a:rPr>
              <a:t>МДК</a:t>
            </a:r>
            <a:r>
              <a:rPr lang="ru-RU" sz="2200" b="0" i="1" strike="noStrike" spc="-26">
                <a:solidFill>
                  <a:srgbClr val="888888"/>
                </a:solidFill>
                <a:latin typeface="Calibri"/>
              </a:rPr>
              <a:t> </a:t>
            </a:r>
            <a:r>
              <a:rPr lang="ru-RU" sz="2200" b="0" i="1" strike="noStrike" spc="-1">
                <a:solidFill>
                  <a:srgbClr val="888888"/>
                </a:solidFill>
                <a:latin typeface="Calibri"/>
              </a:rPr>
              <a:t>01.01</a:t>
            </a:r>
            <a:r>
              <a:rPr lang="ru-RU" sz="2200" b="0" i="1" strike="noStrike" spc="-41">
                <a:solidFill>
                  <a:srgbClr val="888888"/>
                </a:solidFill>
                <a:latin typeface="Calibri"/>
              </a:rPr>
              <a:t> </a:t>
            </a:r>
            <a:r>
              <a:rPr lang="ru-RU" sz="2200" b="0" i="1" strike="noStrike" spc="-12">
                <a:solidFill>
                  <a:srgbClr val="888888"/>
                </a:solidFill>
                <a:latin typeface="Calibri"/>
              </a:rPr>
              <a:t>Разработка</a:t>
            </a:r>
            <a:r>
              <a:rPr lang="ru-RU" sz="2200" b="0" i="1" strike="noStrike" spc="-32">
                <a:solidFill>
                  <a:srgbClr val="888888"/>
                </a:solidFill>
                <a:latin typeface="Calibri"/>
              </a:rPr>
              <a:t> </a:t>
            </a:r>
            <a:r>
              <a:rPr lang="ru-RU" sz="2200" b="0" i="1" strike="noStrike" spc="-12">
                <a:solidFill>
                  <a:srgbClr val="888888"/>
                </a:solidFill>
                <a:latin typeface="Calibri"/>
              </a:rPr>
              <a:t>программных</a:t>
            </a:r>
            <a:r>
              <a:rPr lang="ru-RU" sz="2200" b="0" i="1" strike="noStrike" spc="-26">
                <a:solidFill>
                  <a:srgbClr val="888888"/>
                </a:solidFill>
                <a:latin typeface="Calibri"/>
              </a:rPr>
              <a:t> </a:t>
            </a:r>
            <a:r>
              <a:rPr lang="ru-RU" sz="2200" b="0" i="1" strike="noStrike" spc="-12">
                <a:solidFill>
                  <a:srgbClr val="888888"/>
                </a:solidFill>
                <a:latin typeface="Calibri"/>
              </a:rPr>
              <a:t>модулей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6811920" y="6286320"/>
            <a:ext cx="1879560" cy="2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ru-RU" sz="1800" b="1" strike="noStrike" spc="-26">
                <a:solidFill>
                  <a:srgbClr val="001F5F"/>
                </a:solidFill>
                <a:latin typeface="Calibri"/>
              </a:rPr>
              <a:t>Тема</a:t>
            </a:r>
            <a:r>
              <a:rPr lang="ru-RU" sz="1800" b="1" strike="noStrike" spc="-55">
                <a:solidFill>
                  <a:srgbClr val="001F5F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1F5F"/>
                </a:solidFill>
                <a:latin typeface="Calibri"/>
              </a:rPr>
              <a:t>1.1.1.</a:t>
            </a:r>
            <a:r>
              <a:rPr lang="ru-RU" sz="1800" b="1" strike="noStrike" spc="-41">
                <a:solidFill>
                  <a:srgbClr val="001F5F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1F5F"/>
                </a:solidFill>
                <a:latin typeface="Calibri"/>
              </a:rPr>
              <a:t>ООП</a:t>
            </a:r>
            <a:r>
              <a:rPr lang="ru-RU" sz="1800" b="1" strike="noStrike" spc="-35">
                <a:solidFill>
                  <a:srgbClr val="001F5F"/>
                </a:solidFill>
                <a:latin typeface="Calibri"/>
              </a:rPr>
              <a:t> </a:t>
            </a:r>
            <a:r>
              <a:rPr lang="ru-RU" sz="1800" b="1" i="1" strike="noStrike" spc="-26">
                <a:solidFill>
                  <a:srgbClr val="001F5F"/>
                </a:solidFill>
                <a:latin typeface="Calibri"/>
              </a:rPr>
              <a:t>C#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78040" y="51480"/>
            <a:ext cx="5662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1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55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3600" b="1" strike="noStrike" spc="-72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object 3"/>
          <p:cNvSpPr/>
          <p:nvPr/>
        </p:nvSpPr>
        <p:spPr>
          <a:xfrm>
            <a:off x="329760" y="822600"/>
            <a:ext cx="8469720" cy="546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" rIns="0" bIns="0" anchor="t">
            <a:spAutoFit/>
          </a:bodyPr>
          <a:lstStyle/>
          <a:p>
            <a:pPr marL="355680" indent="-343080" algn="just">
              <a:lnSpc>
                <a:spcPts val="2160"/>
              </a:lnSpc>
              <a:spcBef>
                <a:spcPts val="374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только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будет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определен,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он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реализован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одном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нескольких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классах.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достаточно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указать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его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имя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после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имени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класса,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аналогично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базовому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классу.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 algn="just">
              <a:lnSpc>
                <a:spcPct val="100000"/>
              </a:lnSpc>
              <a:spcBef>
                <a:spcPts val="210"/>
              </a:spcBef>
              <a:tabLst>
                <a:tab pos="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Общая</a:t>
            </a:r>
            <a:r>
              <a:rPr lang="ru-RU" sz="20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форма</a:t>
            </a:r>
            <a:r>
              <a:rPr lang="ru-RU" sz="20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20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20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1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классе: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550440" indent="-343080">
              <a:lnSpc>
                <a:spcPct val="100000"/>
              </a:lnSpc>
              <a:spcBef>
                <a:spcPts val="261"/>
              </a:spcBef>
              <a:tabLst>
                <a:tab pos="0" algn="l"/>
              </a:tabLst>
            </a:pPr>
            <a:r>
              <a:rPr lang="ru-RU" sz="2400" b="1" strike="noStrike" spc="-1">
                <a:solidFill>
                  <a:srgbClr val="C00000"/>
                </a:solidFill>
                <a:latin typeface="Calibri"/>
              </a:rPr>
              <a:t>class</a:t>
            </a:r>
            <a:r>
              <a:rPr lang="ru-RU" sz="2400" b="1" strike="noStrike" spc="-60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C00000"/>
                </a:solidFill>
                <a:latin typeface="Calibri"/>
              </a:rPr>
              <a:t>имя_класса</a:t>
            </a:r>
            <a:r>
              <a:rPr lang="ru-RU" sz="2400" b="1" strike="noStrike" spc="-46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C00000"/>
                </a:solidFill>
                <a:latin typeface="Calibri"/>
              </a:rPr>
              <a:t>:</a:t>
            </a:r>
            <a:r>
              <a:rPr lang="ru-RU" sz="2400" b="1" strike="noStrike" spc="-52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400" b="1" strike="noStrike" spc="-12">
                <a:solidFill>
                  <a:srgbClr val="C00000"/>
                </a:solidFill>
                <a:latin typeface="Calibri"/>
              </a:rPr>
              <a:t>имя_интерфейса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550440" indent="-343080">
              <a:lnSpc>
                <a:spcPct val="100000"/>
              </a:lnSpc>
              <a:spcBef>
                <a:spcPts val="289"/>
              </a:spcBef>
              <a:tabLst>
                <a:tab pos="0" algn="l"/>
              </a:tabLst>
            </a:pPr>
            <a:r>
              <a:rPr lang="ru-RU" sz="2400" b="1" strike="noStrike" spc="-52">
                <a:solidFill>
                  <a:srgbClr val="C00000"/>
                </a:solidFill>
                <a:latin typeface="Calibri"/>
              </a:rPr>
              <a:t>{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725760" indent="-343080">
              <a:lnSpc>
                <a:spcPct val="100000"/>
              </a:lnSpc>
              <a:spcBef>
                <a:spcPts val="286"/>
              </a:spcBef>
              <a:tabLst>
                <a:tab pos="0" algn="l"/>
              </a:tabLst>
            </a:pPr>
            <a:r>
              <a:rPr lang="ru-RU" sz="2400" b="1" strike="noStrike" spc="-1">
                <a:solidFill>
                  <a:srgbClr val="00AF50"/>
                </a:solidFill>
                <a:latin typeface="Calibri"/>
              </a:rPr>
              <a:t>//</a:t>
            </a:r>
            <a:r>
              <a:rPr lang="ru-RU" sz="2400" b="1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00AF50"/>
                </a:solidFill>
                <a:latin typeface="Calibri"/>
              </a:rPr>
              <a:t>тело</a:t>
            </a:r>
            <a:r>
              <a:rPr lang="ru-RU" sz="2400" b="1" strike="noStrike" spc="-60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400" b="1" strike="noStrike" spc="-12">
                <a:solidFill>
                  <a:srgbClr val="00AF50"/>
                </a:solidFill>
                <a:latin typeface="Calibri"/>
              </a:rPr>
              <a:t>класса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550440" indent="-343080">
              <a:lnSpc>
                <a:spcPct val="100000"/>
              </a:lnSpc>
              <a:spcBef>
                <a:spcPts val="289"/>
              </a:spcBef>
              <a:tabLst>
                <a:tab pos="0" algn="l"/>
              </a:tabLst>
            </a:pPr>
            <a:r>
              <a:rPr lang="ru-RU" sz="2400" b="1" strike="noStrike" spc="-52">
                <a:solidFill>
                  <a:srgbClr val="C00000"/>
                </a:solidFill>
                <a:latin typeface="Calibri"/>
              </a:rPr>
              <a:t>}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160"/>
              </a:lnSpc>
              <a:spcBef>
                <a:spcPts val="541"/>
              </a:spcBef>
              <a:tabLst>
                <a:tab pos="0" algn="l"/>
              </a:tabLst>
            </a:pPr>
            <a:r>
              <a:rPr lang="ru-RU" sz="20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</a:t>
            </a:r>
            <a:r>
              <a:rPr lang="ru-RU" sz="2000" b="0" u="sng" strike="noStrike" spc="-4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классе</a:t>
            </a:r>
            <a:r>
              <a:rPr lang="ru-RU" sz="2000" b="0" u="sng" strike="noStrike" spc="-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допускается</a:t>
            </a:r>
            <a:r>
              <a:rPr lang="ru-RU" sz="2000" b="0" u="sng" strike="noStrike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реализовывать</a:t>
            </a:r>
            <a:r>
              <a:rPr lang="ru-RU" sz="20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несколько</a:t>
            </a:r>
            <a:r>
              <a:rPr lang="ru-RU" sz="2000" b="0" u="sng" strike="noStrike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интерфейсов.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случае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все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реализуемые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интерфейсы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указываются</a:t>
            </a:r>
            <a:r>
              <a:rPr lang="ru-RU" sz="2000" b="0" u="sng" strike="noStrike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списком</a:t>
            </a:r>
            <a:r>
              <a:rPr lang="ru-RU" sz="2000" b="0" u="sng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0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через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129"/>
              </a:lnSpc>
              <a:tabLst>
                <a:tab pos="0" algn="l"/>
              </a:tabLst>
            </a:pPr>
            <a:r>
              <a:rPr lang="ru-RU" sz="20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запятую.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можно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наследовать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базовый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тоже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время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реализовать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один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более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интерфейсов.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таком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случае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имя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базового</a:t>
            </a:r>
            <a:r>
              <a:rPr lang="ru-RU" sz="20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класса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должно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быть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указано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перед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списком</a:t>
            </a:r>
            <a:r>
              <a:rPr lang="ru-RU" sz="20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интерфейсов,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разделяемых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запятой.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ts val="2160"/>
              </a:lnSpc>
              <a:spcBef>
                <a:spcPts val="51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Возвращаемый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тип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сигнатура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реализуемого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метода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должны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точно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соответствовать</a:t>
            </a:r>
            <a:r>
              <a:rPr lang="ru-RU" sz="20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возвращаемому</a:t>
            </a:r>
            <a:r>
              <a:rPr lang="ru-RU" sz="20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типу</a:t>
            </a:r>
            <a:r>
              <a:rPr lang="ru-RU" sz="20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сигнатуре,</a:t>
            </a:r>
            <a:r>
              <a:rPr lang="ru-RU" sz="20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указанным</a:t>
            </a:r>
            <a:r>
              <a:rPr lang="ru-RU" sz="20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определении</a:t>
            </a: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2"/>
          <p:cNvSpPr/>
          <p:nvPr/>
        </p:nvSpPr>
        <p:spPr>
          <a:xfrm>
            <a:off x="258120" y="808920"/>
            <a:ext cx="8660520" cy="558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3360" rIns="0" bIns="0" anchor="t">
            <a:spAutoFit/>
          </a:bodyPr>
          <a:lstStyle/>
          <a:p>
            <a:pPr marL="355680" indent="-343080">
              <a:lnSpc>
                <a:spcPts val="1630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Например,</a:t>
            </a: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необходимо</a:t>
            </a:r>
            <a:r>
              <a:rPr lang="ru-RU" sz="17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создать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три</a:t>
            </a:r>
            <a:r>
              <a:rPr lang="ru-RU" sz="17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независимых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класса: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Circle,</a:t>
            </a:r>
            <a:r>
              <a:rPr lang="ru-RU" sz="17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Square,</a:t>
            </a:r>
            <a:r>
              <a:rPr lang="ru-RU" sz="17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Triangle.</a:t>
            </a:r>
            <a:r>
              <a:rPr lang="ru-RU" sz="17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У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каждого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из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этих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классов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есть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свой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набор</a:t>
            </a: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полей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методов,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связанных</a:t>
            </a:r>
            <a:r>
              <a:rPr lang="ru-RU" sz="17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их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особенностями,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том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79000"/>
              </a:lnSpc>
              <a:spcBef>
                <a:spcPts val="14"/>
              </a:spcBef>
              <a:tabLst>
                <a:tab pos="0" algn="l"/>
              </a:tabLst>
            </a:pP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числе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—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характерный</a:t>
            </a:r>
            <a:r>
              <a:rPr lang="ru-RU" sz="17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размер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—</a:t>
            </a:r>
            <a:r>
              <a:rPr lang="ru-RU" sz="17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Length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.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круга</a:t>
            </a: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это,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например,</a:t>
            </a:r>
            <a:r>
              <a:rPr lang="ru-RU" sz="17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его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радиус,</a:t>
            </a:r>
            <a:r>
              <a:rPr lang="ru-RU" sz="17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для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квадрата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равностороннего</a:t>
            </a:r>
            <a:r>
              <a:rPr lang="ru-RU" sz="17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треугольника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—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длина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его</a:t>
            </a:r>
            <a:r>
              <a:rPr lang="ru-RU" sz="17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стороны.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Следовательно,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каждый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из</a:t>
            </a:r>
            <a:r>
              <a:rPr lang="ru-RU" sz="17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классов</a:t>
            </a:r>
            <a:r>
              <a:rPr lang="ru-RU" sz="17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необходимо</a:t>
            </a: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гарантированно</a:t>
            </a:r>
            <a:r>
              <a:rPr lang="ru-RU" sz="17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добавить</a:t>
            </a:r>
            <a:r>
              <a:rPr lang="ru-RU" sz="17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методы,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которые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будут находить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площадь</a:t>
            </a:r>
            <a:r>
              <a:rPr lang="ru-RU" sz="17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(area)</a:t>
            </a:r>
            <a:r>
              <a:rPr lang="ru-RU" sz="17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периметр</a:t>
            </a:r>
            <a:r>
              <a:rPr lang="ru-RU" sz="17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2">
                <a:solidFill>
                  <a:srgbClr val="000000"/>
                </a:solidFill>
                <a:latin typeface="Calibri"/>
              </a:rPr>
              <a:t>(perimeter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)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этих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фигур.</a:t>
            </a:r>
            <a:r>
              <a:rPr lang="ru-RU" sz="17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Вот</a:t>
            </a:r>
            <a:r>
              <a:rPr lang="ru-RU" sz="18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тут</a:t>
            </a:r>
            <a:r>
              <a:rPr lang="ru-RU" sz="1800" b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то</a:t>
            </a:r>
            <a:r>
              <a:rPr lang="ru-RU" sz="1800" b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800" b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2">
                <a:solidFill>
                  <a:srgbClr val="000000"/>
                </a:solidFill>
                <a:latin typeface="Calibri"/>
              </a:rPr>
              <a:t>могут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1514"/>
              </a:lnSpc>
              <a:tabLst>
                <a:tab pos="0" algn="l"/>
              </a:tabLst>
            </a:pPr>
            <a:r>
              <a:rPr lang="ru-RU" sz="1800" b="1" strike="noStrike" spc="-12">
                <a:solidFill>
                  <a:srgbClr val="000000"/>
                </a:solidFill>
                <a:latin typeface="Calibri"/>
              </a:rPr>
              <a:t>пригодиться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2">
                <a:solidFill>
                  <a:srgbClr val="000000"/>
                </a:solidFill>
                <a:latin typeface="Calibri"/>
              </a:rPr>
              <a:t>интерфейсы!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1945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этого</a:t>
            </a:r>
            <a:r>
              <a:rPr lang="ru-RU" sz="1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поле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имени</a:t>
            </a:r>
            <a:r>
              <a:rPr lang="ru-RU" sz="1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класса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двоеточие</a:t>
            </a:r>
            <a:r>
              <a:rPr lang="ru-RU" sz="18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укажем</a:t>
            </a:r>
            <a:r>
              <a:rPr lang="ru-RU" sz="1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имя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700" b="0" strike="noStrike" spc="-4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8080"/>
                </a:solidFill>
                <a:latin typeface="Calibri"/>
              </a:rPr>
              <a:t>Circle</a:t>
            </a:r>
            <a:r>
              <a:rPr lang="ru-RU" sz="1700" b="0" strike="noStrike" spc="-32">
                <a:solidFill>
                  <a:srgbClr val="00808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8080"/>
                </a:solidFill>
                <a:latin typeface="Calibri"/>
              </a:rPr>
              <a:t>IFigureInfo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double</a:t>
            </a:r>
            <a:r>
              <a:rPr lang="ru-RU" sz="17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8080"/>
                </a:solidFill>
                <a:latin typeface="Calibri"/>
              </a:rPr>
              <a:t>Length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;</a:t>
            </a:r>
            <a:r>
              <a:rPr lang="ru-RU" sz="17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AF50"/>
                </a:solidFill>
                <a:latin typeface="Calibri"/>
              </a:rPr>
              <a:t>//</a:t>
            </a:r>
            <a:r>
              <a:rPr lang="ru-RU" sz="1700" b="0" strike="noStrike" spc="-5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AF50"/>
                </a:solidFill>
                <a:latin typeface="Calibri"/>
              </a:rPr>
              <a:t>радиус</a:t>
            </a:r>
            <a:r>
              <a:rPr lang="ru-RU" sz="17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700" b="0" strike="noStrike" spc="-21">
                <a:solidFill>
                  <a:srgbClr val="00AF50"/>
                </a:solidFill>
                <a:latin typeface="Calibri"/>
              </a:rPr>
              <a:t>круга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700" b="0" strike="noStrike" spc="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8080"/>
                </a:solidFill>
                <a:latin typeface="Calibri"/>
              </a:rPr>
              <a:t>Circle</a:t>
            </a:r>
            <a:r>
              <a:rPr lang="ru-RU" sz="1700" b="0" strike="noStrike" spc="-12">
                <a:solidFill>
                  <a:srgbClr val="0033CC"/>
                </a:solidFill>
                <a:latin typeface="Calibri"/>
              </a:rPr>
              <a:t>(double</a:t>
            </a:r>
            <a:r>
              <a:rPr lang="ru-RU" sz="1700" b="0" strike="noStrike" spc="-7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len)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36432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{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Length</a:t>
            </a:r>
            <a:r>
              <a:rPr lang="ru-RU" sz="17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17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len;</a:t>
            </a:r>
            <a:r>
              <a:rPr lang="ru-RU" sz="17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} </a:t>
            </a: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7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double</a:t>
            </a:r>
            <a:r>
              <a:rPr lang="ru-RU" sz="17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area()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74088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108396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return</a:t>
            </a:r>
            <a:r>
              <a:rPr lang="ru-RU" sz="17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8080"/>
                </a:solidFill>
                <a:latin typeface="Calibri"/>
              </a:rPr>
              <a:t>Math.PI</a:t>
            </a:r>
            <a:r>
              <a:rPr lang="ru-RU" sz="1700" b="0" strike="noStrike" spc="-60">
                <a:solidFill>
                  <a:srgbClr val="00808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*</a:t>
            </a:r>
            <a:r>
              <a:rPr lang="ru-RU" sz="17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Length</a:t>
            </a:r>
            <a:r>
              <a:rPr lang="ru-RU" sz="17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*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Length;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74088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7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double</a:t>
            </a:r>
            <a:r>
              <a:rPr lang="ru-RU" sz="17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8080"/>
                </a:solidFill>
                <a:latin typeface="Calibri"/>
              </a:rPr>
              <a:t>perimeter()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74088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1">
                <a:solidFill>
                  <a:srgbClr val="0033CC"/>
                </a:solidFill>
                <a:latin typeface="Calibri"/>
              </a:rPr>
              <a:t>return</a:t>
            </a:r>
            <a:r>
              <a:rPr lang="ru-RU" sz="17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*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8080"/>
                </a:solidFill>
                <a:latin typeface="Calibri"/>
              </a:rPr>
              <a:t>Math.PI</a:t>
            </a:r>
            <a:r>
              <a:rPr lang="ru-RU" sz="1700" b="0" strike="noStrike" spc="-26">
                <a:solidFill>
                  <a:srgbClr val="008080"/>
                </a:solidFill>
                <a:latin typeface="Calibri"/>
              </a:rPr>
              <a:t> </a:t>
            </a:r>
            <a:r>
              <a:rPr lang="ru-RU" sz="1700" b="0" strike="noStrike" spc="-1">
                <a:solidFill>
                  <a:srgbClr val="000000"/>
                </a:solidFill>
                <a:latin typeface="Calibri"/>
              </a:rPr>
              <a:t>*</a:t>
            </a:r>
            <a:r>
              <a:rPr lang="ru-RU" sz="17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0" strike="noStrike" spc="-12">
                <a:solidFill>
                  <a:srgbClr val="000000"/>
                </a:solidFill>
                <a:latin typeface="Calibri"/>
              </a:rPr>
              <a:t>Length;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364320">
              <a:lnSpc>
                <a:spcPct val="100000"/>
              </a:lnSpc>
              <a:tabLst>
                <a:tab pos="0" algn="l"/>
              </a:tabLst>
            </a:pPr>
            <a:r>
              <a:rPr lang="ru-RU" sz="17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163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Аналогично</a:t>
            </a:r>
            <a:r>
              <a:rPr lang="ru-RU" sz="17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описывают</a:t>
            </a:r>
            <a:r>
              <a:rPr lang="ru-RU" sz="17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остальные</a:t>
            </a:r>
            <a:r>
              <a:rPr lang="ru-RU" sz="17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два</a:t>
            </a:r>
            <a:r>
              <a:rPr lang="ru-RU" sz="17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класса</a:t>
            </a:r>
            <a:r>
              <a:rPr lang="ru-RU" sz="17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Square,</a:t>
            </a:r>
            <a:r>
              <a:rPr lang="ru-RU" sz="17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2">
                <a:solidFill>
                  <a:srgbClr val="000000"/>
                </a:solidFill>
                <a:latin typeface="Calibri"/>
              </a:rPr>
              <a:t>Triangle</a:t>
            </a:r>
            <a:r>
              <a:rPr lang="ru-RU" sz="17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7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700" b="1" strike="noStrike" spc="-12">
                <a:solidFill>
                  <a:srgbClr val="000000"/>
                </a:solidFill>
                <a:latin typeface="Calibri"/>
              </a:rPr>
              <a:t>необходимыми вычислениями.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3568" y="123840"/>
            <a:ext cx="6783912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Реализация</a:t>
            </a:r>
            <a:r>
              <a:rPr lang="ru-RU" sz="3600" b="1" strike="noStrike" spc="-114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2"/>
          <p:cNvSpPr/>
          <p:nvPr/>
        </p:nvSpPr>
        <p:spPr>
          <a:xfrm>
            <a:off x="329760" y="802800"/>
            <a:ext cx="8444160" cy="528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760" rIns="0" bIns="0" anchor="t">
            <a:spAutoFit/>
          </a:bodyPr>
          <a:lstStyle/>
          <a:p>
            <a:pPr marL="12600">
              <a:lnSpc>
                <a:spcPts val="1820"/>
              </a:lnSpc>
              <a:spcBef>
                <a:spcPts val="541"/>
              </a:spcBef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Program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добавляем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статический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InfoFigure</a:t>
            </a:r>
            <a:r>
              <a:rPr lang="ru-RU" sz="19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контроля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работы методов</a:t>
            </a:r>
            <a:r>
              <a:rPr lang="ru-RU" sz="19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класса: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0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33CC"/>
                </a:solidFill>
                <a:latin typeface="Calibri"/>
              </a:rPr>
              <a:t>Program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76560">
              <a:lnSpc>
                <a:spcPct val="100000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static</a:t>
            </a:r>
            <a:r>
              <a:rPr lang="ru-RU" sz="2000" b="0" strike="noStrike" spc="-1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2000" b="0" strike="noStrike" spc="-4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8080"/>
                </a:solidFill>
                <a:latin typeface="Calibri"/>
              </a:rPr>
              <a:t>InfoFigure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(string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fig,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double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s,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double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p)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7656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661680">
              <a:lnSpc>
                <a:spcPct val="100000"/>
              </a:lnSpc>
              <a:spcBef>
                <a:spcPts val="99"/>
              </a:spcBef>
            </a:pPr>
            <a:r>
              <a:rPr lang="ru-RU" sz="1900" b="0" strike="noStrike" spc="-21">
                <a:solidFill>
                  <a:srgbClr val="0033CC"/>
                </a:solidFill>
                <a:latin typeface="Calibri"/>
              </a:rPr>
              <a:t>Console.WriteLine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("{0}</a:t>
            </a:r>
            <a:r>
              <a:rPr lang="ru-RU" sz="19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площадь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{1:##.###},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периметр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{2:##.###}",fig,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s,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p);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376560">
              <a:lnSpc>
                <a:spcPct val="100000"/>
              </a:lnSpc>
              <a:spcBef>
                <a:spcPts val="20"/>
              </a:spcBef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76560">
              <a:lnSpc>
                <a:spcPct val="100000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static</a:t>
            </a:r>
            <a:r>
              <a:rPr lang="ru-RU" sz="2000" b="0" strike="noStrike" spc="-6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9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8080"/>
                </a:solidFill>
                <a:latin typeface="Calibri"/>
              </a:rPr>
              <a:t>Main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(string[]</a:t>
            </a:r>
            <a:r>
              <a:rPr lang="ru-RU" sz="20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args)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76560">
              <a:lnSpc>
                <a:spcPct val="100000"/>
              </a:lnSpc>
              <a:spcBef>
                <a:spcPts val="6"/>
              </a:spcBef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725760">
              <a:lnSpc>
                <a:spcPct val="100000"/>
              </a:lnSpc>
            </a:pPr>
            <a:r>
              <a:rPr lang="ru-RU" sz="2000" b="0" strike="noStrike" spc="-21">
                <a:solidFill>
                  <a:srgbClr val="0033CC"/>
                </a:solidFill>
                <a:latin typeface="Calibri"/>
              </a:rPr>
              <a:t>Console.Write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("Характерный</a:t>
            </a:r>
            <a:r>
              <a:rPr lang="ru-RU" sz="2000" b="0" strike="noStrike" spc="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размер</a:t>
            </a:r>
            <a:r>
              <a:rPr lang="ru-RU" sz="2000" b="0" strike="noStrike" spc="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фигуры</a:t>
            </a:r>
            <a:r>
              <a:rPr lang="ru-RU" sz="2000" b="0" strike="noStrike" spc="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200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");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double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len</a:t>
            </a:r>
            <a:r>
              <a:rPr lang="ru-RU" sz="20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Convert.ToDouble(Console.ReadLine()); </a:t>
            </a:r>
            <a:r>
              <a:rPr lang="ru-RU" sz="2000" b="0" strike="noStrike" spc="-1">
                <a:solidFill>
                  <a:srgbClr val="008080"/>
                </a:solidFill>
                <a:latin typeface="Calibri"/>
              </a:rPr>
              <a:t>Circle</a:t>
            </a:r>
            <a:r>
              <a:rPr lang="ru-RU" sz="2000" b="0" strike="noStrike" spc="-26">
                <a:solidFill>
                  <a:srgbClr val="00808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new</a:t>
            </a:r>
            <a:r>
              <a:rPr lang="ru-RU" sz="2000" b="0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8080"/>
                </a:solidFill>
                <a:latin typeface="Calibri"/>
              </a:rPr>
              <a:t>Circle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(len);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725760">
              <a:lnSpc>
                <a:spcPct val="100000"/>
              </a:lnSpc>
            </a:pPr>
            <a:r>
              <a:rPr lang="ru-RU" sz="2000" b="0" strike="noStrike" spc="-12">
                <a:solidFill>
                  <a:srgbClr val="008080"/>
                </a:solidFill>
                <a:latin typeface="Calibri"/>
              </a:rPr>
              <a:t>InfoFigure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("Круг:</a:t>
            </a:r>
            <a:r>
              <a:rPr lang="ru-RU" sz="20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",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c.area(),</a:t>
            </a:r>
            <a:r>
              <a:rPr lang="ru-RU" sz="20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c.perimeter());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827360">
              <a:lnSpc>
                <a:spcPct val="100000"/>
              </a:lnSpc>
            </a:pPr>
            <a:r>
              <a:rPr lang="ru-RU" sz="1900" b="0" i="1" strike="noStrike" spc="-12">
                <a:solidFill>
                  <a:srgbClr val="000000"/>
                </a:solidFill>
                <a:latin typeface="Calibri"/>
              </a:rPr>
              <a:t>Результат: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827360">
              <a:lnSpc>
                <a:spcPct val="100000"/>
              </a:lnSpc>
              <a:spcBef>
                <a:spcPts val="394"/>
              </a:spcBef>
            </a:pP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1831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Аналогично</a:t>
            </a:r>
            <a:r>
              <a:rPr lang="ru-RU" sz="19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вызываются</a:t>
            </a:r>
            <a:r>
              <a:rPr lang="ru-RU" sz="19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остальные</a:t>
            </a:r>
            <a:r>
              <a:rPr lang="ru-RU" sz="19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два</a:t>
            </a:r>
            <a:r>
              <a:rPr lang="ru-RU" sz="1900" b="1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класса</a:t>
            </a:r>
            <a:r>
              <a:rPr lang="ru-RU" sz="19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Square,</a:t>
            </a:r>
            <a:r>
              <a:rPr lang="ru-RU" sz="1900" b="1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Triangle</a:t>
            </a:r>
            <a:r>
              <a:rPr lang="ru-RU" sz="19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52">
                <a:solidFill>
                  <a:srgbClr val="000000"/>
                </a:solidFill>
                <a:latin typeface="Calibri"/>
              </a:rPr>
              <a:t>с </a:t>
            </a:r>
            <a:r>
              <a:rPr lang="ru-RU" sz="1900" b="1" strike="noStrike" spc="-21">
                <a:solidFill>
                  <a:srgbClr val="000000"/>
                </a:solidFill>
                <a:latin typeface="Calibri"/>
              </a:rPr>
              <a:t>необходимыми</a:t>
            </a:r>
            <a:r>
              <a:rPr lang="ru-RU" sz="1900" b="1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параметрами.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568" y="123840"/>
            <a:ext cx="6783912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Реализация</a:t>
            </a:r>
            <a:r>
              <a:rPr lang="ru-RU" sz="3600" b="1" strike="noStrike" spc="-114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object 4"/>
          <p:cNvPicPr/>
          <p:nvPr/>
        </p:nvPicPr>
        <p:blipFill>
          <a:blip r:embed="rId2"/>
          <a:stretch/>
        </p:blipFill>
        <p:spPr>
          <a:xfrm>
            <a:off x="3523320" y="5388840"/>
            <a:ext cx="5182560" cy="45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2"/>
          <p:cNvSpPr/>
          <p:nvPr/>
        </p:nvSpPr>
        <p:spPr>
          <a:xfrm>
            <a:off x="329760" y="802800"/>
            <a:ext cx="7945560" cy="57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760" rIns="0" bIns="0" anchor="t">
            <a:spAutoFit/>
          </a:bodyPr>
          <a:lstStyle/>
          <a:p>
            <a:pPr marL="12600">
              <a:lnSpc>
                <a:spcPts val="1820"/>
              </a:lnSpc>
              <a:spcBef>
                <a:spcPts val="541"/>
              </a:spcBef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Кроме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неявного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применения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интерфейсов,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которое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было</a:t>
            </a:r>
            <a:r>
              <a:rPr lang="ru-RU" sz="19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рассмотрено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предыдущих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примерах,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существует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также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явная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реализация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80000"/>
              </a:lnSpc>
              <a:spcBef>
                <a:spcPts val="476"/>
              </a:spcBef>
              <a:tabLst>
                <a:tab pos="367020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явной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у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казывается</a:t>
            </a:r>
            <a:r>
              <a:rPr lang="ru-RU" sz="19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название</a:t>
            </a:r>
            <a:r>
              <a:rPr lang="ru-RU" sz="19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метода</a:t>
            </a:r>
            <a:r>
              <a:rPr lang="ru-RU" sz="1900" b="1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1900" b="1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свойства</a:t>
            </a:r>
            <a:r>
              <a:rPr lang="ru-RU" sz="19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вместе</a:t>
            </a:r>
            <a:r>
              <a:rPr lang="ru-RU" sz="1900" b="1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52">
                <a:solidFill>
                  <a:srgbClr val="000000"/>
                </a:solidFill>
                <a:latin typeface="Calibri"/>
              </a:rPr>
              <a:t>с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названием</a:t>
            </a:r>
            <a:r>
              <a:rPr lang="ru-RU" sz="1900" b="1" strike="noStrike" spc="-10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ru-RU" sz="1900" b="1" strike="noStrike" spc="-12">
                <a:solidFill>
                  <a:srgbClr val="C00000"/>
                </a:solidFill>
                <a:latin typeface="Calibri"/>
              </a:rPr>
              <a:t>Имя_интерфейса.имя_метода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55"/>
              </a:lnSpc>
              <a:tabLst>
                <a:tab pos="367020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мы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19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можем</a:t>
            </a:r>
            <a:r>
              <a:rPr lang="ru-RU" sz="19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использовать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модификатор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то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есть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методы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820"/>
              </a:lnSpc>
              <a:spcBef>
                <a:spcPts val="215"/>
              </a:spcBef>
              <a:tabLst>
                <a:tab pos="3670200" algn="l"/>
              </a:tabLst>
            </a:pP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являются</a:t>
            </a:r>
            <a:r>
              <a:rPr lang="ru-RU" sz="1900" b="1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закрытыми.</a:t>
            </a:r>
            <a:r>
              <a:rPr lang="ru-RU" sz="19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Также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виртуальным,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должен отсутствовать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модификатор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доступа.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вызове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метода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нему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нет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прямого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доступа,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только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через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tabLst>
                <a:tab pos="3670200" algn="l"/>
              </a:tabLst>
            </a:pPr>
            <a:r>
              <a:rPr lang="ru-RU" sz="2200" b="0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2200" b="0" strike="noStrike" spc="-8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6676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2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Move();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2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BaseAction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6"/>
              </a:spcBef>
              <a:tabLst>
                <a:tab pos="3670200" algn="l"/>
              </a:tabLst>
            </a:pPr>
            <a:r>
              <a:rPr lang="ru-RU" sz="22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200" b="0" strike="noStrike" spc="-5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IAction.Move()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6676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52020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2200" b="0" strike="noStrike" spc="-26">
                <a:solidFill>
                  <a:srgbClr val="FF0000"/>
                </a:solidFill>
                <a:latin typeface="Calibri"/>
              </a:rPr>
              <a:t>"Move</a:t>
            </a:r>
            <a:r>
              <a:rPr lang="ru-RU" sz="2200" b="0" strike="noStrike" spc="2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FF0000"/>
                </a:solidFill>
                <a:latin typeface="Calibri"/>
              </a:rPr>
              <a:t>in Base</a:t>
            </a:r>
            <a:r>
              <a:rPr lang="ru-RU" sz="2200" b="0" strike="noStrike" spc="-7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FF0000"/>
                </a:solidFill>
                <a:latin typeface="Calibri"/>
              </a:rPr>
              <a:t>Class"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6676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3670200" algn="l"/>
              </a:tabLst>
            </a:pP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5536" y="123840"/>
            <a:ext cx="7720304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Явная</a:t>
            </a:r>
            <a:r>
              <a:rPr lang="ru-RU" sz="3600" b="1" strike="noStrike" spc="-6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3600" b="1" strike="noStrike" spc="-7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2"/>
          <p:cNvSpPr/>
          <p:nvPr/>
        </p:nvSpPr>
        <p:spPr>
          <a:xfrm>
            <a:off x="304560" y="461520"/>
            <a:ext cx="8526240" cy="61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ts val="2160"/>
              </a:lnSpc>
              <a:spcBef>
                <a:spcPts val="105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Например,</a:t>
            </a:r>
            <a:r>
              <a:rPr lang="ru-RU" sz="20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когда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применяет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несколько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интерфейсов,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но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они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имеют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80000"/>
              </a:lnSpc>
              <a:spcBef>
                <a:spcPts val="2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один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тот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же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одним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тем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же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возвращаемым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результатом</a:t>
            </a:r>
            <a:r>
              <a:rPr lang="ru-RU" sz="20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одним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и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тем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же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набором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параметров: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519"/>
              </a:lnSpc>
            </a:pPr>
            <a:r>
              <a:rPr lang="ru-RU" sz="1800" b="0" i="1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800" b="0" i="1" strike="noStrike" spc="-2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1800" b="0" i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800" b="0" i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i="1" strike="noStrike" spc="-1">
                <a:solidFill>
                  <a:srgbClr val="000000"/>
                </a:solidFill>
                <a:latin typeface="Calibri"/>
              </a:rPr>
              <a:t>ISchool,</a:t>
            </a:r>
            <a:r>
              <a:rPr lang="ru-RU" sz="1800" b="1" i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i="1" strike="noStrike" spc="-12">
                <a:solidFill>
                  <a:srgbClr val="000000"/>
                </a:solidFill>
                <a:latin typeface="Calibri"/>
              </a:rPr>
              <a:t>IUniversity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729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576720">
              <a:lnSpc>
                <a:spcPts val="1729"/>
              </a:lnSpc>
            </a:pPr>
            <a:r>
              <a:rPr lang="ru-RU" sz="1800" b="0" i="1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800" b="0" i="1" strike="noStrike" spc="-1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800" b="0" i="1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2">
                <a:solidFill>
                  <a:srgbClr val="000000"/>
                </a:solidFill>
                <a:latin typeface="Calibri"/>
              </a:rPr>
              <a:t>Study()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576720">
              <a:lnSpc>
                <a:spcPts val="1729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786600">
              <a:lnSpc>
                <a:spcPts val="1729"/>
              </a:lnSpc>
            </a:pPr>
            <a:r>
              <a:rPr lang="ru-RU" sz="1800" b="0" i="1" strike="noStrike" spc="-21">
                <a:solidFill>
                  <a:srgbClr val="000000"/>
                </a:solidFill>
                <a:latin typeface="Calibri"/>
              </a:rPr>
              <a:t>Console.WriteLine</a:t>
            </a:r>
            <a:r>
              <a:rPr lang="ru-RU" sz="1800" b="0" i="1" strike="noStrike" spc="-21">
                <a:solidFill>
                  <a:srgbClr val="FF0000"/>
                </a:solidFill>
                <a:latin typeface="Calibri"/>
              </a:rPr>
              <a:t>("Учеба</a:t>
            </a:r>
            <a:r>
              <a:rPr lang="ru-RU" sz="1800" b="0" i="1" strike="noStrike" spc="29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FF0000"/>
                </a:solidFill>
                <a:latin typeface="Calibri"/>
              </a:rPr>
              <a:t>в</a:t>
            </a:r>
            <a:r>
              <a:rPr lang="ru-RU" sz="1800" b="0" i="1" strike="noStrike" spc="-12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FF0000"/>
                </a:solidFill>
                <a:latin typeface="Calibri"/>
              </a:rPr>
              <a:t>школе</a:t>
            </a:r>
            <a:r>
              <a:rPr lang="ru-RU" sz="1800" b="0" i="1" strike="noStrike" spc="-12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FF0000"/>
                </a:solidFill>
                <a:latin typeface="Calibri"/>
              </a:rPr>
              <a:t>или</a:t>
            </a:r>
            <a:r>
              <a:rPr lang="ru-RU" sz="1800" b="0" i="1" strike="noStrike" spc="-12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i="1" strike="noStrike" spc="-1">
                <a:solidFill>
                  <a:srgbClr val="FF0000"/>
                </a:solidFill>
                <a:latin typeface="Calibri"/>
              </a:rPr>
              <a:t>в</a:t>
            </a:r>
            <a:r>
              <a:rPr lang="ru-RU" sz="1800" b="0" i="1" strike="noStrike" spc="-15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i="1" strike="noStrike" spc="-12">
                <a:solidFill>
                  <a:srgbClr val="FF0000"/>
                </a:solidFill>
                <a:latin typeface="Calibri"/>
              </a:rPr>
              <a:t>университете"</a:t>
            </a:r>
            <a:r>
              <a:rPr lang="ru-RU" sz="1800" b="0" i="1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576720">
              <a:lnSpc>
                <a:spcPts val="1729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945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945"/>
              </a:lnSpc>
              <a:spcBef>
                <a:spcPts val="1295"/>
              </a:spcBef>
            </a:pPr>
            <a:r>
              <a:rPr lang="ru-RU" sz="1800" b="0" i="1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1800" b="0" i="1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2">
                <a:solidFill>
                  <a:srgbClr val="000000"/>
                </a:solidFill>
                <a:latin typeface="Calibri"/>
              </a:rPr>
              <a:t>ISchool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729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576720">
              <a:lnSpc>
                <a:spcPts val="1729"/>
              </a:lnSpc>
            </a:pPr>
            <a:r>
              <a:rPr lang="ru-RU" sz="1800" b="0" i="1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800" b="0" i="1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2">
                <a:solidFill>
                  <a:srgbClr val="000000"/>
                </a:solidFill>
                <a:latin typeface="Calibri"/>
              </a:rPr>
              <a:t>Study();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945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945"/>
              </a:lnSpc>
              <a:spcBef>
                <a:spcPts val="1301"/>
              </a:spcBef>
            </a:pPr>
            <a:r>
              <a:rPr lang="ru-RU" sz="1800" b="0" i="1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1800" b="0" i="1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2">
                <a:solidFill>
                  <a:srgbClr val="000000"/>
                </a:solidFill>
                <a:latin typeface="Calibri"/>
              </a:rPr>
              <a:t>IUniversity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729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576720">
              <a:lnSpc>
                <a:spcPts val="1729"/>
              </a:lnSpc>
            </a:pPr>
            <a:r>
              <a:rPr lang="ru-RU" sz="1800" b="0" i="1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800" b="0" i="1" strike="noStrike" spc="-1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i="1" strike="noStrike" spc="-12">
                <a:solidFill>
                  <a:srgbClr val="000000"/>
                </a:solidFill>
                <a:latin typeface="Calibri"/>
              </a:rPr>
              <a:t>Study();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367560">
              <a:lnSpc>
                <a:spcPts val="1786"/>
              </a:lnSpc>
            </a:pPr>
            <a:r>
              <a:rPr lang="ru-RU" sz="1800" b="0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1"/>
              </a:lnSpc>
              <a:spcBef>
                <a:spcPts val="164"/>
              </a:spcBef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4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определяет</a:t>
            </a:r>
            <a:r>
              <a:rPr lang="ru-RU" sz="14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один</a:t>
            </a:r>
            <a:r>
              <a:rPr lang="ru-RU" sz="1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1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Study(),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создавая</a:t>
            </a:r>
            <a:r>
              <a:rPr lang="ru-RU" sz="14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одну</a:t>
            </a:r>
            <a:r>
              <a:rPr lang="ru-RU" sz="1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общую</a:t>
            </a:r>
            <a:r>
              <a:rPr lang="ru-RU" sz="1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реализацию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обоих</a:t>
            </a:r>
            <a:r>
              <a:rPr lang="ru-RU" sz="1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примененных интерфейсов.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4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вне</a:t>
            </a:r>
            <a:r>
              <a:rPr lang="ru-RU" sz="14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зависимости</a:t>
            </a:r>
            <a:r>
              <a:rPr lang="ru-RU" sz="14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от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того,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будем</a:t>
            </a:r>
            <a:r>
              <a:rPr lang="ru-RU" sz="14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ли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мы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рассматривать</a:t>
            </a:r>
            <a:r>
              <a:rPr lang="ru-RU" sz="14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1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типа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ISchool</a:t>
            </a:r>
            <a:r>
              <a:rPr lang="ru-RU" sz="14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или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IUniversity,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результат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метода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будет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один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тот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же.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514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Явная</a:t>
            </a:r>
            <a:r>
              <a:rPr lang="ru-RU" sz="18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реализация</a:t>
            </a:r>
            <a:r>
              <a:rPr lang="ru-RU" sz="1800" b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2">
                <a:solidFill>
                  <a:srgbClr val="000000"/>
                </a:solidFill>
                <a:latin typeface="Calibri"/>
              </a:rPr>
              <a:t>позволяет: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77120" indent="-164520">
              <a:lnSpc>
                <a:spcPts val="1729"/>
              </a:lnSpc>
              <a:buClr>
                <a:srgbClr val="000000"/>
              </a:buClr>
              <a:buFont typeface="Arial MT"/>
              <a:buChar char="•"/>
              <a:tabLst>
                <a:tab pos="177120" algn="l"/>
              </a:tabLst>
            </a:pP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исключить</a:t>
            </a:r>
            <a:r>
              <a:rPr lang="ru-RU" sz="1800" b="0" u="sng" strike="noStrike" spc="-2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определение</a:t>
            </a:r>
            <a:r>
              <a:rPr lang="ru-RU" sz="1800" b="0" u="sng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интерфейса</a:t>
            </a:r>
            <a:r>
              <a:rPr lang="ru-RU" sz="1800" b="0" u="sng" strike="noStrike" spc="-2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из</a:t>
            </a:r>
            <a:r>
              <a:rPr lang="ru-RU" sz="18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класса,</a:t>
            </a:r>
            <a:r>
              <a:rPr lang="ru-RU" sz="1800" b="0" u="sng" strike="noStrike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если</a:t>
            </a:r>
            <a:r>
              <a:rPr lang="ru-RU" sz="18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он</a:t>
            </a:r>
            <a:r>
              <a:rPr lang="ru-RU" sz="1800" b="0" u="sng" strike="noStrike" spc="-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не</a:t>
            </a:r>
            <a:r>
              <a:rPr lang="ru-RU" sz="18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интересен</a:t>
            </a:r>
            <a:r>
              <a:rPr lang="ru-RU" sz="1800" b="0" u="sng" strike="noStrike" spc="-2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пользователям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77120">
              <a:lnSpc>
                <a:spcPts val="1729"/>
              </a:lnSpc>
              <a:tabLst>
                <a:tab pos="177120" algn="l"/>
              </a:tabLst>
            </a:pP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класса.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77120" indent="-165240">
              <a:lnSpc>
                <a:spcPct val="80000"/>
              </a:lnSpc>
              <a:spcBef>
                <a:spcPts val="218"/>
              </a:spcBef>
              <a:buClr>
                <a:srgbClr val="000000"/>
              </a:buClr>
              <a:buFont typeface="Arial MT"/>
              <a:buChar char="•"/>
              <a:tabLst>
                <a:tab pos="177120" algn="l"/>
              </a:tabLst>
            </a:pP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обеспечивать</a:t>
            </a:r>
            <a:r>
              <a:rPr lang="ru-RU" sz="1800" b="0" u="sng" strike="noStrike" spc="-5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классу</a:t>
            </a:r>
            <a:r>
              <a:rPr lang="ru-RU" sz="1800" b="0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несколько</a:t>
            </a:r>
            <a:r>
              <a:rPr lang="ru-RU" sz="1800" b="0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определений</a:t>
            </a:r>
            <a:r>
              <a:rPr lang="ru-RU" sz="1800" b="0" u="sng" strike="noStrike" spc="-8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различных</a:t>
            </a:r>
            <a:r>
              <a:rPr lang="ru-RU" sz="1800" b="0" u="sng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методов</a:t>
            </a:r>
            <a:r>
              <a:rPr lang="ru-RU" sz="1800" b="0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интерфейсов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одинаковой</a:t>
            </a:r>
            <a:r>
              <a:rPr lang="ru-RU" sz="1800" b="0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18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сигнатуры.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9552" y="-25920"/>
            <a:ext cx="6800128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8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	Явная</a:t>
            </a:r>
            <a:r>
              <a:rPr lang="ru-RU" sz="2800" b="1" strike="noStrike" spc="-106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2800" b="1" strike="noStrike" spc="-7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329760" y="798480"/>
            <a:ext cx="7542360" cy="568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1640" rIns="0" bIns="0" anchor="t">
            <a:spAutoFit/>
          </a:bodyPr>
          <a:lstStyle/>
          <a:p>
            <a:pPr marL="12600">
              <a:lnSpc>
                <a:spcPts val="1919"/>
              </a:lnSpc>
              <a:spcBef>
                <a:spcPts val="564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Чтобы</a:t>
            </a:r>
            <a:r>
              <a:rPr lang="ru-RU" sz="20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разграничить</a:t>
            </a:r>
            <a:r>
              <a:rPr lang="ru-RU" sz="20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реализуемые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интерфейсы,</a:t>
            </a:r>
            <a:r>
              <a:rPr lang="ru-RU" sz="20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надо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явным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образом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применить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интерфейс: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695"/>
              </a:lnSpc>
            </a:pPr>
            <a:r>
              <a:rPr lang="ru-RU" sz="2000" b="1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000" b="1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20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20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ISchool,</a:t>
            </a:r>
            <a:r>
              <a:rPr lang="ru-RU" sz="20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IUniversity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1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1" strike="noStrike" spc="-4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ISchool.Study()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919"/>
              </a:lnSpc>
            </a:pPr>
            <a:r>
              <a:rPr lang="ru-RU" sz="2000" b="1" strike="noStrike" spc="-21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2000" b="1" strike="noStrike" spc="-21">
                <a:solidFill>
                  <a:srgbClr val="FF0000"/>
                </a:solidFill>
                <a:latin typeface="Calibri"/>
              </a:rPr>
              <a:t>"Учеба</a:t>
            </a:r>
            <a:r>
              <a:rPr lang="ru-RU" sz="2000" b="1" strike="noStrike" spc="4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FF0000"/>
                </a:solidFill>
                <a:latin typeface="Calibri"/>
              </a:rPr>
              <a:t>в</a:t>
            </a:r>
            <a:r>
              <a:rPr lang="ru-RU" sz="2000" b="1" strike="noStrike" spc="75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FF0000"/>
                </a:solidFill>
                <a:latin typeface="Calibri"/>
              </a:rPr>
              <a:t>школе"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1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1" strike="noStrike" spc="409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IUniversity.Study()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919"/>
              </a:lnSpc>
            </a:pP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2000" b="1" strike="noStrike" spc="-12">
                <a:solidFill>
                  <a:srgbClr val="FF0000"/>
                </a:solidFill>
                <a:latin typeface="Calibri"/>
              </a:rPr>
              <a:t>"Учеба</a:t>
            </a:r>
            <a:r>
              <a:rPr lang="ru-RU" sz="2000" b="1" strike="noStrike" spc="-6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FF0000"/>
                </a:solidFill>
                <a:latin typeface="Calibri"/>
              </a:rPr>
              <a:t>в</a:t>
            </a:r>
            <a:r>
              <a:rPr lang="ru-RU" sz="2000" b="1" strike="noStrike" spc="-46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FF0000"/>
                </a:solidFill>
                <a:latin typeface="Calibri"/>
              </a:rPr>
              <a:t>университете"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1440"/>
              </a:spcBef>
            </a:pP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Использование: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1" strike="noStrike" spc="-1">
                <a:solidFill>
                  <a:srgbClr val="0033CC"/>
                </a:solidFill>
                <a:latin typeface="Calibri"/>
              </a:rPr>
              <a:t>static</a:t>
            </a:r>
            <a:r>
              <a:rPr lang="ru-RU" sz="2000" b="1" strike="noStrike" spc="-8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1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Main(string[]</a:t>
            </a:r>
            <a:r>
              <a:rPr lang="ru-RU" sz="2000" b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21">
                <a:solidFill>
                  <a:srgbClr val="000000"/>
                </a:solidFill>
                <a:latin typeface="Calibri"/>
              </a:rPr>
              <a:t>args)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216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20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ru-RU" sz="20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20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33CC"/>
                </a:solidFill>
                <a:latin typeface="Calibri"/>
              </a:rPr>
              <a:t>new</a:t>
            </a:r>
            <a:r>
              <a:rPr lang="ru-RU" sz="2000" b="1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Person();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80000"/>
              </a:lnSpc>
              <a:spcBef>
                <a:spcPts val="1919"/>
              </a:spcBef>
            </a:pP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((ISchool)p).Study();</a:t>
            </a:r>
            <a:r>
              <a:rPr lang="ru-RU" sz="20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//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AF50"/>
                </a:solidFill>
                <a:latin typeface="Calibri"/>
              </a:rPr>
              <a:t>необходимо</a:t>
            </a:r>
            <a:r>
              <a:rPr lang="ru-RU" sz="2000" b="1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AF50"/>
                </a:solidFill>
                <a:latin typeface="Calibri"/>
              </a:rPr>
              <a:t>приведение</a:t>
            </a:r>
            <a:r>
              <a:rPr lang="ru-RU" sz="2000" b="1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AF50"/>
                </a:solidFill>
                <a:latin typeface="Calibri"/>
              </a:rPr>
              <a:t>к типу</a:t>
            </a:r>
            <a:r>
              <a:rPr lang="ru-RU" sz="2000" b="1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AF50"/>
                </a:solidFill>
                <a:latin typeface="Calibri"/>
              </a:rPr>
              <a:t>ISchool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((IUniversity)p).Study();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97360">
              <a:lnSpc>
                <a:spcPts val="1681"/>
              </a:lnSpc>
            </a:pP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Console.Read();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</a:pP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9552" y="123840"/>
            <a:ext cx="7576288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Явная</a:t>
            </a:r>
            <a:r>
              <a:rPr lang="ru-RU" sz="3600" b="1" strike="noStrike" spc="-6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3600" b="1" strike="noStrike" spc="-7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/>
        </p:nvSpPr>
        <p:spPr>
          <a:xfrm>
            <a:off x="304200" y="678600"/>
            <a:ext cx="6503040" cy="46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ts val="1511"/>
              </a:lnSpc>
              <a:spcBef>
                <a:spcPts val="105"/>
              </a:spcBef>
            </a:pPr>
            <a:r>
              <a:rPr lang="ru-RU" sz="1400" b="1" strike="noStrike" spc="-12">
                <a:solidFill>
                  <a:srgbClr val="000000"/>
                </a:solidFill>
                <a:latin typeface="Calibri"/>
              </a:rPr>
              <a:t>Пример: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-215280">
              <a:lnSpc>
                <a:spcPts val="1341"/>
              </a:lnSpc>
              <a:spcBef>
                <a:spcPts val="15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400" b="0" strike="noStrike" spc="-1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interface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IA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{ </a:t>
            </a: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4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Message();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87200" indent="-215280">
              <a:lnSpc>
                <a:spcPts val="1196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-175320">
              <a:lnSpc>
                <a:spcPts val="1341"/>
              </a:lnSpc>
              <a:spcBef>
                <a:spcPts val="15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400" b="0" strike="noStrike" spc="-7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interface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IB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{ </a:t>
            </a: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4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Message();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87200" indent="-175320">
              <a:lnSpc>
                <a:spcPts val="1191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39240">
              <a:lnSpc>
                <a:spcPts val="1341"/>
              </a:lnSpc>
              <a:spcBef>
                <a:spcPts val="156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//если</a:t>
            </a:r>
            <a:r>
              <a:rPr lang="ru-RU" sz="14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класс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реализует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более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одного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интерфейса,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то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они</a:t>
            </a:r>
            <a:r>
              <a:rPr lang="ru-RU" sz="14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указываются</a:t>
            </a:r>
            <a:r>
              <a:rPr lang="ru-RU" sz="1400" b="0" strike="noStrike" spc="-1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через</a:t>
            </a:r>
            <a:r>
              <a:rPr lang="ru-RU" sz="14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запятую </a:t>
            </a: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400" b="0" strike="noStrike" spc="-2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One</a:t>
            </a:r>
            <a:r>
              <a:rPr lang="ru-RU" sz="14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IA,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IB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39240">
              <a:lnSpc>
                <a:spcPts val="1191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//явная</a:t>
            </a:r>
            <a:r>
              <a:rPr lang="ru-RU" sz="1400" b="0" strike="noStrike" spc="-5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реализация,</a:t>
            </a:r>
            <a:r>
              <a:rPr lang="ru-RU" sz="1400" b="0" strike="noStrike" spc="-1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указывается</a:t>
            </a:r>
            <a:r>
              <a:rPr lang="ru-RU" sz="14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полное</a:t>
            </a:r>
            <a:r>
              <a:rPr lang="ru-RU" sz="1400" b="0" strike="noStrike" spc="-7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имя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интерфейса,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точка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метод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39240">
              <a:lnSpc>
                <a:spcPts val="1344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//ВНИМАНИЕ!</a:t>
            </a:r>
            <a:r>
              <a:rPr lang="ru-RU" sz="1400" b="0" strike="noStrike" spc="-5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при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явной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реализации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 модификаторы</a:t>
            </a:r>
            <a:r>
              <a:rPr lang="ru-RU" sz="14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НЕ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УКАЗЫВАЮТСЯ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ts val="1341"/>
              </a:lnSpc>
              <a:spcBef>
                <a:spcPts val="164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4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IA.Message()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 {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1400" b="0" strike="noStrike" spc="-12">
                <a:solidFill>
                  <a:srgbClr val="FF0000"/>
                </a:solidFill>
                <a:latin typeface="Calibri"/>
              </a:rPr>
              <a:t>"Привет</a:t>
            </a:r>
            <a:r>
              <a:rPr lang="ru-RU" sz="1400" b="0" strike="noStrike" spc="-46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FF0000"/>
                </a:solidFill>
                <a:latin typeface="Calibri"/>
              </a:rPr>
              <a:t>Мир!"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-39960">
              <a:lnSpc>
                <a:spcPts val="1191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ts val="1341"/>
              </a:lnSpc>
              <a:spcBef>
                <a:spcPts val="15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void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IB.Message()</a:t>
            </a:r>
            <a:r>
              <a:rPr lang="ru-RU" sz="1400" b="0" strike="noStrike" spc="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{ 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1400" b="0" strike="noStrike" spc="-21">
                <a:solidFill>
                  <a:srgbClr val="FF0000"/>
                </a:solidFill>
                <a:latin typeface="Calibri"/>
              </a:rPr>
              <a:t>"Hello</a:t>
            </a:r>
            <a:r>
              <a:rPr lang="ru-RU" sz="1400" b="0" strike="noStrike" spc="154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FF0000"/>
                </a:solidFill>
                <a:latin typeface="Calibri"/>
              </a:rPr>
              <a:t>World!"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-39960">
              <a:lnSpc>
                <a:spcPts val="1191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9960">
              <a:lnSpc>
                <a:spcPts val="1344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9960">
              <a:lnSpc>
                <a:spcPts val="1344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4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Program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9960">
              <a:lnSpc>
                <a:spcPts val="1344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-39960">
              <a:lnSpc>
                <a:spcPts val="1344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400" b="0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33CC"/>
                </a:solidFill>
                <a:latin typeface="Calibri"/>
              </a:rPr>
              <a:t>static</a:t>
            </a:r>
            <a:r>
              <a:rPr lang="ru-RU" sz="14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int</a:t>
            </a:r>
            <a:r>
              <a:rPr lang="ru-RU" sz="1400" b="0" strike="noStrike" spc="-3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Main()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ts val="1341"/>
              </a:lnSpc>
              <a:spcBef>
                <a:spcPts val="15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//ВНИМАНИЕ!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через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объект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класса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получить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доступ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к</a:t>
            </a:r>
            <a:r>
              <a:rPr lang="ru-RU" sz="1400" b="0" strike="noStrike" spc="-2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методам</a:t>
            </a:r>
            <a:r>
              <a:rPr lang="ru-RU" sz="1400" b="0" strike="noStrike" spc="-5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нельзя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One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O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1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new</a:t>
            </a:r>
            <a:r>
              <a:rPr lang="ru-RU" sz="1400" b="0" strike="noStrike" spc="-1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One();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ts val="1341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//создаем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ссылку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на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интерфейс</a:t>
            </a:r>
            <a:r>
              <a:rPr lang="ru-RU" sz="1400" b="0" strike="noStrike" spc="-1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IA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IA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Aref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35">
                <a:solidFill>
                  <a:srgbClr val="000000"/>
                </a:solidFill>
                <a:latin typeface="Calibri"/>
              </a:rPr>
              <a:t>O;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ts val="1191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//доступ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к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методу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с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помощью</a:t>
            </a:r>
            <a:r>
              <a:rPr lang="ru-RU" sz="1400" b="0" strike="noStrike" spc="-5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ссылки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ts val="1344"/>
              </a:lnSpc>
              <a:tabLst>
                <a:tab pos="0" algn="l"/>
              </a:tabLst>
            </a:pP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Aref.Message();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ct val="80000"/>
              </a:lnSpc>
              <a:spcBef>
                <a:spcPts val="170"/>
              </a:spcBef>
              <a:tabLst>
                <a:tab pos="0" algn="l"/>
              </a:tabLst>
            </a:pP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//создаем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ссылку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на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интерфейс</a:t>
            </a:r>
            <a:r>
              <a:rPr lang="ru-RU" sz="1400" b="0" strike="noStrike" spc="-1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IB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IB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Bref</a:t>
            </a:r>
            <a:r>
              <a:rPr lang="ru-RU" sz="1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=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 O;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ct val="8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//доступ</a:t>
            </a:r>
            <a:r>
              <a:rPr lang="ru-RU" sz="14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к</a:t>
            </a:r>
            <a:r>
              <a:rPr lang="ru-RU" sz="1400" b="0" strike="noStrike" spc="-3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методу</a:t>
            </a:r>
            <a:r>
              <a:rPr lang="ru-RU" sz="14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с</a:t>
            </a:r>
            <a:r>
              <a:rPr lang="ru-RU" sz="1400" b="0" strike="noStrike" spc="-41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AF50"/>
                </a:solidFill>
                <a:latin typeface="Calibri"/>
              </a:rPr>
              <a:t>помощью</a:t>
            </a:r>
            <a:r>
              <a:rPr lang="ru-RU" sz="1400" b="0" strike="noStrike" spc="-5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400" b="0" strike="noStrike" spc="-12">
                <a:solidFill>
                  <a:srgbClr val="00AF50"/>
                </a:solidFill>
                <a:latin typeface="Calibri"/>
              </a:rPr>
              <a:t>ссылки </a:t>
            </a: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Bref.Message();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66760" indent="-39960">
              <a:lnSpc>
                <a:spcPct val="80000"/>
              </a:lnSpc>
              <a:tabLst>
                <a:tab pos="0" algn="l"/>
              </a:tabLst>
            </a:pPr>
            <a:r>
              <a:rPr lang="ru-RU" sz="1400" b="0" strike="noStrike" spc="-12">
                <a:solidFill>
                  <a:srgbClr val="000000"/>
                </a:solidFill>
                <a:latin typeface="Calibri"/>
              </a:rPr>
              <a:t>Console.ReadKey(); </a:t>
            </a:r>
            <a:r>
              <a:rPr lang="ru-RU" sz="1400" b="0" strike="noStrike" spc="-1">
                <a:solidFill>
                  <a:srgbClr val="0033CC"/>
                </a:solidFill>
                <a:latin typeface="Calibri"/>
              </a:rPr>
              <a:t>return</a:t>
            </a:r>
            <a:r>
              <a:rPr lang="ru-RU" sz="1400" b="0" strike="noStrike" spc="-6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400" b="0" strike="noStrike" spc="-26">
                <a:solidFill>
                  <a:srgbClr val="000000"/>
                </a:solidFill>
                <a:latin typeface="Calibri"/>
              </a:rPr>
              <a:t>0;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227160" indent="-39960">
              <a:lnSpc>
                <a:spcPts val="1176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9960">
              <a:lnSpc>
                <a:spcPts val="1511"/>
              </a:lnSpc>
              <a:tabLst>
                <a:tab pos="0" algn="l"/>
              </a:tabLst>
            </a:pPr>
            <a:r>
              <a:rPr lang="ru-RU" sz="14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5536" y="123840"/>
            <a:ext cx="7720304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Явная</a:t>
            </a:r>
            <a:r>
              <a:rPr lang="ru-RU" sz="3600" b="1" strike="noStrike" spc="-6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3600" b="1" strike="noStrike" spc="-7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2"/>
          <p:cNvSpPr/>
          <p:nvPr/>
        </p:nvSpPr>
        <p:spPr>
          <a:xfrm>
            <a:off x="329760" y="853200"/>
            <a:ext cx="8549640" cy="58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применяет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интерфейс,</a:t>
            </a:r>
            <a:r>
              <a:rPr lang="ru-RU" sz="20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то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этот</a:t>
            </a:r>
            <a:r>
              <a:rPr lang="ru-RU" sz="20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должен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реализовать</a:t>
            </a:r>
            <a:r>
              <a:rPr lang="ru-RU" sz="20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все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методы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свойства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интерфейса,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которые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имеют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по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умолчанию.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Однако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также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можно</a:t>
            </a:r>
            <a:r>
              <a:rPr lang="ru-RU" sz="20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0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реализовать</a:t>
            </a:r>
            <a:r>
              <a:rPr lang="ru-RU" sz="20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методы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20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сделав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их</a:t>
            </a:r>
            <a:r>
              <a:rPr lang="ru-RU" sz="20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абстрактными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,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переложив</a:t>
            </a:r>
            <a:r>
              <a:rPr lang="ru-RU" sz="20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право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их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20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на</a:t>
            </a:r>
            <a:r>
              <a:rPr lang="ru-RU" sz="20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производные</a:t>
            </a:r>
            <a:r>
              <a:rPr lang="ru-RU" sz="20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2">
                <a:solidFill>
                  <a:srgbClr val="000000"/>
                </a:solidFill>
                <a:latin typeface="Calibri"/>
              </a:rPr>
              <a:t>классы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20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IMovable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Move();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12">
                <a:solidFill>
                  <a:srgbClr val="0033CC"/>
                </a:solidFill>
                <a:latin typeface="Calibri"/>
              </a:rPr>
              <a:t>abstract</a:t>
            </a:r>
            <a:r>
              <a:rPr lang="ru-RU" sz="20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0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IMovable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2000" b="0" strike="noStrike" spc="-7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abstract</a:t>
            </a:r>
            <a:r>
              <a:rPr lang="ru-RU" sz="20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void</a:t>
            </a:r>
            <a:r>
              <a:rPr lang="ru-RU" sz="20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Move();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0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Driver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Person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2000" b="0" strike="noStrike" spc="-7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override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Move()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</a:pP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2000" b="0" strike="noStrike" spc="-12">
                <a:solidFill>
                  <a:srgbClr val="FF0000"/>
                </a:solidFill>
                <a:latin typeface="Calibri"/>
              </a:rPr>
              <a:t>"Шофер</a:t>
            </a:r>
            <a:r>
              <a:rPr lang="ru-RU" sz="2000" b="0" strike="noStrike" spc="-10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FF0000"/>
                </a:solidFill>
                <a:latin typeface="Calibri"/>
              </a:rPr>
              <a:t>ведет</a:t>
            </a:r>
            <a:r>
              <a:rPr lang="ru-RU" sz="2000" b="0" strike="noStrike" spc="-92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FF0000"/>
                </a:solidFill>
                <a:latin typeface="Calibri"/>
              </a:rPr>
              <a:t>машину"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9760" y="-7920"/>
            <a:ext cx="7457760" cy="129312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53216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8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	Реализация</a:t>
            </a:r>
            <a:r>
              <a:rPr lang="ru-RU" sz="2800" b="1" strike="noStrike" spc="-66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r>
              <a:rPr lang="ru-RU" sz="2800" b="1" strike="noStrike" spc="-9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в</a:t>
            </a:r>
            <a:r>
              <a:rPr lang="ru-RU" sz="2800" b="1" strike="noStrike" spc="-97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базовых</a:t>
            </a:r>
            <a:r>
              <a:rPr lang="ru-RU" sz="2800" b="1" strike="noStrike" spc="-9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52" dirty="0">
                <a:solidFill>
                  <a:schemeClr val="dk1"/>
                </a:solidFill>
                <a:latin typeface="Calibri"/>
              </a:rPr>
              <a:t>и 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производных</a:t>
            </a:r>
            <a:r>
              <a:rPr lang="ru-RU" sz="2800" b="1" strike="noStrike" spc="-16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800" b="1" strike="noStrike" spc="-12" dirty="0">
                <a:solidFill>
                  <a:schemeClr val="dk1"/>
                </a:solidFill>
                <a:latin typeface="Calibri"/>
              </a:rPr>
              <a:t>классах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2"/>
          <p:cNvSpPr/>
          <p:nvPr/>
        </p:nvSpPr>
        <p:spPr>
          <a:xfrm>
            <a:off x="304200" y="566640"/>
            <a:ext cx="8431560" cy="611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учитываются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также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методы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свойства,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унаследованные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от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базового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класса.</a:t>
            </a:r>
            <a:r>
              <a:rPr lang="ru-RU" sz="1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Например: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18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lang="ru-RU" sz="18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8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Move();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800" b="0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BaseAction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lang="ru-RU" sz="18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800" b="0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800" b="0" strike="noStrike" spc="-41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Move()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6"/>
              </a:spcBef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431640">
              <a:lnSpc>
                <a:spcPct val="100000"/>
              </a:lnSpc>
            </a:pPr>
            <a:r>
              <a:rPr lang="ru-RU" sz="1800" b="0" strike="noStrike" spc="-21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1800" b="0" strike="noStrike" spc="-21">
                <a:solidFill>
                  <a:srgbClr val="FF0000"/>
                </a:solidFill>
                <a:latin typeface="Calibri"/>
              </a:rPr>
              <a:t>"Move</a:t>
            </a:r>
            <a:r>
              <a:rPr lang="ru-RU" sz="1800" b="0" strike="noStrike" spc="46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in</a:t>
            </a:r>
            <a:r>
              <a:rPr lang="ru-RU" sz="1800" b="0" strike="noStrike" spc="2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FF0000"/>
                </a:solidFill>
                <a:latin typeface="Calibri"/>
              </a:rPr>
              <a:t>BaseAction"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8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33CC"/>
                </a:solidFill>
                <a:latin typeface="Calibri"/>
              </a:rPr>
              <a:t>HeroAction</a:t>
            </a:r>
            <a:r>
              <a:rPr lang="ru-RU" sz="1800" b="0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BaseAction,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Здесь</a:t>
            </a:r>
            <a:r>
              <a:rPr lang="ru-RU" sz="16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6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HeroAction</a:t>
            </a:r>
            <a:r>
              <a:rPr lang="ru-RU" sz="16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реализует</a:t>
            </a:r>
            <a:r>
              <a:rPr lang="ru-RU" sz="16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IAction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16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однако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6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6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метода</a:t>
            </a:r>
            <a:r>
              <a:rPr lang="ru-RU" sz="16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Move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26">
                <a:solidFill>
                  <a:srgbClr val="000000"/>
                </a:solidFill>
                <a:latin typeface="Calibri"/>
              </a:rPr>
              <a:t>из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6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применяется</a:t>
            </a:r>
            <a:r>
              <a:rPr lang="ru-RU" sz="16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метод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Move,</a:t>
            </a:r>
            <a:r>
              <a:rPr lang="ru-RU" sz="16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2">
                <a:solidFill>
                  <a:srgbClr val="000000"/>
                </a:solidFill>
                <a:latin typeface="Calibri"/>
              </a:rPr>
              <a:t>унаследованный</a:t>
            </a:r>
            <a:r>
              <a:rPr lang="ru-RU" sz="16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от</a:t>
            </a:r>
            <a:r>
              <a:rPr lang="ru-RU" sz="16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базового</a:t>
            </a:r>
            <a:r>
              <a:rPr lang="ru-RU" sz="16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класса</a:t>
            </a:r>
            <a:r>
              <a:rPr lang="ru-RU" sz="16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BaseAction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.</a:t>
            </a:r>
            <a:r>
              <a:rPr lang="ru-RU" sz="16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Таким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образом,</a:t>
            </a:r>
            <a:r>
              <a:rPr lang="ru-RU" sz="16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6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HeroAction</a:t>
            </a:r>
            <a:r>
              <a:rPr lang="ru-RU" sz="16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16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16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реализовать</a:t>
            </a:r>
            <a:r>
              <a:rPr lang="ru-RU" sz="16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16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Move,</a:t>
            </a:r>
            <a:r>
              <a:rPr lang="ru-RU" sz="16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так</a:t>
            </a:r>
            <a:r>
              <a:rPr lang="ru-RU" sz="16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16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этот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16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уже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определен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6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базовом</a:t>
            </a:r>
            <a:r>
              <a:rPr lang="ru-RU" sz="16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16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BaseAction.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Следует</a:t>
            </a:r>
            <a:r>
              <a:rPr lang="ru-RU" sz="16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отметить,</a:t>
            </a:r>
            <a:r>
              <a:rPr lang="ru-RU" sz="16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16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если</a:t>
            </a:r>
            <a:r>
              <a:rPr lang="ru-RU" sz="16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6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одновременно</a:t>
            </a:r>
            <a:r>
              <a:rPr lang="ru-RU" sz="16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наследует</a:t>
            </a:r>
            <a:r>
              <a:rPr lang="ru-RU" sz="16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другой</a:t>
            </a:r>
            <a:r>
              <a:rPr lang="ru-RU" sz="16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6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6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реализует</a:t>
            </a:r>
            <a:r>
              <a:rPr lang="ru-RU" sz="16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интерфейс,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6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примере</a:t>
            </a:r>
            <a:r>
              <a:rPr lang="ru-RU" sz="16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выше</a:t>
            </a:r>
            <a:r>
              <a:rPr lang="ru-RU" sz="16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HeroAction,</a:t>
            </a:r>
            <a:r>
              <a:rPr lang="ru-RU" sz="16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то</a:t>
            </a:r>
            <a:r>
              <a:rPr lang="ru-RU" sz="16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название</a:t>
            </a:r>
            <a:r>
              <a:rPr lang="ru-RU" sz="16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базового</a:t>
            </a:r>
            <a:r>
              <a:rPr lang="ru-RU" sz="16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класса</a:t>
            </a:r>
            <a:r>
              <a:rPr lang="ru-RU" sz="16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должно</a:t>
            </a:r>
            <a:r>
              <a:rPr lang="ru-RU" sz="16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16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указано</a:t>
            </a:r>
            <a:r>
              <a:rPr lang="ru-RU" sz="16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26">
                <a:solidFill>
                  <a:srgbClr val="000000"/>
                </a:solidFill>
                <a:latin typeface="Calibri"/>
              </a:rPr>
              <a:t>до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реализуемых</a:t>
            </a:r>
            <a:r>
              <a:rPr lang="ru-RU" sz="16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интерфейсов: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class</a:t>
            </a:r>
            <a:r>
              <a:rPr lang="ru-RU" sz="16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HeroAction</a:t>
            </a:r>
            <a:r>
              <a:rPr lang="ru-RU" sz="16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6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BaseAction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16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04200" y="81360"/>
            <a:ext cx="8660288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2400" b="1" strike="noStrike" spc="-26" dirty="0" smtClean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2400" b="1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2" dirty="0" smtClean="0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2400" b="1" strike="noStrike" spc="-4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r>
              <a:rPr lang="ru-RU" sz="2400" b="1" strike="noStrike" spc="-55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" dirty="0">
                <a:solidFill>
                  <a:schemeClr val="dk1"/>
                </a:solidFill>
                <a:latin typeface="Calibri"/>
              </a:rPr>
              <a:t>в</a:t>
            </a:r>
            <a:r>
              <a:rPr lang="ru-RU" sz="2400" b="1" strike="noStrike" spc="-5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" dirty="0">
                <a:solidFill>
                  <a:schemeClr val="dk1"/>
                </a:solidFill>
                <a:latin typeface="Calibri"/>
              </a:rPr>
              <a:t>базовых</a:t>
            </a:r>
            <a:r>
              <a:rPr lang="ru-RU" sz="2400" b="1" strike="noStrike" spc="-55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" dirty="0">
                <a:solidFill>
                  <a:schemeClr val="dk1"/>
                </a:solidFill>
                <a:latin typeface="Calibri"/>
              </a:rPr>
              <a:t>и</a:t>
            </a:r>
            <a:r>
              <a:rPr lang="ru-RU" sz="2400" b="1" strike="noStrike" spc="-55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2" dirty="0">
                <a:solidFill>
                  <a:schemeClr val="dk1"/>
                </a:solidFill>
                <a:latin typeface="Calibri"/>
              </a:rPr>
              <a:t>производных</a:t>
            </a:r>
            <a:r>
              <a:rPr lang="ru-RU" sz="2400" b="1" strike="noStrike" spc="-3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400" b="1" strike="noStrike" spc="-12" dirty="0">
                <a:solidFill>
                  <a:schemeClr val="dk1"/>
                </a:solidFill>
                <a:latin typeface="Calibri"/>
              </a:rPr>
              <a:t>классах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2"/>
          <p:cNvSpPr/>
          <p:nvPr/>
        </p:nvSpPr>
        <p:spPr>
          <a:xfrm>
            <a:off x="304200" y="518040"/>
            <a:ext cx="8626320" cy="621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7320" rIns="0" bIns="0" anchor="t">
            <a:spAutoFit/>
          </a:bodyPr>
          <a:lstStyle/>
          <a:p>
            <a:pPr marL="12600">
              <a:lnSpc>
                <a:spcPct val="80000"/>
              </a:lnSpc>
              <a:spcBef>
                <a:spcPts val="530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сложиться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ситуация,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базовый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реализовал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интерфейс,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но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классе- наследнике</a:t>
            </a:r>
            <a:r>
              <a:rPr lang="ru-RU" sz="1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необходимо</a:t>
            </a:r>
            <a:r>
              <a:rPr lang="ru-RU" sz="1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изменить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реализацию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этого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случае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80000"/>
              </a:lnSpc>
            </a:pP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делать?</a:t>
            </a:r>
            <a:r>
              <a:rPr lang="ru-RU" sz="1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18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случае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мы</a:t>
            </a:r>
            <a:r>
              <a:rPr lang="ru-RU" sz="1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можем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использовать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либо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переопределение,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либо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сокрытие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метода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1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свойства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485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Первый</a:t>
            </a:r>
            <a:r>
              <a:rPr lang="ru-RU" sz="18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вариант</a:t>
            </a:r>
            <a:r>
              <a:rPr lang="ru-RU" sz="18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-</a:t>
            </a:r>
            <a:r>
              <a:rPr lang="ru-RU" sz="1800" b="1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2">
                <a:solidFill>
                  <a:srgbClr val="000000"/>
                </a:solidFill>
                <a:latin typeface="Calibri"/>
              </a:rPr>
              <a:t>переопределение</a:t>
            </a:r>
            <a:r>
              <a:rPr lang="ru-RU" sz="18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виртуальных/абстрактных</a:t>
            </a:r>
            <a:r>
              <a:rPr lang="ru-RU" sz="18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2">
                <a:solidFill>
                  <a:srgbClr val="000000"/>
                </a:solidFill>
                <a:latin typeface="Calibri"/>
              </a:rPr>
              <a:t>методов: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20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Move();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000" b="0" strike="noStrike" spc="-2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BaseAction</a:t>
            </a: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20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IAction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virtual</a:t>
            </a:r>
            <a:r>
              <a:rPr lang="ru-RU" sz="2000" b="0" strike="noStrike" spc="-3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Move()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919"/>
              </a:lnSpc>
            </a:pP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2000" b="0" strike="noStrike" spc="-21">
                <a:solidFill>
                  <a:srgbClr val="FF0000"/>
                </a:solidFill>
                <a:latin typeface="Calibri"/>
              </a:rPr>
              <a:t>"Move</a:t>
            </a:r>
            <a:r>
              <a:rPr lang="ru-RU" sz="2000" b="0" strike="noStrike" spc="29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FF0000"/>
                </a:solidFill>
                <a:latin typeface="Calibri"/>
              </a:rPr>
              <a:t>in</a:t>
            </a:r>
            <a:r>
              <a:rPr lang="ru-RU" sz="2000" b="0" strike="noStrike" spc="26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FF0000"/>
                </a:solidFill>
                <a:latin typeface="Calibri"/>
              </a:rPr>
              <a:t>BaseAction"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20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HeroAction</a:t>
            </a:r>
            <a:r>
              <a:rPr lang="ru-RU" sz="20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20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BaseAction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2000" b="0" strike="noStrike" spc="-7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override</a:t>
            </a:r>
            <a:r>
              <a:rPr lang="ru-RU" sz="20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20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Move()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919"/>
              </a:lnSpc>
            </a:pPr>
            <a:r>
              <a:rPr lang="ru-RU" sz="2000" b="0" strike="noStrike" spc="-21">
                <a:solidFill>
                  <a:srgbClr val="000000"/>
                </a:solidFill>
                <a:latin typeface="Calibri"/>
              </a:rPr>
              <a:t>Console.WriteLine(</a:t>
            </a:r>
            <a:r>
              <a:rPr lang="ru-RU" sz="2000" b="0" strike="noStrike" spc="-21">
                <a:solidFill>
                  <a:srgbClr val="FF0000"/>
                </a:solidFill>
                <a:latin typeface="Calibri"/>
              </a:rPr>
              <a:t>"Move</a:t>
            </a:r>
            <a:r>
              <a:rPr lang="ru-RU" sz="2000" b="0" strike="noStrike" spc="29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FF0000"/>
                </a:solidFill>
                <a:latin typeface="Calibri"/>
              </a:rPr>
              <a:t>in</a:t>
            </a:r>
            <a:r>
              <a:rPr lang="ru-RU" sz="2000" b="0" strike="noStrike" spc="26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000" b="0" strike="noStrike" spc="-12">
                <a:solidFill>
                  <a:srgbClr val="FF0000"/>
                </a:solidFill>
                <a:latin typeface="Calibri"/>
              </a:rPr>
              <a:t>HeroAction"</a:t>
            </a:r>
            <a:r>
              <a:rPr lang="ru-RU" sz="20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19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50"/>
              </a:lnSpc>
            </a:pPr>
            <a:r>
              <a:rPr lang="ru-RU" sz="20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80000"/>
              </a:lnSpc>
              <a:spcBef>
                <a:spcPts val="22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базовом</a:t>
            </a:r>
            <a:r>
              <a:rPr lang="ru-RU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BaseAction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реализованный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метод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8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определен</a:t>
            </a:r>
            <a:r>
              <a:rPr lang="ru-RU" sz="18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26">
                <a:solidFill>
                  <a:srgbClr val="000000"/>
                </a:solidFill>
                <a:latin typeface="Calibri"/>
              </a:rPr>
              <a:t>как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виртуальный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(можно</a:t>
            </a:r>
            <a:r>
              <a:rPr lang="ru-RU" sz="1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было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бы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также</a:t>
            </a:r>
            <a:r>
              <a:rPr lang="ru-RU" sz="1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сделать</a:t>
            </a:r>
            <a:r>
              <a:rPr lang="ru-RU" sz="1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его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абстрактным),</a:t>
            </a:r>
            <a:r>
              <a:rPr lang="ru-RU" sz="18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а</a:t>
            </a:r>
            <a:r>
              <a:rPr lang="ru-RU" sz="1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производном</a:t>
            </a:r>
            <a:r>
              <a:rPr lang="ru-RU" sz="18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классе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он</a:t>
            </a:r>
            <a:r>
              <a:rPr lang="ru-RU" sz="18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Calibri"/>
              </a:rPr>
              <a:t>переопределен.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04200" y="49680"/>
            <a:ext cx="858828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8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2800" b="1" strike="noStrike" spc="-1" dirty="0">
                <a:solidFill>
                  <a:schemeClr val="dk1"/>
                </a:solidFill>
                <a:latin typeface="Calibri"/>
              </a:rPr>
              <a:t>	</a:t>
            </a:r>
            <a:r>
              <a:rPr lang="ru-RU" sz="2200" b="1" strike="noStrike" spc="-1" dirty="0">
                <a:solidFill>
                  <a:schemeClr val="dk1"/>
                </a:solidFill>
                <a:latin typeface="Calibri"/>
              </a:rPr>
              <a:t>Изменение</a:t>
            </a:r>
            <a:r>
              <a:rPr lang="ru-RU" sz="2200" b="1" strike="noStrike" spc="-41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200" b="1" strike="noStrike" spc="-1" dirty="0">
                <a:solidFill>
                  <a:schemeClr val="dk1"/>
                </a:solidFill>
                <a:latin typeface="Calibri"/>
              </a:rPr>
              <a:t>реализации</a:t>
            </a:r>
            <a:r>
              <a:rPr lang="ru-RU" sz="2200" b="1" strike="noStrike" spc="-35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2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r>
              <a:rPr lang="ru-RU" sz="2200" b="1" strike="noStrike" spc="-5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200" b="1" strike="noStrike" spc="-1" dirty="0">
                <a:solidFill>
                  <a:schemeClr val="dk1"/>
                </a:solidFill>
                <a:latin typeface="Calibri"/>
              </a:rPr>
              <a:t>в</a:t>
            </a:r>
            <a:r>
              <a:rPr lang="ru-RU" sz="2200" b="1" strike="noStrike" spc="-6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200" b="1" strike="noStrike" spc="-12" dirty="0">
                <a:solidFill>
                  <a:schemeClr val="dk1"/>
                </a:solidFill>
                <a:latin typeface="Calibri"/>
              </a:rPr>
              <a:t>производных</a:t>
            </a:r>
            <a:r>
              <a:rPr lang="ru-RU" sz="2200" b="1" strike="noStrike" spc="-52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200" b="1" strike="noStrike" spc="-12" dirty="0">
                <a:solidFill>
                  <a:schemeClr val="dk1"/>
                </a:solidFill>
                <a:latin typeface="Calibri"/>
              </a:rPr>
              <a:t>классах</a:t>
            </a:r>
            <a:endParaRPr lang="ru-RU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2280" y="76320"/>
            <a:ext cx="611640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4000" b="1" strike="noStrike" spc="-1">
                <a:solidFill>
                  <a:srgbClr val="001F5F"/>
                </a:solidFill>
                <a:latin typeface="Calibri"/>
              </a:rPr>
              <a:t>Зачем</a:t>
            </a:r>
            <a:r>
              <a:rPr lang="ru-RU" sz="4000" b="1" strike="noStrike" spc="-106">
                <a:solidFill>
                  <a:srgbClr val="001F5F"/>
                </a:solidFill>
                <a:latin typeface="Calibri"/>
              </a:rPr>
              <a:t> </a:t>
            </a:r>
            <a:r>
              <a:rPr lang="ru-RU" sz="4000" b="1" strike="noStrike" spc="-1">
                <a:solidFill>
                  <a:srgbClr val="001F5F"/>
                </a:solidFill>
                <a:latin typeface="Calibri"/>
              </a:rPr>
              <a:t>нужны</a:t>
            </a:r>
            <a:r>
              <a:rPr lang="ru-RU" sz="4000" b="1" strike="noStrike" spc="-72">
                <a:solidFill>
                  <a:srgbClr val="001F5F"/>
                </a:solidFill>
                <a:latin typeface="Calibri"/>
              </a:rPr>
              <a:t> </a:t>
            </a:r>
            <a:r>
              <a:rPr lang="ru-RU" sz="4000" b="1" strike="noStrike" spc="-12">
                <a:solidFill>
                  <a:srgbClr val="001F5F"/>
                </a:solidFill>
                <a:latin typeface="Calibri"/>
              </a:rPr>
              <a:t>интерфейсы?</a:t>
            </a:r>
            <a:endParaRPr lang="ru-RU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object 3"/>
          <p:cNvSpPr/>
          <p:nvPr/>
        </p:nvSpPr>
        <p:spPr>
          <a:xfrm>
            <a:off x="330120" y="781200"/>
            <a:ext cx="8429400" cy="571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языке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С++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есть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возможность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множественного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наследования.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Разработчики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C#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решили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отказаться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от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этого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придумали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интерфейсы.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Получается,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унаследован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от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нескольких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классов,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но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он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унаследовать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несколько интерфейсов.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Часто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бывает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необходимо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реализовать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несколько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классов,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у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них</a:t>
            </a:r>
            <a:r>
              <a:rPr lang="ru-RU" sz="22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будут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одинаковые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методы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(по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названию!),</a:t>
            </a:r>
            <a:r>
              <a:rPr lang="ru-RU" sz="22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но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они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по-разному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должны</a:t>
            </a:r>
            <a:r>
              <a:rPr lang="ru-RU" sz="22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реализованы.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1" i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терминах</a:t>
            </a:r>
            <a:r>
              <a:rPr lang="ru-RU" sz="2200" b="1" i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ООП</a:t>
            </a:r>
            <a:r>
              <a:rPr lang="ru-RU" sz="2200" b="1" i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.NET</a:t>
            </a:r>
            <a:r>
              <a:rPr lang="ru-RU" sz="2200" b="1" i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1" i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это</a:t>
            </a:r>
            <a:r>
              <a:rPr lang="ru-RU" sz="2200" b="1" i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просто</a:t>
            </a:r>
            <a:r>
              <a:rPr lang="ru-RU" sz="2200" b="1" i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перечисление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методов,</a:t>
            </a:r>
            <a:r>
              <a:rPr lang="ru-RU" sz="2200" b="1" i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которые</a:t>
            </a:r>
            <a:r>
              <a:rPr lang="ru-RU" sz="2200" b="1" i="1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должны</a:t>
            </a:r>
            <a:r>
              <a:rPr lang="ru-RU" sz="22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200" b="1" i="1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обязательно</a:t>
            </a:r>
            <a:r>
              <a:rPr lang="ru-RU" sz="22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реализованы</a:t>
            </a:r>
            <a:r>
              <a:rPr lang="ru-RU" sz="2200" b="1" i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52">
                <a:solidFill>
                  <a:srgbClr val="000000"/>
                </a:solidFill>
                <a:latin typeface="Calibri"/>
              </a:rPr>
              <a:t>у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класса.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практическом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смысле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дает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возможность</a:t>
            </a:r>
            <a:r>
              <a:rPr lang="ru-RU" sz="22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указать</a:t>
            </a:r>
            <a:r>
              <a:rPr lang="ru-RU" sz="22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из</a:t>
            </a:r>
            <a:r>
              <a:rPr lang="ru-RU" sz="22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21">
                <a:solidFill>
                  <a:srgbClr val="000000"/>
                </a:solidFill>
                <a:latin typeface="Calibri"/>
              </a:rPr>
              <a:t>чего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именно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должен</a:t>
            </a:r>
            <a:r>
              <a:rPr lang="ru-RU" sz="22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состоять</a:t>
            </a:r>
            <a:r>
              <a:rPr lang="ru-RU" sz="22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тот</a:t>
            </a:r>
            <a:r>
              <a:rPr lang="ru-RU" sz="22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22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иной</a:t>
            </a:r>
            <a:r>
              <a:rPr lang="ru-RU" sz="22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разрабатываемой модели</a:t>
            </a:r>
            <a:r>
              <a:rPr lang="ru-RU" sz="22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без</a:t>
            </a:r>
            <a:r>
              <a:rPr lang="ru-RU" sz="2200" b="1" i="1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описания</a:t>
            </a:r>
            <a:r>
              <a:rPr lang="ru-RU" sz="2200" b="1" i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поведения</a:t>
            </a:r>
            <a:r>
              <a:rPr lang="ru-RU" sz="2200" b="1" i="1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объекта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200" b="0" strike="noStrike" spc="-106">
                <a:solidFill>
                  <a:srgbClr val="000000"/>
                </a:solidFill>
                <a:latin typeface="Calibri"/>
              </a:rPr>
              <a:t>То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есть</a:t>
            </a:r>
            <a:r>
              <a:rPr lang="ru-RU" sz="22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позволяет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начале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разработки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описать</a:t>
            </a:r>
            <a:r>
              <a:rPr lang="ru-RU" sz="22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основу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разрабатываемой</a:t>
            </a:r>
            <a:r>
              <a:rPr lang="ru-RU" sz="2200" b="0" u="sng" strike="noStrike" spc="-9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модели,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определиться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понятиях,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где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должно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быть,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без</a:t>
            </a:r>
            <a:r>
              <a:rPr lang="ru-RU" sz="2200" b="0" u="sng" strike="noStrike" spc="-5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описания</a:t>
            </a:r>
            <a:r>
              <a:rPr lang="ru-RU" sz="2200" b="0" u="sng" strike="noStrike" spc="-5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поведения</a:t>
            </a:r>
            <a:r>
              <a:rPr lang="ru-RU" sz="22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того</a:t>
            </a:r>
            <a:r>
              <a:rPr lang="ru-RU" sz="2200" b="0" u="sng" strike="noStrike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или</a:t>
            </a:r>
            <a:r>
              <a:rPr lang="ru-RU" sz="22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иного</a:t>
            </a:r>
            <a:r>
              <a:rPr lang="ru-RU" sz="2200" b="0" u="sng" strike="noStrike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свойства</a:t>
            </a:r>
            <a:r>
              <a:rPr lang="ru-RU" sz="2200" b="0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или</a:t>
            </a:r>
            <a:r>
              <a:rPr lang="ru-RU" sz="2200" b="0" u="sng" strike="noStrike" spc="-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2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метода.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18760" y="123840"/>
            <a:ext cx="630612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03572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200" b="1" i="1" strike="noStrike" spc="-1">
                <a:solidFill>
                  <a:schemeClr val="dk1"/>
                </a:solidFill>
                <a:latin typeface="Calibri"/>
              </a:rPr>
              <a:t>Контрольные</a:t>
            </a:r>
            <a:r>
              <a:rPr lang="ru-RU" sz="3200" b="1" i="1" strike="noStrike" spc="-12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200" b="1" i="1" strike="noStrike" spc="-12">
                <a:solidFill>
                  <a:schemeClr val="dk1"/>
                </a:solidFill>
                <a:latin typeface="Calibri"/>
              </a:rPr>
              <a:t>вопросы: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330120" y="847080"/>
            <a:ext cx="8339400" cy="47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527760" indent="-51516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OpenSymbol"/>
              <a:buAutoNum type="arabicParenR"/>
              <a:tabLst>
                <a:tab pos="52776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C#</a:t>
            </a:r>
            <a:r>
              <a:rPr lang="ru-RU" sz="2800" b="0" strike="noStrike" spc="-11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Интерфейс:</a:t>
            </a:r>
            <a:r>
              <a:rPr lang="ru-RU" sz="28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понятие,</a:t>
            </a:r>
            <a:r>
              <a:rPr lang="ru-RU" sz="2800" b="0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где</a:t>
            </a:r>
            <a:r>
              <a:rPr lang="ru-RU" sz="2800" b="0" strike="noStrike" spc="-114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описывается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527760">
              <a:lnSpc>
                <a:spcPct val="100000"/>
              </a:lnSpc>
              <a:tabLst>
                <a:tab pos="52776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функционал,</a:t>
            </a:r>
            <a:r>
              <a:rPr lang="ru-RU" sz="28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особенности</a:t>
            </a:r>
            <a:r>
              <a:rPr lang="ru-RU" sz="28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использования</a:t>
            </a:r>
            <a:r>
              <a:rPr lang="ru-RU" sz="28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21">
                <a:solidFill>
                  <a:srgbClr val="000000"/>
                </a:solidFill>
                <a:latin typeface="Calibri"/>
              </a:rPr>
              <a:t>(что </a:t>
            </a:r>
            <a:r>
              <a:rPr lang="ru-RU" sz="2800" b="0" strike="noStrike" spc="-26">
                <a:solidFill>
                  <a:srgbClr val="000000"/>
                </a:solidFill>
                <a:latin typeface="Calibri"/>
              </a:rPr>
              <a:t>содержит,</a:t>
            </a:r>
            <a:r>
              <a:rPr lang="ru-RU" sz="28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28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нельзя</a:t>
            </a:r>
            <a:r>
              <a:rPr lang="ru-RU" sz="28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использовать</a:t>
            </a:r>
            <a:r>
              <a:rPr lang="ru-RU" sz="28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8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т.п.)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2800" b="0" strike="noStrike" spc="-32">
                <a:solidFill>
                  <a:srgbClr val="000000"/>
                </a:solidFill>
                <a:latin typeface="Calibri"/>
              </a:rPr>
              <a:t>Главный</a:t>
            </a:r>
            <a:r>
              <a:rPr lang="ru-RU" sz="28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принцип</a:t>
            </a:r>
            <a:r>
              <a:rPr lang="ru-RU" sz="2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полиморфизма</a:t>
            </a:r>
            <a:r>
              <a:rPr lang="ru-RU" sz="28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при</a:t>
            </a:r>
            <a:r>
              <a:rPr lang="ru-RU" sz="28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поддержки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интерфейсов</a:t>
            </a:r>
            <a:r>
              <a:rPr lang="ru-RU" sz="2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26">
                <a:solidFill>
                  <a:srgbClr val="000000"/>
                </a:solidFill>
                <a:latin typeface="Calibri"/>
              </a:rPr>
              <a:t>C#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Объявление</a:t>
            </a:r>
            <a:r>
              <a:rPr lang="ru-RU" sz="2800" b="0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интерфейсов:</a:t>
            </a:r>
            <a:r>
              <a:rPr lang="ru-RU" sz="28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синтаксис,</a:t>
            </a:r>
            <a:r>
              <a:rPr lang="ru-RU" sz="28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пример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Реализация</a:t>
            </a:r>
            <a:r>
              <a:rPr lang="ru-RU" sz="28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интерфейсов:</a:t>
            </a:r>
            <a:r>
              <a:rPr lang="ru-RU" sz="2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общая</a:t>
            </a:r>
            <a:r>
              <a:rPr lang="ru-RU" sz="28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форма,</a:t>
            </a:r>
            <a:r>
              <a:rPr lang="ru-RU" sz="2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пример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Явная</a:t>
            </a:r>
            <a:r>
              <a:rPr lang="ru-RU" sz="28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реализация</a:t>
            </a:r>
            <a:r>
              <a:rPr lang="ru-RU" sz="28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интерфейсов:</a:t>
            </a:r>
            <a:r>
              <a:rPr lang="ru-RU" sz="2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8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каких</a:t>
            </a:r>
            <a:r>
              <a:rPr lang="ru-RU" sz="2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случаях используется,</a:t>
            </a:r>
            <a:r>
              <a:rPr lang="ru-RU" sz="2800" b="0" strike="noStrike" spc="-15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пример.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Реализация</a:t>
            </a:r>
            <a:r>
              <a:rPr lang="ru-RU" sz="2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интерфейсов</a:t>
            </a:r>
            <a:r>
              <a:rPr lang="ru-RU" sz="28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базовых</a:t>
            </a:r>
            <a:r>
              <a:rPr lang="ru-RU" sz="2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8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производных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классах:</a:t>
            </a:r>
            <a:r>
              <a:rPr lang="ru-RU" sz="2800" b="0" strike="noStrike" spc="-10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способы,</a:t>
            </a:r>
            <a:r>
              <a:rPr lang="ru-RU" sz="28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2">
                <a:solidFill>
                  <a:srgbClr val="000000"/>
                </a:solidFill>
                <a:latin typeface="Calibri"/>
              </a:rPr>
              <a:t>примеры.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44600" y="52920"/>
            <a:ext cx="27788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1">
                <a:solidFill>
                  <a:srgbClr val="001F5F"/>
                </a:solidFill>
                <a:latin typeface="Calibri"/>
              </a:rPr>
              <a:t>C#</a:t>
            </a:r>
            <a:r>
              <a:rPr lang="ru-RU" sz="3600" b="1" strike="noStrike" spc="-21">
                <a:solidFill>
                  <a:srgbClr val="001F5F"/>
                </a:solidFill>
                <a:latin typeface="Calibri"/>
              </a:rPr>
              <a:t> </a:t>
            </a:r>
            <a:r>
              <a:rPr lang="ru-RU" sz="3600" b="1" strike="noStrike" spc="-12">
                <a:solidFill>
                  <a:srgbClr val="001F5F"/>
                </a:solidFill>
                <a:latin typeface="Calibri"/>
              </a:rPr>
              <a:t>Интерфейс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bject 3"/>
          <p:cNvSpPr/>
          <p:nvPr/>
        </p:nvSpPr>
        <p:spPr>
          <a:xfrm>
            <a:off x="258120" y="647640"/>
            <a:ext cx="8592840" cy="551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9200" rIns="0" bIns="0" anchor="t">
            <a:spAutoFit/>
          </a:bodyPr>
          <a:lstStyle/>
          <a:p>
            <a:pPr marL="122040">
              <a:lnSpc>
                <a:spcPct val="80000"/>
              </a:lnSpc>
              <a:spcBef>
                <a:spcPts val="624"/>
              </a:spcBef>
            </a:pPr>
            <a:r>
              <a:rPr lang="ru-RU" sz="2200" b="1" strike="noStrike" spc="-1">
                <a:solidFill>
                  <a:srgbClr val="C00000"/>
                </a:solidFill>
                <a:latin typeface="Calibri"/>
              </a:rPr>
              <a:t>Интерфейс</a:t>
            </a:r>
            <a:r>
              <a:rPr lang="ru-RU" sz="22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представляет</a:t>
            </a:r>
            <a:r>
              <a:rPr lang="ru-RU" sz="22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ссылочный</a:t>
            </a:r>
            <a:r>
              <a:rPr lang="ru-RU" sz="2200" b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тип,</a:t>
            </a:r>
            <a:r>
              <a:rPr lang="ru-RU" sz="2200" b="1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который</a:t>
            </a:r>
            <a:r>
              <a:rPr lang="ru-RU" sz="2200" b="1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определять некоторый</a:t>
            </a:r>
            <a:r>
              <a:rPr lang="ru-RU" sz="22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функционал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-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набор</a:t>
            </a:r>
            <a:r>
              <a:rPr lang="ru-RU" sz="22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методов</a:t>
            </a:r>
            <a:r>
              <a:rPr lang="ru-RU" sz="22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свойств</a:t>
            </a:r>
            <a:r>
              <a:rPr lang="ru-RU" sz="22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без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реализации,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т.е.</a:t>
            </a:r>
            <a:r>
              <a:rPr lang="ru-RU" sz="22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синтаксический</a:t>
            </a:r>
            <a:r>
              <a:rPr lang="ru-RU" sz="22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семантический</a:t>
            </a:r>
            <a:r>
              <a:rPr lang="ru-RU" sz="22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шаблон,</a:t>
            </a:r>
            <a:r>
              <a:rPr lang="ru-RU" sz="22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которого</a:t>
            </a:r>
            <a:r>
              <a:rPr lang="ru-RU" sz="22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все</a:t>
            </a:r>
            <a:r>
              <a:rPr lang="ru-RU" sz="2200" b="1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классы- наследники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должны</a:t>
            </a:r>
            <a:r>
              <a:rPr lang="ru-RU" sz="22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придерживаться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.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Затем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этот</a:t>
            </a:r>
            <a:r>
              <a:rPr lang="ru-RU" sz="22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6FC0"/>
                </a:solidFill>
                <a:latin typeface="Calibri"/>
              </a:rPr>
              <a:t>функционал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2040">
              <a:lnSpc>
                <a:spcPct val="80000"/>
              </a:lnSpc>
            </a:pPr>
            <a:r>
              <a:rPr lang="ru-RU" sz="2200" b="1" strike="noStrike" spc="-1">
                <a:solidFill>
                  <a:srgbClr val="006FC0"/>
                </a:solidFill>
                <a:latin typeface="Calibri"/>
              </a:rPr>
              <a:t>реализуют</a:t>
            </a:r>
            <a:r>
              <a:rPr lang="ru-RU" sz="2200" b="1" strike="noStrike" spc="-55">
                <a:solidFill>
                  <a:srgbClr val="006FC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6FC0"/>
                </a:solidFill>
                <a:latin typeface="Calibri"/>
              </a:rPr>
              <a:t>классы</a:t>
            </a:r>
            <a:r>
              <a:rPr lang="ru-RU" sz="2200" b="1" strike="noStrike" spc="-66">
                <a:solidFill>
                  <a:srgbClr val="006FC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6FC0"/>
                </a:solidFill>
                <a:latin typeface="Calibri"/>
              </a:rPr>
              <a:t>и</a:t>
            </a:r>
            <a:r>
              <a:rPr lang="ru-RU" sz="2200" b="1" strike="noStrike" spc="-75">
                <a:solidFill>
                  <a:srgbClr val="006FC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6FC0"/>
                </a:solidFill>
                <a:latin typeface="Calibri"/>
              </a:rPr>
              <a:t>структуры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которые</a:t>
            </a:r>
            <a:r>
              <a:rPr lang="ru-RU" sz="22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применяют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данные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интерфейсы.</a:t>
            </a:r>
            <a:r>
              <a:rPr lang="ru-RU" sz="22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говорит,</a:t>
            </a:r>
            <a:r>
              <a:rPr lang="ru-RU" sz="2200" b="1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2200" b="1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он</a:t>
            </a:r>
            <a:r>
              <a:rPr lang="ru-RU" sz="2200" b="1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умеет</a:t>
            </a:r>
            <a:r>
              <a:rPr lang="ru-RU" sz="2200" b="1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делать,</a:t>
            </a:r>
            <a:r>
              <a:rPr lang="ru-RU" sz="2200" b="1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классы </a:t>
            </a:r>
            <a:r>
              <a:rPr lang="ru-RU" sz="2200" b="1" strike="noStrike" spc="-21">
                <a:solidFill>
                  <a:srgbClr val="000000"/>
                </a:solidFill>
                <a:latin typeface="Calibri"/>
              </a:rPr>
              <a:t>определяют,</a:t>
            </a:r>
            <a:r>
              <a:rPr lang="ru-RU" sz="22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они</a:t>
            </a:r>
            <a:r>
              <a:rPr lang="ru-RU" sz="2200" b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это</a:t>
            </a:r>
            <a:r>
              <a:rPr lang="ru-RU" sz="22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делают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4960" indent="-34236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0" algn="l"/>
              </a:tabLst>
            </a:pP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представляет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собой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без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какого-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либо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 кода.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109"/>
              </a:lnSpc>
              <a:spcBef>
                <a:spcPts val="510"/>
              </a:spcBef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Интерфейсы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содержат</a:t>
            </a:r>
            <a:r>
              <a:rPr lang="ru-RU" sz="22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методы,</a:t>
            </a:r>
            <a:r>
              <a:rPr lang="ru-RU" sz="2200" b="1" i="1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свойства,</a:t>
            </a:r>
            <a:r>
              <a:rPr lang="ru-RU" sz="2200" b="1" i="1" strike="noStrike" spc="-114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события,</a:t>
            </a:r>
            <a:r>
              <a:rPr lang="ru-RU" sz="2200" b="1" i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индексаторы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2200" b="1" i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любое</a:t>
            </a:r>
            <a:r>
              <a:rPr lang="ru-RU" sz="2200" b="1" i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сочетание</a:t>
            </a:r>
            <a:r>
              <a:rPr lang="ru-RU" sz="22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этих</a:t>
            </a:r>
            <a:r>
              <a:rPr lang="ru-RU" sz="2200" b="1" i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перечисленных</a:t>
            </a:r>
            <a:r>
              <a:rPr lang="ru-RU" sz="2200" b="1" i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типов,</a:t>
            </a:r>
            <a:r>
              <a:rPr lang="ru-RU" sz="2200" b="1" i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статические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поля</a:t>
            </a:r>
            <a:r>
              <a:rPr lang="ru-RU" sz="2200" b="1" i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1" i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константы</a:t>
            </a:r>
            <a:r>
              <a:rPr lang="ru-RU" sz="2200" b="1" i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(начиная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версии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C#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8.0).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80000"/>
              </a:lnSpc>
              <a:spcBef>
                <a:spcPts val="556"/>
              </a:spcBef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содержать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операторы,</a:t>
            </a:r>
            <a:r>
              <a:rPr lang="ru-RU" sz="2200" b="1" i="1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конструкторы экземпляров,</a:t>
            </a:r>
            <a:r>
              <a:rPr lang="ru-RU" sz="2200" b="1" i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деструкторы</a:t>
            </a:r>
            <a:r>
              <a:rPr lang="ru-RU" sz="2200" b="1" i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2200" b="1" i="1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типы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4960" indent="-342360">
              <a:lnSpc>
                <a:spcPts val="2375"/>
              </a:lnSpc>
              <a:buClr>
                <a:srgbClr val="000000"/>
              </a:buClr>
              <a:buFont typeface="Arial MT"/>
              <a:buChar char="•"/>
              <a:tabLst>
                <a:tab pos="35496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Он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содержать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статические</a:t>
            </a:r>
            <a:r>
              <a:rPr lang="ru-RU" sz="22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члены</a:t>
            </a:r>
            <a:r>
              <a:rPr lang="ru-RU" sz="2200" b="1" i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быть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>
              <a:lnSpc>
                <a:spcPts val="2375"/>
              </a:lnSpc>
              <a:tabLst>
                <a:tab pos="35496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объявлен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static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).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109"/>
              </a:lnSpc>
              <a:spcBef>
                <a:spcPts val="516"/>
              </a:spcBef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Члены</a:t>
            </a:r>
            <a:r>
              <a:rPr lang="ru-RU" sz="2200" b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интерфейсов</a:t>
            </a:r>
            <a:r>
              <a:rPr lang="ru-RU" sz="22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(методы</a:t>
            </a:r>
            <a:r>
              <a:rPr lang="ru-RU" sz="2200" b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свойства)</a:t>
            </a:r>
            <a:r>
              <a:rPr lang="ru-RU" sz="22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автоматически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являются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открытыми,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они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могут</a:t>
            </a:r>
            <a:r>
              <a:rPr lang="ru-RU" sz="22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включать</a:t>
            </a:r>
            <a:r>
              <a:rPr lang="ru-RU" sz="22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никакие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модификаторы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>
              <a:lnSpc>
                <a:spcPct val="80000"/>
              </a:lnSpc>
              <a:spcBef>
                <a:spcPts val="20"/>
              </a:spcBef>
              <a:tabLst>
                <a:tab pos="355680" algn="l"/>
              </a:tabLst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доступа</a:t>
            </a:r>
            <a:r>
              <a:rPr lang="ru-RU" sz="22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(по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умолчанию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доступ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public,</a:t>
            </a:r>
            <a:r>
              <a:rPr lang="ru-RU" sz="2200" b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ним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нужно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указывать явно).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31640" y="161640"/>
            <a:ext cx="4843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Интерфейсы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object 3"/>
          <p:cNvSpPr/>
          <p:nvPr/>
        </p:nvSpPr>
        <p:spPr>
          <a:xfrm>
            <a:off x="329760" y="819720"/>
            <a:ext cx="8486640" cy="544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ts val="2509"/>
              </a:lnSpc>
              <a:spcBef>
                <a:spcPts val="96"/>
              </a:spcBef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–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список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объявлений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методов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свойств.</a:t>
            </a:r>
            <a:r>
              <a:rPr lang="ru-RU" sz="22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Созданный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81"/>
              </a:lnSpc>
              <a:spcBef>
                <a:spcPts val="164"/>
              </a:spcBef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реализован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некотором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структуре.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Этот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(структура)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должен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содержать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код,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соответствующий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объявлениям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интерфейсе,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т.е.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конкретные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22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методов,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36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описанных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этом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интерфейсе.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381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Класс,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реализующий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интерфейс,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гарантирует,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22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всех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элементов, объявленных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интерфейсе,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представлен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код.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ru-RU" sz="2200" b="1" i="1" strike="noStrike" spc="-26">
                <a:solidFill>
                  <a:srgbClr val="000000"/>
                </a:solidFill>
                <a:latin typeface="Calibri"/>
              </a:rPr>
              <a:t>или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336"/>
              </a:lnSpc>
              <a:tabLst>
                <a:tab pos="0" algn="l"/>
              </a:tabLst>
            </a:pP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структура</a:t>
            </a:r>
            <a:r>
              <a:rPr lang="ru-RU" sz="22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1" i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реализовывать</a:t>
            </a:r>
            <a:r>
              <a:rPr lang="ru-RU" sz="2200" b="1" i="1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несколько</a:t>
            </a:r>
            <a:r>
              <a:rPr lang="ru-RU" sz="22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000000"/>
                </a:solidFill>
                <a:latin typeface="Calibri"/>
              </a:rPr>
              <a:t>интерфейсов.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381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Один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тот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же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реализован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двух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классах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по-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разному.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Тем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менее,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каждом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из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них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должен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поддерживаться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205"/>
              </a:lnSpc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один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тот</a:t>
            </a:r>
            <a:r>
              <a:rPr lang="ru-RU" sz="22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же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набор</a:t>
            </a:r>
            <a:r>
              <a:rPr lang="ru-RU" sz="22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методов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данного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интерфейса.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А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том</a:t>
            </a:r>
            <a:r>
              <a:rPr lang="ru-RU" sz="22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коде,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6">
                <a:solidFill>
                  <a:srgbClr val="000000"/>
                </a:solidFill>
                <a:latin typeface="Calibri"/>
              </a:rPr>
              <a:t>где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90000"/>
              </a:lnSpc>
              <a:spcBef>
                <a:spcPts val="130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известен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такой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интерфейс,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могут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использоваться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объекты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любого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из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этих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двух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классов,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поскольку</a:t>
            </a:r>
            <a:r>
              <a:rPr lang="ru-RU" sz="22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всех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этих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объектов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остается</a:t>
            </a:r>
            <a:r>
              <a:rPr lang="ru-RU" sz="2200" b="0" strike="noStrike" spc="-10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одинаковым.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ts val="2381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Благодаря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поддержке</a:t>
            </a:r>
            <a:r>
              <a:rPr lang="ru-RU" sz="22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интерфейсов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C#</a:t>
            </a:r>
            <a:r>
              <a:rPr lang="ru-RU" sz="22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22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22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2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полной</a:t>
            </a:r>
            <a:r>
              <a:rPr lang="ru-RU" sz="22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0" strike="noStrike" spc="-21">
                <a:solidFill>
                  <a:srgbClr val="000000"/>
                </a:solidFill>
                <a:latin typeface="Calibri"/>
              </a:rPr>
              <a:t>мере 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реализован</a:t>
            </a:r>
            <a:r>
              <a:rPr lang="ru-RU" sz="22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главный</a:t>
            </a:r>
            <a:r>
              <a:rPr lang="ru-RU" sz="2200" b="1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принцип</a:t>
            </a:r>
            <a:r>
              <a:rPr lang="ru-RU" sz="2200" b="1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000000"/>
                </a:solidFill>
                <a:latin typeface="Calibri"/>
              </a:rPr>
              <a:t>полиморфизма</a:t>
            </a:r>
            <a:r>
              <a:rPr lang="ru-RU" sz="2200" b="0" strike="noStrike" spc="-12">
                <a:solidFill>
                  <a:srgbClr val="000000"/>
                </a:solidFill>
                <a:latin typeface="Calibri"/>
              </a:rPr>
              <a:t>: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1705680" indent="-343080" algn="just">
              <a:lnSpc>
                <a:spcPct val="100000"/>
              </a:lnSpc>
              <a:spcBef>
                <a:spcPts val="224"/>
              </a:spcBef>
              <a:tabLst>
                <a:tab pos="0" algn="l"/>
              </a:tabLst>
            </a:pPr>
            <a:r>
              <a:rPr lang="ru-RU" sz="2200" b="1" i="1" strike="noStrike" spc="-1">
                <a:solidFill>
                  <a:srgbClr val="C00000"/>
                </a:solidFill>
                <a:latin typeface="Calibri"/>
              </a:rPr>
              <a:t>один</a:t>
            </a:r>
            <a:r>
              <a:rPr lang="ru-RU" sz="2200" b="1" i="1" strike="noStrike" spc="-60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C00000"/>
                </a:solidFill>
                <a:latin typeface="Calibri"/>
              </a:rPr>
              <a:t>интерфейс</a:t>
            </a:r>
            <a:r>
              <a:rPr lang="ru-RU" sz="2200" b="1" i="1" strike="noStrike" spc="-55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C00000"/>
                </a:solidFill>
                <a:latin typeface="Calibri"/>
              </a:rPr>
              <a:t>—</a:t>
            </a:r>
            <a:r>
              <a:rPr lang="ru-RU" sz="2200" b="1" i="1" strike="noStrike" spc="-52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1" i="1" strike="noStrike" spc="-1">
                <a:solidFill>
                  <a:srgbClr val="C00000"/>
                </a:solidFill>
                <a:latin typeface="Calibri"/>
              </a:rPr>
              <a:t>множество</a:t>
            </a:r>
            <a:r>
              <a:rPr lang="ru-RU" sz="2200" b="1" i="1" strike="noStrike" spc="-32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1" i="1" strike="noStrike" spc="-12">
                <a:solidFill>
                  <a:srgbClr val="C00000"/>
                </a:solidFill>
                <a:latin typeface="Calibri"/>
              </a:rPr>
              <a:t>методов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71600" y="197280"/>
            <a:ext cx="655240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Объявление</a:t>
            </a:r>
            <a:r>
              <a:rPr lang="ru-RU" sz="3600" b="1" strike="noStrike" spc="-97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object 3"/>
          <p:cNvSpPr/>
          <p:nvPr/>
        </p:nvSpPr>
        <p:spPr>
          <a:xfrm>
            <a:off x="329760" y="781560"/>
            <a:ext cx="8531640" cy="56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ts val="2166"/>
              </a:lnSpc>
              <a:spcBef>
                <a:spcPts val="96"/>
              </a:spcBef>
            </a:pP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Интерфейсы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объявляются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помощью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ключевого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слова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35"/>
              </a:lnSpc>
            </a:pP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Объявление</a:t>
            </a:r>
            <a:r>
              <a:rPr lang="ru-RU" sz="1900" b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900" b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–</a:t>
            </a:r>
            <a:r>
              <a:rPr lang="ru-RU" sz="1900" b="1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синтаксис: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75"/>
              </a:lnSpc>
              <a:tabLst>
                <a:tab pos="3025800" algn="l"/>
              </a:tabLst>
            </a:pPr>
            <a:r>
              <a:rPr lang="ru-RU" sz="2200" b="1" strike="noStrike" spc="-12">
                <a:solidFill>
                  <a:srgbClr val="C00000"/>
                </a:solidFill>
                <a:latin typeface="Calibri"/>
              </a:rPr>
              <a:t>[модификатор</a:t>
            </a:r>
            <a:r>
              <a:rPr lang="ru-RU" sz="2200" b="1" strike="noStrike" spc="-80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C00000"/>
                </a:solidFill>
                <a:latin typeface="Calibri"/>
              </a:rPr>
              <a:t>доступа]</a:t>
            </a:r>
            <a:r>
              <a:rPr lang="ru-RU" sz="2200" b="1" strike="noStrike" spc="-1">
                <a:solidFill>
                  <a:srgbClr val="C00000"/>
                </a:solidFill>
                <a:latin typeface="Calibri"/>
              </a:rPr>
              <a:t>	</a:t>
            </a:r>
            <a:r>
              <a:rPr lang="ru-RU" sz="2200" b="1" strike="noStrike" spc="-12">
                <a:solidFill>
                  <a:srgbClr val="C00000"/>
                </a:solidFill>
                <a:latin typeface="Calibri"/>
              </a:rPr>
              <a:t>interface</a:t>
            </a:r>
            <a:r>
              <a:rPr lang="ru-RU" sz="2200" b="1" strike="noStrike" spc="-52">
                <a:solidFill>
                  <a:srgbClr val="C00000"/>
                </a:solidFill>
                <a:latin typeface="Calibri"/>
              </a:rPr>
              <a:t> </a:t>
            </a:r>
            <a:r>
              <a:rPr lang="ru-RU" sz="2200" b="1" strike="noStrike" spc="-12">
                <a:solidFill>
                  <a:srgbClr val="C00000"/>
                </a:solidFill>
                <a:latin typeface="Calibri"/>
              </a:rPr>
              <a:t>имя_интерфейса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07720">
              <a:lnSpc>
                <a:spcPts val="2375"/>
              </a:lnSpc>
              <a:tabLst>
                <a:tab pos="3025800" algn="l"/>
              </a:tabLst>
            </a:pPr>
            <a:r>
              <a:rPr lang="ru-RU" sz="2200" b="1" strike="noStrike" spc="-52">
                <a:solidFill>
                  <a:srgbClr val="C00000"/>
                </a:solidFill>
                <a:latin typeface="Calibri"/>
              </a:rPr>
              <a:t>{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550440">
              <a:lnSpc>
                <a:spcPts val="2375"/>
              </a:lnSpc>
              <a:tabLst>
                <a:tab pos="3025800" algn="l"/>
              </a:tabLst>
            </a:pPr>
            <a:r>
              <a:rPr lang="ru-RU" sz="2200" b="1" strike="noStrike" spc="-12">
                <a:solidFill>
                  <a:srgbClr val="C00000"/>
                </a:solidFill>
                <a:latin typeface="Calibri"/>
              </a:rPr>
              <a:t>тело_интерфейса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07720">
              <a:lnSpc>
                <a:spcPts val="2395"/>
              </a:lnSpc>
              <a:tabLst>
                <a:tab pos="3025800" algn="l"/>
              </a:tabLst>
            </a:pPr>
            <a:r>
              <a:rPr lang="ru-RU" sz="2200" b="1" strike="noStrike" spc="-52">
                <a:solidFill>
                  <a:srgbClr val="C00000"/>
                </a:solidFill>
                <a:latin typeface="Calibri"/>
              </a:rPr>
              <a:t>}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70000"/>
              </a:lnSpc>
              <a:spcBef>
                <a:spcPts val="570"/>
              </a:spcBef>
              <a:tabLst>
                <a:tab pos="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Все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интерфейсы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по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умолчанию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модификатор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доступа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у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интерфейсов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не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используется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70000"/>
              </a:lnSpc>
              <a:spcBef>
                <a:spcPts val="456"/>
              </a:spcBef>
              <a:tabLst>
                <a:tab pos="0" algn="l"/>
              </a:tabLst>
            </a:pP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имя_интерфейса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–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по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соглашению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должно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начинаться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заглавной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буквы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I</a:t>
            </a:r>
            <a:r>
              <a:rPr lang="ru-RU" sz="1900" b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и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после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заглавной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буквы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имя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ts val="1996"/>
              </a:lnSpc>
              <a:tabLst>
                <a:tab pos="0" algn="l"/>
              </a:tabLst>
            </a:pP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тело_интерфейса</a:t>
            </a:r>
            <a:r>
              <a:rPr lang="ru-RU" sz="1900" b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–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перечисления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сигнатур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методов: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объявляются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методы,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ts val="1820"/>
              </a:lnSpc>
              <a:spcBef>
                <a:spcPts val="215"/>
              </a:spcBef>
              <a:tabLst>
                <a:tab pos="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свойства,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индексаторы,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события,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статические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поля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константы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(начиная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версии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C#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8.0).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Перед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сигнатурой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модификатор</a:t>
            </a:r>
            <a:r>
              <a:rPr lang="ru-RU" sz="19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указывается,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т.к.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они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имеют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тот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же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ts val="1845"/>
              </a:lnSpc>
              <a:tabLst>
                <a:tab pos="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доступ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что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сам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У</a:t>
            </a:r>
            <a:r>
              <a:rPr lang="ru-RU" sz="1900" b="1" i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методов</a:t>
            </a:r>
            <a:r>
              <a:rPr lang="ru-RU" sz="19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1" i="1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интерфейсе</a:t>
            </a:r>
            <a:r>
              <a:rPr lang="ru-RU" sz="1900" b="1" i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1900" b="1" i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должно</a:t>
            </a:r>
            <a:r>
              <a:rPr lang="ru-RU" sz="1900" b="1" i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1900" b="1" i="1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тела,</a:t>
            </a:r>
            <a:r>
              <a:rPr lang="ru-RU" sz="1900" b="1" i="1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только</a:t>
            </a:r>
            <a:r>
              <a:rPr lang="ru-RU" sz="1900" b="1" i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заголовки</a:t>
            </a:r>
            <a:r>
              <a:rPr lang="ru-RU" sz="1900" b="1" i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методов.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19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Пример: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interface</a:t>
            </a:r>
            <a:r>
              <a:rPr lang="ru-RU" sz="1900" b="1" i="1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IToken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900" b="1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9044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1900" b="1" i="1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int</a:t>
            </a:r>
            <a:r>
              <a:rPr lang="ru-RU" sz="1900" b="1" i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2">
                <a:solidFill>
                  <a:srgbClr val="000000"/>
                </a:solidFill>
                <a:latin typeface="Calibri"/>
              </a:rPr>
              <a:t>LineNumber(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){</a:t>
            </a:r>
            <a:r>
              <a:rPr lang="ru-RU" sz="1900" b="1" i="1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…</a:t>
            </a:r>
            <a:r>
              <a:rPr lang="ru-RU" sz="1900" b="1" i="1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i="1" strike="noStrike" spc="-26">
                <a:solidFill>
                  <a:srgbClr val="000000"/>
                </a:solidFill>
                <a:latin typeface="Calibri"/>
              </a:rPr>
              <a:t>};</a:t>
            </a:r>
            <a:r>
              <a:rPr lang="ru-RU" sz="1900" b="1" i="1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//</a:t>
            </a:r>
            <a:r>
              <a:rPr lang="ru-RU" sz="1900" b="0" i="1" strike="noStrike" spc="-5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Ошибка</a:t>
            </a:r>
            <a:r>
              <a:rPr lang="ru-RU" sz="1900" b="0" i="1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при</a:t>
            </a:r>
            <a:r>
              <a:rPr lang="ru-RU" sz="1900" b="0" i="1" strike="noStrike" spc="-5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2">
                <a:solidFill>
                  <a:srgbClr val="00AF50"/>
                </a:solidFill>
                <a:latin typeface="Calibri"/>
              </a:rPr>
              <a:t>компиляции:</a:t>
            </a:r>
            <a:r>
              <a:rPr lang="ru-RU" sz="1900" b="0" i="1" strike="noStrike" spc="-1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1.</a:t>
            </a:r>
            <a:r>
              <a:rPr lang="ru-RU" sz="1900" b="0" i="1" strike="noStrike" spc="-5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2">
                <a:solidFill>
                  <a:srgbClr val="00AF50"/>
                </a:solidFill>
                <a:latin typeface="Calibri"/>
              </a:rPr>
              <a:t>Модификатор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324216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//доступа</a:t>
            </a:r>
            <a:r>
              <a:rPr lang="ru-RU" sz="1900" b="0" i="1" strike="noStrike" spc="-60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у</a:t>
            </a:r>
            <a:r>
              <a:rPr lang="ru-RU" sz="1900" b="0" i="1" strike="noStrike" spc="-7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метода</a:t>
            </a:r>
            <a:r>
              <a:rPr lang="ru-RU" sz="1900" b="0" i="1" strike="noStrike" spc="-5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public</a:t>
            </a:r>
            <a:r>
              <a:rPr lang="ru-RU" sz="1900" b="0" i="1" strike="noStrike" spc="-7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//2.</a:t>
            </a:r>
            <a:r>
              <a:rPr lang="ru-RU" sz="1900" b="0" i="1" strike="noStrike" spc="-6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Есть</a:t>
            </a:r>
            <a:r>
              <a:rPr lang="ru-RU" sz="1900" b="0" i="1" strike="noStrike" spc="-7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">
                <a:solidFill>
                  <a:srgbClr val="00AF50"/>
                </a:solidFill>
                <a:latin typeface="Calibri"/>
              </a:rPr>
              <a:t>тело</a:t>
            </a:r>
            <a:r>
              <a:rPr lang="ru-RU" sz="1900" b="0" i="1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i="1" strike="noStrike" spc="-12">
                <a:solidFill>
                  <a:srgbClr val="00AF50"/>
                </a:solidFill>
                <a:latin typeface="Calibri"/>
              </a:rPr>
              <a:t>метода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1900" b="1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16" y="124920"/>
            <a:ext cx="6407664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Объявление</a:t>
            </a:r>
            <a:r>
              <a:rPr lang="ru-RU" sz="3600" b="1" strike="noStrike" spc="-8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object 3"/>
          <p:cNvSpPr/>
          <p:nvPr/>
        </p:nvSpPr>
        <p:spPr>
          <a:xfrm>
            <a:off x="330120" y="994320"/>
            <a:ext cx="8155800" cy="46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Однако</a:t>
            </a:r>
            <a:r>
              <a:rPr lang="ru-RU" sz="2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интерфейсы</a:t>
            </a:r>
            <a:r>
              <a:rPr lang="ru-RU" sz="2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не</a:t>
            </a:r>
            <a:r>
              <a:rPr lang="ru-RU" sz="2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могут</a:t>
            </a:r>
            <a:r>
              <a:rPr lang="ru-RU" sz="2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определять</a:t>
            </a:r>
            <a:r>
              <a:rPr lang="ru-RU" sz="2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нестатические переменные.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Упрощенная</a:t>
            </a:r>
            <a:r>
              <a:rPr lang="ru-RU" sz="2400" b="0" u="sng" strike="noStrike" spc="-8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форма</a:t>
            </a:r>
            <a:r>
              <a:rPr lang="ru-RU" sz="2400" b="0" u="sng" strike="noStrike" spc="-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объявления</a:t>
            </a:r>
            <a:r>
              <a:rPr lang="ru-RU" sz="2400" b="0" u="sng" strike="noStrike" spc="-9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интерфейса: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lang="ru-RU" sz="2400" b="1" i="1" strike="noStrike" spc="-12">
                <a:solidFill>
                  <a:srgbClr val="000000"/>
                </a:solidFill>
                <a:latin typeface="Calibri"/>
              </a:rPr>
              <a:t>interface</a:t>
            </a:r>
            <a:r>
              <a:rPr lang="ru-RU" sz="2400" b="1" i="1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i="1" strike="noStrike" spc="-26">
                <a:solidFill>
                  <a:srgbClr val="000000"/>
                </a:solidFill>
                <a:latin typeface="Calibri"/>
              </a:rPr>
              <a:t>имя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lang="ru-RU" sz="2400" b="1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77280">
              <a:lnSpc>
                <a:spcPct val="100000"/>
              </a:lnSpc>
              <a:spcBef>
                <a:spcPts val="556"/>
              </a:spcBef>
            </a:pP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возвращаемый_тип</a:t>
            </a:r>
            <a:r>
              <a:rPr lang="ru-RU" sz="2300" b="1" i="1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имя_метода_1</a:t>
            </a:r>
            <a:r>
              <a:rPr lang="ru-RU" sz="2300" b="1" i="1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12">
                <a:solidFill>
                  <a:srgbClr val="000000"/>
                </a:solidFill>
                <a:latin typeface="Calibri"/>
              </a:rPr>
              <a:t>(список_параметров);</a:t>
            </a:r>
            <a:endParaRPr lang="ru-RU" sz="2300" b="0" strike="noStrike" spc="-1">
              <a:solidFill>
                <a:srgbClr val="000000"/>
              </a:solidFill>
              <a:latin typeface="Arial"/>
            </a:endParaRPr>
          </a:p>
          <a:p>
            <a:pPr marL="377280">
              <a:lnSpc>
                <a:spcPct val="100000"/>
              </a:lnSpc>
              <a:spcBef>
                <a:spcPts val="550"/>
              </a:spcBef>
            </a:pP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возвращаемый_тип</a:t>
            </a:r>
            <a:r>
              <a:rPr lang="ru-RU" sz="2300" b="1" i="1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имя_метода_2</a:t>
            </a:r>
            <a:r>
              <a:rPr lang="ru-RU" sz="2300" b="1" i="1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12">
                <a:solidFill>
                  <a:srgbClr val="000000"/>
                </a:solidFill>
                <a:latin typeface="Calibri"/>
              </a:rPr>
              <a:t>(список_параметров);</a:t>
            </a:r>
            <a:endParaRPr lang="ru-RU" sz="2300" b="0" strike="noStrike" spc="-1">
              <a:solidFill>
                <a:srgbClr val="000000"/>
              </a:solidFill>
              <a:latin typeface="Arial"/>
            </a:endParaRPr>
          </a:p>
          <a:p>
            <a:pPr marL="377280">
              <a:lnSpc>
                <a:spcPct val="100000"/>
              </a:lnSpc>
              <a:spcBef>
                <a:spcPts val="1324"/>
              </a:spcBef>
            </a:pPr>
            <a:endParaRPr lang="ru-RU" sz="2300" b="0" strike="noStrike" spc="-1">
              <a:solidFill>
                <a:srgbClr val="000000"/>
              </a:solidFill>
              <a:latin typeface="Arial"/>
            </a:endParaRPr>
          </a:p>
          <a:p>
            <a:pPr marL="445680">
              <a:lnSpc>
                <a:spcPct val="100000"/>
              </a:lnSpc>
            </a:pP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//</a:t>
            </a:r>
            <a:r>
              <a:rPr lang="ru-RU" sz="2300" b="1" i="1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26">
                <a:solidFill>
                  <a:srgbClr val="000000"/>
                </a:solidFill>
                <a:latin typeface="Calibri"/>
              </a:rPr>
              <a:t>...</a:t>
            </a:r>
            <a:endParaRPr lang="ru-RU" sz="2300" b="0" strike="noStrike" spc="-1">
              <a:solidFill>
                <a:srgbClr val="000000"/>
              </a:solidFill>
              <a:latin typeface="Arial"/>
            </a:endParaRPr>
          </a:p>
          <a:p>
            <a:pPr marL="377280">
              <a:lnSpc>
                <a:spcPct val="100000"/>
              </a:lnSpc>
              <a:spcBef>
                <a:spcPts val="575"/>
              </a:spcBef>
            </a:pP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возвращаемый_тип</a:t>
            </a:r>
            <a:r>
              <a:rPr lang="ru-RU" sz="2300" b="1" i="1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1">
                <a:solidFill>
                  <a:srgbClr val="000000"/>
                </a:solidFill>
                <a:latin typeface="Calibri"/>
              </a:rPr>
              <a:t>имя_метода_N</a:t>
            </a:r>
            <a:r>
              <a:rPr lang="ru-RU" sz="2300" b="1" i="1" strike="noStrike" spc="-114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1" i="1" strike="noStrike" spc="-12">
                <a:solidFill>
                  <a:srgbClr val="000000"/>
                </a:solidFill>
                <a:latin typeface="Calibri"/>
              </a:rPr>
              <a:t>(список_параметров);</a:t>
            </a:r>
            <a:endParaRPr lang="ru-RU" sz="23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lang="ru-RU" sz="2400" b="1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329760" y="825840"/>
            <a:ext cx="8058240" cy="58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ts val="2166"/>
              </a:lnSpc>
              <a:spcBef>
                <a:spcPts val="96"/>
              </a:spcBef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Например,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в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озьмем</a:t>
            </a:r>
            <a:r>
              <a:rPr lang="ru-RU" sz="19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2">
                <a:solidFill>
                  <a:srgbClr val="000000"/>
                </a:solidFill>
                <a:latin typeface="Calibri"/>
              </a:rPr>
              <a:t>IMovable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49"/>
              </a:lnSpc>
            </a:pPr>
            <a:r>
              <a:rPr lang="ru-RU" sz="1900" b="0" strike="noStrike" spc="-12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1900" b="0" strike="noStrike" spc="-7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IMovable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49"/>
              </a:lnSpc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900" b="0" strike="noStrike" spc="-52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Move();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//</a:t>
            </a:r>
            <a:r>
              <a:rPr lang="ru-RU" sz="1900" b="0" strike="noStrike" spc="-2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AF50"/>
                </a:solidFill>
                <a:latin typeface="Calibri"/>
              </a:rPr>
              <a:t>движение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55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55"/>
              </a:lnSpc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Затем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какой-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нибудь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структура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могут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применить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данный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49"/>
              </a:lnSpc>
              <a:spcBef>
                <a:spcPts val="145"/>
              </a:spcBef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/</a:t>
            </a:r>
            <a:r>
              <a:rPr lang="ru-RU" sz="1900" b="0" strike="noStrike" spc="-6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применение</a:t>
            </a:r>
            <a:r>
              <a:rPr lang="ru-RU" sz="19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интерфейса</a:t>
            </a:r>
            <a:r>
              <a:rPr lang="ru-RU" sz="1900" b="0" strike="noStrike" spc="-5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в</a:t>
            </a:r>
            <a:r>
              <a:rPr lang="ru-RU" sz="1900" b="0" strike="noStrike" spc="-7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AF50"/>
                </a:solidFill>
                <a:latin typeface="Calibri"/>
              </a:rPr>
              <a:t>классе 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49"/>
              </a:lnSpc>
              <a:spcBef>
                <a:spcPts val="145"/>
              </a:spcBef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class</a:t>
            </a:r>
            <a:r>
              <a:rPr lang="ru-RU" sz="1900" b="0" strike="noStrike" spc="-60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8080"/>
                </a:solidFill>
                <a:latin typeface="Calibri"/>
              </a:rPr>
              <a:t>Person</a:t>
            </a:r>
            <a:r>
              <a:rPr lang="ru-RU" sz="1900" b="0" strike="noStrike" spc="-35">
                <a:solidFill>
                  <a:srgbClr val="00808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IMovable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11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55"/>
              </a:lnSpc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9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9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Move()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55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44496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21">
                <a:solidFill>
                  <a:srgbClr val="0033CC"/>
                </a:solidFill>
                <a:latin typeface="Calibri"/>
              </a:rPr>
              <a:t>Console.WriteLine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(</a:t>
            </a:r>
            <a:r>
              <a:rPr lang="ru-RU" sz="1900" b="0" strike="noStrike" spc="-21">
                <a:solidFill>
                  <a:srgbClr val="FF0000"/>
                </a:solidFill>
                <a:latin typeface="Calibri"/>
              </a:rPr>
              <a:t>"Человек</a:t>
            </a:r>
            <a:r>
              <a:rPr lang="ru-RU" sz="1900" b="0" strike="noStrike" spc="6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FF0000"/>
                </a:solidFill>
                <a:latin typeface="Calibri"/>
              </a:rPr>
              <a:t>идет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");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61"/>
              </a:lnSpc>
              <a:spcBef>
                <a:spcPts val="139"/>
              </a:spcBef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//</a:t>
            </a:r>
            <a:r>
              <a:rPr lang="ru-RU" sz="1900" b="0" strike="noStrike" spc="-7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применение</a:t>
            </a:r>
            <a:r>
              <a:rPr lang="ru-RU" sz="1900" b="0" strike="noStrike" spc="-3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интерфейса</a:t>
            </a:r>
            <a:r>
              <a:rPr lang="ru-RU" sz="1900" b="0" strike="noStrike" spc="-4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AF50"/>
                </a:solidFill>
                <a:latin typeface="Calibri"/>
              </a:rPr>
              <a:t>в</a:t>
            </a:r>
            <a:r>
              <a:rPr lang="ru-RU" sz="1900" b="0" strike="noStrike" spc="-7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AF50"/>
                </a:solidFill>
                <a:latin typeface="Calibri"/>
              </a:rPr>
              <a:t>структуре 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61"/>
              </a:lnSpc>
              <a:spcBef>
                <a:spcPts val="139"/>
              </a:spcBef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struct</a:t>
            </a:r>
            <a:r>
              <a:rPr lang="ru-RU" sz="1900" b="0" strike="noStrike" spc="-35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Car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IMovable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899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public</a:t>
            </a:r>
            <a:r>
              <a:rPr lang="ru-RU" sz="19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33CC"/>
                </a:solidFill>
                <a:latin typeface="Calibri"/>
              </a:rPr>
              <a:t>void</a:t>
            </a:r>
            <a:r>
              <a:rPr lang="ru-RU" sz="1900" b="0" strike="noStrike" spc="-46">
                <a:solidFill>
                  <a:srgbClr val="0033CC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Move()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444960">
              <a:lnSpc>
                <a:spcPts val="2049"/>
              </a:lnSpc>
              <a:tabLst>
                <a:tab pos="1841400" algn="l"/>
              </a:tabLst>
            </a:pPr>
            <a:r>
              <a:rPr lang="ru-RU" sz="1900" b="0" strike="noStrike" spc="-21">
                <a:solidFill>
                  <a:srgbClr val="0033CC"/>
                </a:solidFill>
                <a:latin typeface="Calibri"/>
              </a:rPr>
              <a:t>Console.WriteLine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(</a:t>
            </a:r>
            <a:r>
              <a:rPr lang="ru-RU" sz="1900" b="0" strike="noStrike" spc="-21">
                <a:solidFill>
                  <a:srgbClr val="FF0000"/>
                </a:solidFill>
                <a:latin typeface="Calibri"/>
              </a:rPr>
              <a:t>"Машина</a:t>
            </a:r>
            <a:r>
              <a:rPr lang="ru-RU" sz="1900" b="0" strike="noStrike" spc="6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FF0000"/>
                </a:solidFill>
                <a:latin typeface="Calibri"/>
              </a:rPr>
              <a:t>едет"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);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055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6"/>
              </a:lnSpc>
              <a:tabLst>
                <a:tab pos="1841400" algn="l"/>
              </a:tabLst>
            </a:pP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1560" y="123840"/>
            <a:ext cx="691172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600" b="1" strike="noStrike" spc="-26" dirty="0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600" b="1" strike="noStrike" spc="-1" dirty="0">
                <a:solidFill>
                  <a:schemeClr val="dk1"/>
                </a:solidFill>
                <a:latin typeface="Calibri"/>
              </a:rPr>
              <a:t>	Объявление</a:t>
            </a:r>
            <a:r>
              <a:rPr lang="ru-RU" sz="3600" b="1" strike="noStrike" spc="-8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600" b="1" strike="noStrike" spc="-12" dirty="0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2"/>
          <p:cNvSpPr/>
          <p:nvPr/>
        </p:nvSpPr>
        <p:spPr>
          <a:xfrm>
            <a:off x="340200" y="635400"/>
            <a:ext cx="8449920" cy="586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ru-RU" sz="2400" b="1" strike="noStrike" spc="-12">
                <a:solidFill>
                  <a:srgbClr val="000000"/>
                </a:solidFill>
                <a:latin typeface="Calibri"/>
              </a:rPr>
              <a:t>Пример: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ru-RU" sz="2400" b="1" i="1" strike="noStrike" spc="-1">
                <a:solidFill>
                  <a:srgbClr val="0033CC"/>
                </a:solidFill>
                <a:latin typeface="Calibri"/>
              </a:rPr>
              <a:t>interface</a:t>
            </a:r>
            <a:r>
              <a:rPr lang="ru-RU" sz="2400" b="1" i="1" strike="noStrike" spc="-137">
                <a:solidFill>
                  <a:srgbClr val="0033CC"/>
                </a:solidFill>
                <a:latin typeface="Calibri"/>
              </a:rPr>
              <a:t> </a:t>
            </a:r>
            <a:r>
              <a:rPr lang="ru-RU" sz="2400" b="1" i="1" strike="noStrike" spc="-12">
                <a:solidFill>
                  <a:srgbClr val="008080"/>
                </a:solidFill>
                <a:latin typeface="Calibri"/>
              </a:rPr>
              <a:t>IFigureInfo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80640">
              <a:lnSpc>
                <a:spcPct val="100000"/>
              </a:lnSpc>
            </a:pPr>
            <a:r>
              <a:rPr lang="ru-RU" sz="2400" b="1" i="1" strike="noStrike" spc="-52">
                <a:solidFill>
                  <a:srgbClr val="000000"/>
                </a:solidFill>
                <a:latin typeface="Calibri"/>
              </a:rPr>
              <a:t>{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68760">
              <a:lnSpc>
                <a:spcPct val="100000"/>
              </a:lnSpc>
              <a:tabLst>
                <a:tab pos="0" algn="l"/>
              </a:tabLst>
            </a:pPr>
            <a:r>
              <a:rPr lang="ru-RU" sz="2400" b="0" i="1" strike="noStrike" spc="-12">
                <a:solidFill>
                  <a:srgbClr val="00AF50"/>
                </a:solidFill>
                <a:latin typeface="Calibri"/>
              </a:rPr>
              <a:t>//определение</a:t>
            </a:r>
            <a:r>
              <a:rPr lang="ru-RU" sz="2400" b="0" i="1" strike="noStrike" spc="-1">
                <a:solidFill>
                  <a:srgbClr val="00AF50"/>
                </a:solidFill>
                <a:latin typeface="Calibri"/>
              </a:rPr>
              <a:t>	методов</a:t>
            </a:r>
            <a:r>
              <a:rPr lang="ru-RU" sz="2400" b="0" i="1" strike="noStrike" spc="-80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400" b="0" i="1" strike="noStrike" spc="-1">
                <a:solidFill>
                  <a:srgbClr val="00AF50"/>
                </a:solidFill>
                <a:latin typeface="Calibri"/>
              </a:rPr>
              <a:t>без</a:t>
            </a:r>
            <a:r>
              <a:rPr lang="ru-RU" sz="2400" b="0" i="1" strike="noStrike" spc="-86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400" b="0" i="1" strike="noStrike" spc="-1">
                <a:solidFill>
                  <a:srgbClr val="00AF50"/>
                </a:solidFill>
                <a:latin typeface="Calibri"/>
              </a:rPr>
              <a:t>параметров,</a:t>
            </a:r>
            <a:r>
              <a:rPr lang="ru-RU" sz="2400" b="0" i="1" strike="noStrike" spc="-75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400" b="0" i="1" strike="noStrike" spc="-12">
                <a:solidFill>
                  <a:srgbClr val="00AF50"/>
                </a:solidFill>
                <a:latin typeface="Calibri"/>
              </a:rPr>
              <a:t>возвращающих </a:t>
            </a:r>
            <a:r>
              <a:rPr lang="ru-RU" sz="2400" b="0" i="1" strike="noStrike" spc="-1">
                <a:solidFill>
                  <a:srgbClr val="00AF50"/>
                </a:solidFill>
                <a:latin typeface="Calibri"/>
              </a:rPr>
              <a:t>тип</a:t>
            </a:r>
            <a:r>
              <a:rPr lang="ru-RU" sz="2400" b="0" i="1" strike="noStrike" spc="-52">
                <a:solidFill>
                  <a:srgbClr val="00AF50"/>
                </a:solidFill>
                <a:latin typeface="Calibri"/>
              </a:rPr>
              <a:t> </a:t>
            </a:r>
            <a:r>
              <a:rPr lang="ru-RU" sz="2400" b="0" i="1" strike="noStrike" spc="-12">
                <a:solidFill>
                  <a:srgbClr val="00AF50"/>
                </a:solidFill>
                <a:latin typeface="Calibri"/>
              </a:rPr>
              <a:t>double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68760">
              <a:lnSpc>
                <a:spcPct val="100000"/>
              </a:lnSpc>
              <a:tabLst>
                <a:tab pos="0" algn="l"/>
              </a:tabLst>
            </a:pPr>
            <a:r>
              <a:rPr lang="ru-RU" sz="2400" b="1" i="1" strike="noStrike" spc="-1">
                <a:solidFill>
                  <a:srgbClr val="000000"/>
                </a:solidFill>
                <a:latin typeface="Calibri"/>
              </a:rPr>
              <a:t>double</a:t>
            </a:r>
            <a:r>
              <a:rPr lang="ru-RU" sz="2400" b="1" i="1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i="1" strike="noStrike" spc="-12">
                <a:solidFill>
                  <a:srgbClr val="000000"/>
                </a:solidFill>
                <a:latin typeface="Calibri"/>
              </a:rPr>
              <a:t>area();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6876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2400" b="1" i="1" strike="noStrike" spc="-1">
                <a:solidFill>
                  <a:srgbClr val="000000"/>
                </a:solidFill>
                <a:latin typeface="Calibri"/>
              </a:rPr>
              <a:t>double</a:t>
            </a:r>
            <a:r>
              <a:rPr lang="ru-RU" sz="2400" b="1" i="1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i="1" strike="noStrike" spc="-12">
                <a:solidFill>
                  <a:srgbClr val="000000"/>
                </a:solidFill>
                <a:latin typeface="Calibri"/>
              </a:rPr>
              <a:t>perimeter();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68760">
              <a:lnSpc>
                <a:spcPct val="100000"/>
              </a:lnSpc>
              <a:tabLst>
                <a:tab pos="0" algn="l"/>
              </a:tabLst>
            </a:pPr>
            <a:r>
              <a:rPr lang="ru-RU" sz="2400" b="1" i="1" strike="noStrike" spc="-52">
                <a:solidFill>
                  <a:srgbClr val="000000"/>
                </a:solidFill>
                <a:latin typeface="Calibri"/>
              </a:rPr>
              <a:t>}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32">
                <a:solidFill>
                  <a:srgbClr val="000000"/>
                </a:solidFill>
                <a:latin typeface="Calibri"/>
              </a:rPr>
              <a:t>Теперь</a:t>
            </a:r>
            <a:r>
              <a:rPr lang="ru-RU" sz="24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придется</a:t>
            </a:r>
            <a:r>
              <a:rPr lang="ru-RU" sz="24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обязательно</a:t>
            </a:r>
            <a:r>
              <a:rPr lang="ru-RU" sz="2400" b="0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определить</a:t>
            </a:r>
            <a:r>
              <a:rPr lang="ru-RU" sz="24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4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каждом</a:t>
            </a:r>
            <a:r>
              <a:rPr lang="ru-RU" sz="24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24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26">
                <a:solidFill>
                  <a:srgbClr val="000000"/>
                </a:solidFill>
                <a:latin typeface="Calibri"/>
              </a:rPr>
              <a:t>два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метода,</a:t>
            </a:r>
            <a:r>
              <a:rPr lang="ru-RU" sz="2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указанных</a:t>
            </a:r>
            <a:r>
              <a:rPr lang="ru-RU" sz="24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24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интерфейсе.</a:t>
            </a:r>
            <a:r>
              <a:rPr lang="ru-RU" sz="2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Их</a:t>
            </a:r>
            <a:r>
              <a:rPr lang="ru-RU" sz="2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отсутствие</a:t>
            </a:r>
            <a:r>
              <a:rPr lang="ru-RU" sz="24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приведет</a:t>
            </a:r>
            <a:r>
              <a:rPr lang="ru-RU" sz="24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52">
                <a:solidFill>
                  <a:srgbClr val="000000"/>
                </a:solidFill>
                <a:latin typeface="Calibri"/>
              </a:rPr>
              <a:t>к 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ошибкам.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tabLst>
                <a:tab pos="0" algn="l"/>
              </a:tabLst>
            </a:pPr>
            <a:r>
              <a:rPr lang="ru-RU" sz="24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Объявления</a:t>
            </a:r>
            <a:r>
              <a:rPr lang="ru-RU" sz="2400" b="1" u="sng" strike="noStrike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1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</a:t>
            </a:r>
            <a:r>
              <a:rPr lang="ru-RU" sz="2400" b="1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интерфейсе</a:t>
            </a:r>
            <a:r>
              <a:rPr lang="ru-RU" sz="2400" b="1" u="sng" strike="noStrike" spc="-4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1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не</a:t>
            </a:r>
            <a:r>
              <a:rPr lang="ru-RU" sz="2400" b="1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1" u="sng" strike="noStrike" spc="-2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содержат</a:t>
            </a:r>
            <a:r>
              <a:rPr lang="ru-RU" sz="2400" b="1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кода.</a:t>
            </a:r>
            <a:r>
              <a:rPr lang="ru-RU" sz="2400" b="1" u="sng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Код</a:t>
            </a:r>
            <a:r>
              <a:rPr lang="ru-RU" sz="2400" b="0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реализуется</a:t>
            </a:r>
            <a:r>
              <a:rPr lang="ru-RU" sz="2400" b="0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5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</a:t>
            </a:r>
            <a:r>
              <a:rPr lang="ru-RU" sz="2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классе,</a:t>
            </a:r>
            <a:r>
              <a:rPr lang="ru-RU" sz="2400" b="0" u="sng" strike="noStrike" spc="-8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поддерживающий</a:t>
            </a:r>
            <a:r>
              <a:rPr lang="ru-RU" sz="2400" b="0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интерфейс.</a:t>
            </a:r>
            <a:r>
              <a:rPr lang="ru-RU" sz="2400" b="0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</a:t>
            </a:r>
            <a:r>
              <a:rPr lang="ru-RU" sz="2400" b="0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объявлении</a:t>
            </a:r>
            <a:r>
              <a:rPr lang="ru-RU" sz="2400" b="0" u="sng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методов</a:t>
            </a:r>
            <a:r>
              <a:rPr lang="ru-RU" sz="24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интерфейса</a:t>
            </a:r>
            <a:r>
              <a:rPr lang="ru-RU" sz="2400" b="0" u="sng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используются</a:t>
            </a:r>
            <a:r>
              <a:rPr lang="ru-RU" sz="2400" b="0" u="sng" strike="noStrike" spc="-8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только</a:t>
            </a:r>
            <a:r>
              <a:rPr lang="ru-RU" sz="2400" b="0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их</a:t>
            </a:r>
            <a:r>
              <a:rPr lang="ru-RU" sz="2400" b="0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возвращаемый</a:t>
            </a:r>
            <a:r>
              <a:rPr lang="ru-RU" sz="2400" b="0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тип</a:t>
            </a:r>
            <a:r>
              <a:rPr lang="ru-RU" sz="2400" b="0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5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</a:t>
            </a:r>
            <a:r>
              <a:rPr lang="ru-RU" sz="2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сигнатура.</a:t>
            </a:r>
            <a:r>
              <a:rPr lang="ru-RU" sz="2400" b="0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Они,</a:t>
            </a:r>
            <a:r>
              <a:rPr lang="ru-RU" sz="2400" b="0" u="sng" strike="noStrike" spc="-6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</a:t>
            </a:r>
            <a:r>
              <a:rPr lang="ru-RU" sz="2400" b="0" u="sng" strike="noStrike" spc="-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существу,</a:t>
            </a:r>
            <a:r>
              <a:rPr lang="ru-RU" sz="2400" b="0" u="sng" strike="noStrike" spc="-9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являются</a:t>
            </a:r>
            <a:r>
              <a:rPr lang="ru-RU" sz="2400" b="0" u="sng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абстрактными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ru-RU" sz="2400" b="0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методами.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5320" y="16560"/>
            <a:ext cx="539496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300" b="1" strike="noStrike" spc="-26">
                <a:solidFill>
                  <a:schemeClr val="dk1"/>
                </a:solidFill>
                <a:latin typeface="Calibri"/>
              </a:rPr>
              <a:t>C#</a:t>
            </a:r>
            <a:r>
              <a:rPr lang="ru-RU" sz="3300" b="1" strike="noStrike" spc="-1">
                <a:solidFill>
                  <a:schemeClr val="dk1"/>
                </a:solidFill>
                <a:latin typeface="Calibri"/>
              </a:rPr>
              <a:t>	</a:t>
            </a:r>
            <a:r>
              <a:rPr lang="ru-RU" sz="3300" b="1" strike="noStrike" spc="-12">
                <a:solidFill>
                  <a:schemeClr val="dk1"/>
                </a:solidFill>
                <a:latin typeface="Calibri"/>
              </a:rPr>
              <a:t>Объявление</a:t>
            </a:r>
            <a:r>
              <a:rPr lang="ru-RU" sz="3300" b="1" strike="noStrike" spc="-111">
                <a:solidFill>
                  <a:schemeClr val="dk1"/>
                </a:solidFill>
                <a:latin typeface="Calibri"/>
              </a:rPr>
              <a:t> </a:t>
            </a:r>
            <a:r>
              <a:rPr lang="ru-RU" sz="3300" b="1" strike="noStrike" spc="-12">
                <a:solidFill>
                  <a:schemeClr val="dk1"/>
                </a:solidFill>
                <a:latin typeface="Calibri"/>
              </a:rPr>
              <a:t>интерфейсов</a:t>
            </a:r>
            <a:endParaRPr lang="ru-RU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80200" y="28080"/>
            <a:ext cx="56642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chemeClr val="dk1"/>
                </a:solidFill>
                <a:latin typeface="Calibri"/>
              </a:rPr>
              <a:t>Реализация</a:t>
            </a:r>
            <a:r>
              <a:rPr lang="ru-RU" sz="3200" b="1" strike="noStrike" spc="-92">
                <a:solidFill>
                  <a:schemeClr val="dk1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chemeClr val="dk1"/>
                </a:solidFill>
                <a:latin typeface="Calibri"/>
              </a:rPr>
              <a:t>членов</a:t>
            </a:r>
            <a:r>
              <a:rPr lang="ru-RU" sz="3200" b="1" strike="noStrike" spc="-60">
                <a:solidFill>
                  <a:schemeClr val="dk1"/>
                </a:solidFill>
                <a:latin typeface="Calibri"/>
              </a:rPr>
              <a:t> </a:t>
            </a:r>
            <a:r>
              <a:rPr lang="ru-RU" sz="3200" b="1" strike="noStrike" spc="-12">
                <a:solidFill>
                  <a:schemeClr val="dk1"/>
                </a:solidFill>
                <a:latin typeface="Calibri"/>
              </a:rPr>
              <a:t>интерфейса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3"/>
          <p:cNvSpPr/>
          <p:nvPr/>
        </p:nvSpPr>
        <p:spPr>
          <a:xfrm>
            <a:off x="258120" y="537840"/>
            <a:ext cx="8678520" cy="62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t">
            <a:spAutoFit/>
          </a:bodyPr>
          <a:lstStyle/>
          <a:p>
            <a:pPr marL="527760" indent="-515520">
              <a:lnSpc>
                <a:spcPts val="2049"/>
              </a:lnSpc>
              <a:spcBef>
                <a:spcPts val="354"/>
              </a:spcBef>
              <a:buClr>
                <a:srgbClr val="000000"/>
              </a:buClr>
              <a:buFont typeface="OpenSymbol"/>
              <a:buAutoNum type="arabicParenR"/>
              <a:tabLst>
                <a:tab pos="52776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указывает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только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сигнатуру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реализации.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Методы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другие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члены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интерфейса,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которые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объявил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программист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блоке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объявления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интерфейса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>
              <a:lnSpc>
                <a:spcPts val="2049"/>
              </a:lnSpc>
              <a:spcBef>
                <a:spcPts val="6"/>
              </a:spcBef>
              <a:tabLst>
                <a:tab pos="527760" algn="l"/>
              </a:tabLst>
            </a:pP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предназначены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типе.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Этим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типом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структура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(тип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значений)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или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(ссылочный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тип).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ts val="2049"/>
              </a:lnSpc>
              <a:spcBef>
                <a:spcPts val="6"/>
              </a:spcBef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Тип,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реализующий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должен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содержать</a:t>
            </a:r>
            <a:r>
              <a:rPr lang="ru-RU" sz="19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реализацию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всех</a:t>
            </a:r>
            <a:r>
              <a:rPr lang="ru-RU" sz="19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членов интерфейса.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ts val="1911"/>
              </a:lnSpc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Все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члены,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реализованные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типе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должны: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915120" lvl="1" indent="-343440">
              <a:lnSpc>
                <a:spcPts val="2049"/>
              </a:lnSpc>
              <a:buClr>
                <a:srgbClr val="000000"/>
              </a:buClr>
              <a:buFont typeface="Wingdings" charset="2"/>
              <a:buChar char=""/>
              <a:tabLst>
                <a:tab pos="91512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нестатическими;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915120" lvl="1" indent="-343440">
              <a:lnSpc>
                <a:spcPts val="2049"/>
              </a:lnSpc>
              <a:buClr>
                <a:srgbClr val="000000"/>
              </a:buClr>
              <a:buFont typeface="Wingdings" charset="2"/>
              <a:buChar char=""/>
              <a:tabLst>
                <a:tab pos="91512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Быть</a:t>
            </a:r>
            <a:r>
              <a:rPr lang="ru-RU" sz="19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открытыми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(public);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915120" lvl="1" indent="-343440">
              <a:lnSpc>
                <a:spcPts val="2055"/>
              </a:lnSpc>
              <a:buClr>
                <a:srgbClr val="000000"/>
              </a:buClr>
              <a:buFont typeface="Wingdings" charset="2"/>
              <a:buChar char=""/>
              <a:tabLst>
                <a:tab pos="91512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Совпадать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по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сигнатуре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соответствующими</a:t>
            </a:r>
            <a:r>
              <a:rPr lang="ru-RU" sz="19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им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членами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ts val="2049"/>
              </a:lnSpc>
              <a:spcBef>
                <a:spcPts val="150"/>
              </a:spcBef>
              <a:buClr>
                <a:srgbClr val="000000"/>
              </a:buClr>
              <a:buFont typeface="OpenSymbol"/>
              <a:buAutoNum type="arabicParenR" startAt="2"/>
              <a:tabLst>
                <a:tab pos="52776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языке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C#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разрешено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одиночное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наследование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классов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множественное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–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интерфейсов.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Это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позволяет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придать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производному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классу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свойства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>
              <a:lnSpc>
                <a:spcPts val="2049"/>
              </a:lnSpc>
              <a:tabLst>
                <a:tab pos="527760" algn="l"/>
              </a:tabLst>
            </a:pP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нескольких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интерфейсов,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реализуя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их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по-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своему.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Сигнатуры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методов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интерфейсе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должны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полностью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совпадать.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Для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реализуемых элементов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классе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следует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указывать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спецификатор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.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К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>
              <a:lnSpc>
                <a:spcPts val="2049"/>
              </a:lnSpc>
              <a:spcBef>
                <a:spcPts val="11"/>
              </a:spcBef>
              <a:tabLst>
                <a:tab pos="52776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этим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элементам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можно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обращаться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через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класса,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так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через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типа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соответствующего</a:t>
            </a:r>
            <a:r>
              <a:rPr lang="ru-RU" sz="190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интерфейса.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ts val="1911"/>
              </a:lnSpc>
              <a:buClr>
                <a:srgbClr val="000000"/>
              </a:buClr>
              <a:buFont typeface="OpenSymbol"/>
              <a:buAutoNum type="arabicParenR" startAt="5"/>
              <a:tabLst>
                <a:tab pos="527760" algn="l"/>
              </a:tabLst>
            </a:pP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можно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представлять,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как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«контракт»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объявленных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>
              <a:lnSpc>
                <a:spcPct val="90000"/>
              </a:lnSpc>
              <a:spcBef>
                <a:spcPts val="113"/>
              </a:spcBef>
              <a:tabLst>
                <a:tab pos="527760" algn="l"/>
              </a:tabLst>
            </a:pP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методов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потомками.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Таким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образом,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наследование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заключается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его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1" strike="noStrike" spc="-1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lang="ru-RU" sz="1900" b="1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(implementation)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потомками.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Основная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идея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использования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состоит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том,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чтобы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</a:t>
            </a:r>
            <a:r>
              <a:rPr lang="ru-RU" sz="190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объектам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разных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классов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можно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было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  <a:p>
            <a:pPr marL="527760">
              <a:lnSpc>
                <a:spcPts val="2049"/>
              </a:lnSpc>
              <a:spcBef>
                <a:spcPts val="31"/>
              </a:spcBef>
              <a:tabLst>
                <a:tab pos="527760" algn="l"/>
              </a:tabLst>
            </a:pP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обращаться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одинаковым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образом.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Каждый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</a:t>
            </a:r>
            <a:r>
              <a:rPr lang="ru-RU" sz="19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может</a:t>
            </a:r>
            <a:r>
              <a:rPr lang="ru-RU" sz="19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определять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элементы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интерфейса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по-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своему.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41">
                <a:solidFill>
                  <a:srgbClr val="000000"/>
                </a:solidFill>
                <a:latin typeface="Calibri"/>
              </a:rPr>
              <a:t>Так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реализуется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полиморфизм:</a:t>
            </a:r>
            <a:r>
              <a:rPr lang="ru-RU" sz="19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объекты</a:t>
            </a:r>
            <a:r>
              <a:rPr lang="ru-RU" sz="190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разных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классов</a:t>
            </a:r>
            <a:r>
              <a:rPr lang="ru-RU" sz="19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21">
                <a:solidFill>
                  <a:srgbClr val="000000"/>
                </a:solidFill>
                <a:latin typeface="Calibri"/>
              </a:rPr>
              <a:t>по-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разному</a:t>
            </a:r>
            <a:r>
              <a:rPr lang="ru-RU" sz="19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реагируют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на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вызовы</a:t>
            </a:r>
            <a:r>
              <a:rPr lang="ru-RU" sz="19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одного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190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того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">
                <a:solidFill>
                  <a:srgbClr val="000000"/>
                </a:solidFill>
                <a:latin typeface="Calibri"/>
              </a:rPr>
              <a:t>же</a:t>
            </a:r>
            <a:r>
              <a:rPr lang="ru-RU" sz="19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900" b="0" strike="noStrike" spc="-12">
                <a:solidFill>
                  <a:srgbClr val="000000"/>
                </a:solidFill>
                <a:latin typeface="Calibri"/>
              </a:rPr>
              <a:t>метода.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1888</Words>
  <Application>Microsoft Office PowerPoint</Application>
  <PresentationFormat>Экран (4:3)</PresentationFormat>
  <Paragraphs>310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МДК 01.01 Разработка программных модулей</vt:lpstr>
      <vt:lpstr>Зачем нужны интерфейсы?</vt:lpstr>
      <vt:lpstr>C# Интерфейс</vt:lpstr>
      <vt:lpstr>C# Интерфейсы</vt:lpstr>
      <vt:lpstr>C# Объявление интерфейсов</vt:lpstr>
      <vt:lpstr>C# Объявление интерфейсов</vt:lpstr>
      <vt:lpstr>C# Объявление интерфейсов</vt:lpstr>
      <vt:lpstr>C# Объявление интерфейсов</vt:lpstr>
      <vt:lpstr>Реализация членов интерфейса</vt:lpstr>
      <vt:lpstr>C# Реализация интерфейсов</vt:lpstr>
      <vt:lpstr>C# Реализация интерфейсов</vt:lpstr>
      <vt:lpstr>C# Реализация интерфейсов</vt:lpstr>
      <vt:lpstr>C# Явная реализация интерфейсов</vt:lpstr>
      <vt:lpstr>C# Явная реализация интерфейсов</vt:lpstr>
      <vt:lpstr>C# Явная реализация интерфейсов</vt:lpstr>
      <vt:lpstr>C# Явная реализация интерфейсов</vt:lpstr>
      <vt:lpstr>C# Реализация интерфейсов в базовых и производных классах</vt:lpstr>
      <vt:lpstr>C# Реализация интерфейсов в базовых и производных классах</vt:lpstr>
      <vt:lpstr>C# Изменение реализации интерфейсов в производных классах</vt:lpstr>
      <vt:lpstr>Контрольные вопросы: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ПРОГРАММИРОВАНИЕ. Классы C#</dc:title>
  <dc:creator>E.V.</dc:creator>
  <cp:lastModifiedBy>Бобриков Артём Антонович</cp:lastModifiedBy>
  <cp:revision>9</cp:revision>
  <dcterms:created xsi:type="dcterms:W3CDTF">2023-11-06T18:13:08Z</dcterms:created>
  <dcterms:modified xsi:type="dcterms:W3CDTF">2023-12-01T08:04:08Z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2023-11-06T00:00:00Z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2013</vt:lpwstr>
  </property>
</Properties>
</file>