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75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2C7B"/>
    <a:srgbClr val="272466"/>
    <a:srgbClr val="FFCC00"/>
    <a:srgbClr val="8684C7"/>
    <a:srgbClr val="A8A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b="1" dirty="0">
                <a:solidFill>
                  <a:srgbClr val="272466"/>
                </a:solidFill>
                <a:latin typeface="Montserrat"/>
              </a:rPr>
              <a:t>Презентація командного проекту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76664"/>
            <a:ext cx="6400800" cy="1752600"/>
          </a:xfrm>
        </p:spPr>
        <p:txBody>
          <a:bodyPr>
            <a:normAutofit/>
          </a:bodyPr>
          <a:lstStyle/>
          <a:p>
            <a:r>
              <a:rPr lang="uk-UA" sz="2300" dirty="0">
                <a:solidFill>
                  <a:schemeClr val="bg1"/>
                </a:solidFill>
              </a:rPr>
              <a:t>Створеного у ході виконання практики </a:t>
            </a:r>
            <a:r>
              <a:rPr lang="ru-RU" sz="2300" dirty="0" err="1">
                <a:solidFill>
                  <a:schemeClr val="bg1"/>
                </a:solidFill>
              </a:rPr>
              <a:t>з</a:t>
            </a:r>
            <a:r>
              <a:rPr lang="ru-RU" sz="2300" dirty="0">
                <a:solidFill>
                  <a:schemeClr val="bg1"/>
                </a:solidFill>
              </a:rPr>
              <a:t> "</a:t>
            </a:r>
            <a:r>
              <a:rPr lang="ru-RU" sz="2300" dirty="0" err="1">
                <a:solidFill>
                  <a:schemeClr val="bg1"/>
                </a:solidFill>
              </a:rPr>
              <a:t>Технологій</a:t>
            </a:r>
            <a:r>
              <a:rPr lang="ru-RU" sz="2300" dirty="0">
                <a:solidFill>
                  <a:schemeClr val="bg1"/>
                </a:solidFill>
              </a:rPr>
              <a:t> </a:t>
            </a:r>
            <a:r>
              <a:rPr lang="ru-RU" sz="2300" dirty="0" err="1">
                <a:solidFill>
                  <a:schemeClr val="bg1"/>
                </a:solidFill>
              </a:rPr>
              <a:t>розробки</a:t>
            </a:r>
            <a:r>
              <a:rPr lang="ru-RU" sz="2300" dirty="0">
                <a:solidFill>
                  <a:schemeClr val="bg1"/>
                </a:solidFill>
              </a:rPr>
              <a:t> </a:t>
            </a:r>
            <a:r>
              <a:rPr lang="ru-RU" sz="2300" dirty="0" err="1">
                <a:solidFill>
                  <a:schemeClr val="bg1"/>
                </a:solidFill>
              </a:rPr>
              <a:t>програмного</a:t>
            </a:r>
            <a:r>
              <a:rPr lang="ru-RU" sz="2300" dirty="0">
                <a:solidFill>
                  <a:schemeClr val="bg1"/>
                </a:solidFill>
              </a:rPr>
              <a:t> </a:t>
            </a:r>
            <a:r>
              <a:rPr lang="ru-RU" sz="2300" dirty="0" err="1">
                <a:solidFill>
                  <a:schemeClr val="bg1"/>
                </a:solidFill>
              </a:rPr>
              <a:t>забезпечення</a:t>
            </a:r>
            <a:r>
              <a:rPr lang="ru-RU" sz="2300" dirty="0">
                <a:solidFill>
                  <a:schemeClr val="bg1"/>
                </a:solidFill>
              </a:rPr>
              <a:t>"</a:t>
            </a:r>
            <a:endParaRPr lang="uk-UA" sz="23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-571536" y="-428652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8108165" y="4286256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8376033" y="-214338"/>
            <a:ext cx="1535933" cy="1535933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-285783" y="5322068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000760" y="6072182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менеджерів програми: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1857364"/>
            <a:ext cx="6643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форку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репозиторія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додавання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всіх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	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членів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команди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чернетки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календарного плану;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робити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список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питань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інтерв'ю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, анкету 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	для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замовника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Концепції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проекту та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Структури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Документ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документу Модель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розробки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Документ «План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керування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ризиками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»;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документа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Функціональна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специфікація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Документ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Зведений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план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2714644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770" y="1208351"/>
              <a:ext cx="2536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>
                  <a:solidFill>
                    <a:schemeClr val="bg1"/>
                  </a:solidFill>
                  <a:latin typeface="Montserrat"/>
                </a:rPr>
                <a:t>Уманець</a:t>
              </a:r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 Олександр: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0" y="1535892"/>
            <a:ext cx="375050" cy="4607751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11848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83286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19005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90443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426162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85720" y="468866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85720" y="504585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85720" y="5404631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285720" y="5761821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galac\Downloads\photo1680062126.jpeg"/>
          <p:cNvPicPr>
            <a:picLocks noChangeAspect="1" noChangeArrowheads="1"/>
          </p:cNvPicPr>
          <p:nvPr/>
        </p:nvPicPr>
        <p:blipFill>
          <a:blip r:embed="rId2">
            <a:lum bright="20000" contrast="30000"/>
          </a:blip>
          <a:srcRect l="22916" t="35417" r="22916"/>
          <a:stretch>
            <a:fillRect/>
          </a:stretch>
        </p:blipFill>
        <p:spPr bwMode="auto">
          <a:xfrm>
            <a:off x="6786578" y="1071546"/>
            <a:ext cx="1785950" cy="2129390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3" name="Овал 32"/>
          <p:cNvSpPr/>
          <p:nvPr/>
        </p:nvSpPr>
        <p:spPr>
          <a:xfrm>
            <a:off x="8286776" y="-357214"/>
            <a:ext cx="1214446" cy="1214446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6" name="Группа 35"/>
          <p:cNvGrpSpPr/>
          <p:nvPr/>
        </p:nvGrpSpPr>
        <p:grpSpPr>
          <a:xfrm>
            <a:off x="7786678" y="3786190"/>
            <a:ext cx="2714644" cy="2714644"/>
            <a:chOff x="7786678" y="3786190"/>
            <a:chExt cx="2714644" cy="2714644"/>
          </a:xfrm>
        </p:grpSpPr>
        <p:sp>
          <p:nvSpPr>
            <p:cNvPr id="34" name="Овал 33"/>
            <p:cNvSpPr/>
            <p:nvPr/>
          </p:nvSpPr>
          <p:spPr>
            <a:xfrm>
              <a:off x="7786678" y="3786190"/>
              <a:ext cx="2714644" cy="2714644"/>
            </a:xfrm>
            <a:prstGeom prst="ellipse">
              <a:avLst/>
            </a:prstGeom>
            <a:solidFill>
              <a:srgbClr val="2F2C7B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8255771" y="4255283"/>
              <a:ext cx="1776458" cy="1776458"/>
            </a:xfrm>
            <a:prstGeom prst="ellipse">
              <a:avLst/>
            </a:prstGeom>
            <a:solidFill>
              <a:srgbClr val="2F2C7B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7" name="Прямая со стрелкой 36"/>
          <p:cNvCxnSpPr/>
          <p:nvPr/>
        </p:nvCxnSpPr>
        <p:spPr>
          <a:xfrm>
            <a:off x="285720" y="6117423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менеджерів продукту: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2084382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Концепція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Зведений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план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План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керування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ризиками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Функціональна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специфікація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діаграм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класів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прецедентів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Функціональна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специфікація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таблиць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304569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>
                  <a:solidFill>
                    <a:schemeClr val="bg1"/>
                  </a:solidFill>
                  <a:latin typeface="Montserrat"/>
                </a:rPr>
                <a:t>Христенко</a:t>
              </a:r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 Владислав: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58497" cy="332186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307022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42741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78460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414179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449898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85720" y="48577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Users\galac\Downloads\photo1680061959.jpeg"/>
          <p:cNvPicPr>
            <a:picLocks noChangeAspect="1" noChangeArrowheads="1"/>
          </p:cNvPicPr>
          <p:nvPr/>
        </p:nvPicPr>
        <p:blipFill>
          <a:blip r:embed="rId2" cstate="print"/>
          <a:srcRect t="3125" b="16666"/>
          <a:stretch>
            <a:fillRect/>
          </a:stretch>
        </p:blipFill>
        <p:spPr bwMode="auto">
          <a:xfrm>
            <a:off x="6504898" y="1142984"/>
            <a:ext cx="1853316" cy="2500330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8" name="Овал 37"/>
          <p:cNvSpPr/>
          <p:nvPr/>
        </p:nvSpPr>
        <p:spPr>
          <a:xfrm>
            <a:off x="4000496" y="1571612"/>
            <a:ext cx="285752" cy="285752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/>
          <p:cNvSpPr/>
          <p:nvPr/>
        </p:nvSpPr>
        <p:spPr>
          <a:xfrm>
            <a:off x="1643042" y="0"/>
            <a:ext cx="285752" cy="285752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/>
          <p:cNvSpPr/>
          <p:nvPr/>
        </p:nvSpPr>
        <p:spPr>
          <a:xfrm>
            <a:off x="8501090" y="4286256"/>
            <a:ext cx="642942" cy="642942"/>
          </a:xfrm>
          <a:prstGeom prst="ellipse">
            <a:avLst/>
          </a:prstGeom>
          <a:solidFill>
            <a:srgbClr val="2F2C7B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/>
          <p:cNvSpPr/>
          <p:nvPr/>
        </p:nvSpPr>
        <p:spPr>
          <a:xfrm>
            <a:off x="5857884" y="5643554"/>
            <a:ext cx="1214446" cy="1214446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/>
          <p:cNvSpPr/>
          <p:nvPr/>
        </p:nvSpPr>
        <p:spPr>
          <a:xfrm>
            <a:off x="-607223" y="5000636"/>
            <a:ext cx="1214446" cy="1214446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менеджерів продукту: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2084382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Участь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написанні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	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Звіту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про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завершення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керуванні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групою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Участь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написанні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Постпроектного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аналізу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304569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>
                  <a:solidFill>
                    <a:schemeClr val="bg1"/>
                  </a:solidFill>
                  <a:latin typeface="Montserrat"/>
                </a:rPr>
                <a:t>Лукомець</a:t>
              </a:r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 Кирило: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58497" cy="189310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307022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42741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galac\Downloads\avatar759528006.jpg"/>
          <p:cNvPicPr>
            <a:picLocks noChangeAspect="1" noChangeArrowheads="1"/>
          </p:cNvPicPr>
          <p:nvPr/>
        </p:nvPicPr>
        <p:blipFill>
          <a:blip r:embed="rId2" cstate="print"/>
          <a:srcRect l="12280" r="8772"/>
          <a:stretch>
            <a:fillRect/>
          </a:stretch>
        </p:blipFill>
        <p:spPr bwMode="auto">
          <a:xfrm>
            <a:off x="6410597" y="1214422"/>
            <a:ext cx="1804741" cy="2285992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7" name="Овал 26"/>
          <p:cNvSpPr/>
          <p:nvPr/>
        </p:nvSpPr>
        <p:spPr>
          <a:xfrm>
            <a:off x="7143768" y="4714884"/>
            <a:ext cx="2893191" cy="2893191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8215338" y="571480"/>
            <a:ext cx="642942" cy="642942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-321472" y="5643586"/>
            <a:ext cx="1535885" cy="1535885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3143240" y="3964809"/>
            <a:ext cx="2107397" cy="2107397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Овал 31"/>
          <p:cNvSpPr/>
          <p:nvPr/>
        </p:nvSpPr>
        <p:spPr>
          <a:xfrm>
            <a:off x="3433754" y="4255323"/>
            <a:ext cx="1526369" cy="1526369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розробників: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2084382"/>
            <a:ext cx="6072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Разом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колегою-програмістом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розробляли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сайт для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генерації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запрошень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на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батьківські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збори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 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Робив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валідацію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для полей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введення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Розбирався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впроваджував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бібліотеку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зображень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карток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Виправляв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бали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які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з'являлися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Адаптував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верстку сайту для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зручності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 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Змінив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стуктуру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бланку.</a:t>
            </a: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304569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>
                  <a:solidFill>
                    <a:schemeClr val="bg1"/>
                  </a:solidFill>
                  <a:latin typeface="Montserrat"/>
                </a:rPr>
                <a:t>Палько</a:t>
              </a:r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 Владислав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58497" cy="332186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307022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42741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450057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48577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Users\galac\Downloads\photo1680061949.jpeg"/>
          <p:cNvPicPr>
            <a:picLocks noChangeAspect="1" noChangeArrowheads="1"/>
          </p:cNvPicPr>
          <p:nvPr/>
        </p:nvPicPr>
        <p:blipFill>
          <a:blip r:embed="rId2" cstate="print"/>
          <a:srcRect t="6036" r="-6061" b="17282"/>
          <a:stretch>
            <a:fillRect/>
          </a:stretch>
        </p:blipFill>
        <p:spPr bwMode="auto">
          <a:xfrm>
            <a:off x="6929454" y="1285860"/>
            <a:ext cx="1643074" cy="2357454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29" name="Группа 28"/>
          <p:cNvGrpSpPr/>
          <p:nvPr/>
        </p:nvGrpSpPr>
        <p:grpSpPr>
          <a:xfrm>
            <a:off x="-1232282" y="5625718"/>
            <a:ext cx="2464563" cy="2464563"/>
            <a:chOff x="7911718" y="3929066"/>
            <a:chExt cx="2464563" cy="2464563"/>
          </a:xfrm>
        </p:grpSpPr>
        <p:sp>
          <p:nvSpPr>
            <p:cNvPr id="30" name="Овал 29"/>
            <p:cNvSpPr/>
            <p:nvPr/>
          </p:nvSpPr>
          <p:spPr>
            <a:xfrm>
              <a:off x="7911718" y="3929066"/>
              <a:ext cx="2464563" cy="2464563"/>
            </a:xfrm>
            <a:prstGeom prst="ellipse">
              <a:avLst/>
            </a:prstGeom>
            <a:solidFill>
              <a:srgbClr val="2F2C7B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465338" y="4482686"/>
              <a:ext cx="1357322" cy="1357322"/>
            </a:xfrm>
            <a:prstGeom prst="ellipse">
              <a:avLst/>
            </a:prstGeom>
            <a:solidFill>
              <a:srgbClr val="2F2C7B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3" name="Овал 32"/>
          <p:cNvSpPr/>
          <p:nvPr/>
        </p:nvSpPr>
        <p:spPr>
          <a:xfrm>
            <a:off x="8143900" y="3571876"/>
            <a:ext cx="2464563" cy="2464563"/>
          </a:xfrm>
          <a:prstGeom prst="ellipse">
            <a:avLst/>
          </a:prstGeom>
          <a:solidFill>
            <a:srgbClr val="2F2C7B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/>
          <p:cNvSpPr/>
          <p:nvPr/>
        </p:nvSpPr>
        <p:spPr>
          <a:xfrm>
            <a:off x="4572000" y="5625718"/>
            <a:ext cx="2464563" cy="2464563"/>
          </a:xfrm>
          <a:prstGeom prst="ellipse">
            <a:avLst/>
          </a:prstGeom>
          <a:solidFill>
            <a:srgbClr val="2F2C7B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розробників: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2084382"/>
            <a:ext cx="49292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Участь у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списку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питань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інтерв'ю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Робота над документом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Робота над документом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Концепція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проекту; особливо у пунктом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Вимог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Участь у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написанні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Зведеного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плану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Написання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програмного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коду на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етапі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розробки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сайту.</a:t>
            </a:r>
          </a:p>
        </p:txBody>
      </p:sp>
      <p:grpSp>
        <p:nvGrpSpPr>
          <p:cNvPr id="4" name="Группа 14"/>
          <p:cNvGrpSpPr/>
          <p:nvPr/>
        </p:nvGrpSpPr>
        <p:grpSpPr>
          <a:xfrm>
            <a:off x="571472" y="1214422"/>
            <a:ext cx="221457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>
                  <a:solidFill>
                    <a:schemeClr val="bg1"/>
                  </a:solidFill>
                  <a:latin typeface="Montserrat"/>
                </a:rPr>
                <a:t>Тумко</a:t>
              </a:r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 Іван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0" y="1535892"/>
            <a:ext cx="338646" cy="3178991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471329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C:\Users\galac\Downloads\photo1680061938.jpeg"/>
          <p:cNvPicPr>
            <a:picLocks noChangeAspect="1" noChangeArrowheads="1"/>
          </p:cNvPicPr>
          <p:nvPr/>
        </p:nvPicPr>
        <p:blipFill>
          <a:blip r:embed="rId2" cstate="print"/>
          <a:srcRect b="7143"/>
          <a:stretch>
            <a:fillRect/>
          </a:stretch>
        </p:blipFill>
        <p:spPr bwMode="auto">
          <a:xfrm>
            <a:off x="6500826" y="1214422"/>
            <a:ext cx="1500198" cy="2306718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28" name="Группа 27"/>
          <p:cNvGrpSpPr/>
          <p:nvPr/>
        </p:nvGrpSpPr>
        <p:grpSpPr>
          <a:xfrm>
            <a:off x="7911718" y="3929066"/>
            <a:ext cx="2464563" cy="2464563"/>
            <a:chOff x="7911718" y="3929066"/>
            <a:chExt cx="2464563" cy="2464563"/>
          </a:xfrm>
        </p:grpSpPr>
        <p:sp>
          <p:nvSpPr>
            <p:cNvPr id="26" name="Овал 25"/>
            <p:cNvSpPr/>
            <p:nvPr/>
          </p:nvSpPr>
          <p:spPr>
            <a:xfrm>
              <a:off x="7911718" y="3929066"/>
              <a:ext cx="2464563" cy="2464563"/>
            </a:xfrm>
            <a:prstGeom prst="ellipse">
              <a:avLst/>
            </a:prstGeom>
            <a:solidFill>
              <a:srgbClr val="2F2C7B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8465338" y="4482686"/>
              <a:ext cx="1357322" cy="1357322"/>
            </a:xfrm>
            <a:prstGeom prst="ellipse">
              <a:avLst/>
            </a:prstGeom>
            <a:solidFill>
              <a:srgbClr val="2F2C7B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0" name="Овал 29"/>
          <p:cNvSpPr/>
          <p:nvPr/>
        </p:nvSpPr>
        <p:spPr>
          <a:xfrm>
            <a:off x="-785850" y="5429264"/>
            <a:ext cx="2464563" cy="2464563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uk-UA" sz="2200" b="1" dirty="0" err="1">
                  <a:solidFill>
                    <a:srgbClr val="272466"/>
                  </a:solidFill>
                  <a:latin typeface="Montserrat"/>
                </a:rPr>
                <a:t>тестувальників</a:t>
              </a:r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783136"/>
            <a:chOff x="571472" y="1071546"/>
            <a:chExt cx="2714644" cy="783136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Майборода Рустам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674392"/>
            <a:ext cx="347177" cy="4469251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00024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35743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1416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85604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1785926"/>
            <a:ext cx="76438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анкети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>
                <a:solidFill>
                  <a:schemeClr val="bg1"/>
                </a:solidFill>
                <a:latin typeface="Montserrat"/>
              </a:rPr>
              <a:t>ю;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Робота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: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формулювання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розрахунки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ймовірностей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документу;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Робота над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функціональною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специфікацією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: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основні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можливості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вимоги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припущення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обмеження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плану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керування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ризиками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Написання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методів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тестування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Робота над документом про тести,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розробникам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виявленні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помилок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Проведення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тесту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вказанням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помилок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тестової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документації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8" name="Picture 2" descr="C:\Users\galac\Downloads\photo1680045440.jpeg"/>
          <p:cNvPicPr>
            <a:picLocks noChangeAspect="1" noChangeArrowheads="1"/>
          </p:cNvPicPr>
          <p:nvPr/>
        </p:nvPicPr>
        <p:blipFill>
          <a:blip r:embed="rId2" cstate="print">
            <a:lum bright="10000" contrast="-10000"/>
          </a:blip>
          <a:srcRect l="2155" r="1882" b="2804"/>
          <a:stretch>
            <a:fillRect/>
          </a:stretch>
        </p:blipFill>
        <p:spPr bwMode="auto">
          <a:xfrm>
            <a:off x="7072330" y="642918"/>
            <a:ext cx="1289186" cy="1643073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0" name="Овал 19"/>
          <p:cNvSpPr/>
          <p:nvPr/>
        </p:nvSpPr>
        <p:spPr>
          <a:xfrm>
            <a:off x="8536793" y="5286388"/>
            <a:ext cx="1214414" cy="1214414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-607207" y="-285776"/>
            <a:ext cx="1214414" cy="1214414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285720" y="457042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85720" y="528638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85720" y="564357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85720" y="600076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uk-UA" sz="2200" b="1" dirty="0" err="1">
                  <a:solidFill>
                    <a:srgbClr val="272466"/>
                  </a:solidFill>
                  <a:latin typeface="Montserrat"/>
                </a:rPr>
                <a:t>тестувальників</a:t>
              </a:r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Макаренко Артем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47177" cy="332186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4290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78619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2084382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анкети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>
                <a:solidFill>
                  <a:schemeClr val="bg1"/>
                </a:solidFill>
                <a:latin typeface="Montserrat"/>
              </a:rPr>
              <a:t>ю;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Робота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Оцінка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створенні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протоколу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>
                <a:solidFill>
                  <a:schemeClr val="bg1"/>
                </a:solidFill>
                <a:latin typeface="Montserrat"/>
              </a:rPr>
              <a:t>ю;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Написання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методів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тестування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разом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колегою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>
                <a:solidFill>
                  <a:schemeClr val="bg1"/>
                </a:solidFill>
                <a:latin typeface="Montserrat"/>
              </a:rPr>
              <a:t>Робота над документом про тести;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Проведення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тесту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вказанням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помилок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тестової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документації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3074" name="Picture 2" descr="C:\Users\galac\Downloads\photo1680044105.jpeg"/>
          <p:cNvPicPr>
            <a:picLocks noChangeAspect="1" noChangeArrowheads="1"/>
          </p:cNvPicPr>
          <p:nvPr/>
        </p:nvPicPr>
        <p:blipFill>
          <a:blip r:embed="rId2"/>
          <a:srcRect l="3977" t="23469" r="21285"/>
          <a:stretch>
            <a:fillRect/>
          </a:stretch>
        </p:blipFill>
        <p:spPr bwMode="auto">
          <a:xfrm>
            <a:off x="6357950" y="1071546"/>
            <a:ext cx="1785950" cy="2286016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18" name="Прямая со стрелкой 17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450057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85720" y="48577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-428660" y="5786454"/>
            <a:ext cx="1785950" cy="1785950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8518901" y="3357562"/>
            <a:ext cx="1250197" cy="1250197"/>
          </a:xfrm>
          <a:prstGeom prst="ellipse">
            <a:avLst/>
          </a:prstGeom>
          <a:solidFill>
            <a:srgbClr val="2F2C7B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/>
          <p:cNvSpPr/>
          <p:nvPr/>
        </p:nvSpPr>
        <p:spPr>
          <a:xfrm>
            <a:off x="7286645" y="5000637"/>
            <a:ext cx="714380" cy="714380"/>
          </a:xfrm>
          <a:prstGeom prst="ellipse">
            <a:avLst/>
          </a:prstGeom>
          <a:solidFill>
            <a:srgbClr val="2F2C7B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5929322" y="5786430"/>
            <a:ext cx="1428760" cy="1428760"/>
          </a:xfrm>
          <a:prstGeom prst="ellipse">
            <a:avLst/>
          </a:prstGeom>
          <a:solidFill>
            <a:srgbClr val="2F2C7B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en-US" sz="2400" b="1" dirty="0">
                  <a:solidFill>
                    <a:srgbClr val="272466"/>
                  </a:solidFill>
                  <a:latin typeface="Montserrat"/>
                </a:rPr>
                <a:t>UX-</a:t>
              </a:r>
              <a:r>
                <a:rPr lang="ru-RU" sz="2400" b="1" dirty="0" err="1">
                  <a:solidFill>
                    <a:srgbClr val="272466"/>
                  </a:solidFill>
                  <a:latin typeface="Montserrat"/>
                </a:rPr>
                <a:t>спеціалістів</a:t>
              </a:r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957467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>
                  <a:solidFill>
                    <a:schemeClr val="bg1"/>
                  </a:solidFill>
                  <a:latin typeface="Montserrat"/>
                </a:rPr>
                <a:t>Цикура</a:t>
              </a:r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 Марія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278938"/>
            <a:ext cx="347177" cy="5007582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185577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14152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235743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264318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21468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1671847"/>
            <a:ext cx="6357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Розподіл ролей у команді та отримання ролі лідера;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Створення списку питань для </a:t>
            </a:r>
            <a:r>
              <a:rPr lang="uk-UA" sz="1500" dirty="0" err="1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500" dirty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500" dirty="0">
                <a:solidFill>
                  <a:schemeClr val="bg1"/>
                </a:solidFill>
                <a:latin typeface="Montserrat"/>
              </a:rPr>
              <a:t>ю та написання протоколу;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Написання Концепції проекту та Структури проекту;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Участь у створенні таблиці оцінки та </a:t>
            </a:r>
            <a:r>
              <a:rPr lang="uk-UA" sz="1500" dirty="0" err="1">
                <a:solidFill>
                  <a:schemeClr val="bg1"/>
                </a:solidFill>
                <a:latin typeface="Montserrat"/>
              </a:rPr>
              <a:t>пріоритезації</a:t>
            </a:r>
            <a:r>
              <a:rPr lang="uk-UA" sz="1500" dirty="0">
                <a:solidFill>
                  <a:schemeClr val="bg1"/>
                </a:solidFill>
                <a:latin typeface="Montserrat"/>
              </a:rPr>
              <a:t> ризиків, документ Оцінка ризиків;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Участь у створенні плану керування ризиками;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Створення прототипу інтерфейсу користувача та довідки з використання продуктом;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Розробка дизайну інтерфейсу користувача, перевірки </a:t>
            </a:r>
            <a:r>
              <a:rPr lang="uk-UA" sz="1500" dirty="0" err="1">
                <a:solidFill>
                  <a:schemeClr val="bg1"/>
                </a:solidFill>
                <a:latin typeface="Montserrat"/>
              </a:rPr>
              <a:t>співпадання</a:t>
            </a:r>
            <a:r>
              <a:rPr lang="uk-UA" sz="1500" dirty="0">
                <a:solidFill>
                  <a:schemeClr val="bg1"/>
                </a:solidFill>
                <a:latin typeface="Montserrat"/>
              </a:rPr>
              <a:t> результату розробки із початковим дизайном та його головними деталями;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Участь у формуванні питань до Анкети відгуку;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Написання звіту про завершення проекту та </a:t>
            </a:r>
            <a:r>
              <a:rPr lang="uk-UA" sz="1500" dirty="0" err="1">
                <a:solidFill>
                  <a:schemeClr val="bg1"/>
                </a:solidFill>
                <a:latin typeface="Montserrat"/>
              </a:rPr>
              <a:t>постпроектного</a:t>
            </a:r>
            <a:r>
              <a:rPr lang="uk-UA" sz="1500" dirty="0">
                <a:solidFill>
                  <a:schemeClr val="bg1"/>
                </a:solidFill>
                <a:latin typeface="Montserrat"/>
              </a:rPr>
              <a:t> аналізу;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Створення презентації командного проекту;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Контроль учасників команди та їх роботи;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500" dirty="0">
                <a:solidFill>
                  <a:schemeClr val="bg1"/>
                </a:solidFill>
                <a:latin typeface="Montserrat"/>
              </a:rPr>
              <a:t>Перевірка та форматування текстів згідно граматиці та орфографії.</a:t>
            </a: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endParaRPr lang="uk-UA" sz="15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endParaRPr lang="uk-UA" sz="15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endParaRPr lang="uk-UA" sz="15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20000"/>
              </a:lnSpc>
              <a:buClr>
                <a:srgbClr val="272466"/>
              </a:buClr>
              <a:buFont typeface="Wingdings" pitchFamily="2" charset="2"/>
              <a:buChar char="ü"/>
            </a:pPr>
            <a:endParaRPr lang="uk-UA" sz="1500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338" name="Picture 2" descr="C:\Users\galac\Downloads\photo1680062403.jpeg"/>
          <p:cNvPicPr>
            <a:picLocks noChangeAspect="1" noChangeArrowheads="1"/>
          </p:cNvPicPr>
          <p:nvPr/>
        </p:nvPicPr>
        <p:blipFill>
          <a:blip r:embed="rId2"/>
          <a:srcRect l="7692" r="9231"/>
          <a:stretch>
            <a:fillRect/>
          </a:stretch>
        </p:blipFill>
        <p:spPr bwMode="auto">
          <a:xfrm>
            <a:off x="6929454" y="714356"/>
            <a:ext cx="1839793" cy="2214554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8" name="Овал 17"/>
          <p:cNvSpPr/>
          <p:nvPr/>
        </p:nvSpPr>
        <p:spPr>
          <a:xfrm>
            <a:off x="8108149" y="4000504"/>
            <a:ext cx="2071702" cy="2071702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-428660" y="5786454"/>
            <a:ext cx="1785950" cy="1785950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4643438" y="6518657"/>
            <a:ext cx="678685" cy="678685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285720" y="34290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85720" y="4000504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85720" y="485776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285720" y="5072074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285720" y="5643578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85720" y="59277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285720" y="62849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en-US" sz="2400" b="1" dirty="0">
                  <a:solidFill>
                    <a:srgbClr val="272466"/>
                  </a:solidFill>
                  <a:latin typeface="Montserrat"/>
                </a:rPr>
                <a:t>UX-</a:t>
              </a:r>
              <a:r>
                <a:rPr lang="ru-RU" sz="2400" b="1" dirty="0" err="1">
                  <a:solidFill>
                    <a:srgbClr val="272466"/>
                  </a:solidFill>
                  <a:latin typeface="Montserrat"/>
                </a:rPr>
                <a:t>спеціалістів</a:t>
              </a:r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Савченко Богдан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47177" cy="2893239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71475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40719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2084382"/>
            <a:ext cx="5572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формуванні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питань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>
                <a:solidFill>
                  <a:schemeClr val="bg1"/>
                </a:solidFill>
                <a:latin typeface="Montserrat"/>
              </a:rPr>
              <a:t>ю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Участь у формуванні чернетки календарного плану;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Створення прототипу інтерфейсу користувача разом із колегою;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Розробка дизайну інтерфейсу користувача;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Допомога розробникам із версткою сайту;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C:\Users\galac\Downloads\photo1680062517.jpeg"/>
          <p:cNvPicPr>
            <a:picLocks noChangeAspect="1" noChangeArrowheads="1"/>
          </p:cNvPicPr>
          <p:nvPr/>
        </p:nvPicPr>
        <p:blipFill>
          <a:blip r:embed="rId2" cstate="print"/>
          <a:srcRect l="7123" t="6250" r="14038" b="18750"/>
          <a:stretch>
            <a:fillRect/>
          </a:stretch>
        </p:blipFill>
        <p:spPr bwMode="auto">
          <a:xfrm>
            <a:off x="6786578" y="1357298"/>
            <a:ext cx="1643074" cy="2075462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6" name="Овал 25"/>
          <p:cNvSpPr/>
          <p:nvPr/>
        </p:nvSpPr>
        <p:spPr>
          <a:xfrm>
            <a:off x="8608215" y="-214338"/>
            <a:ext cx="1071570" cy="1071570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8108149" y="4000504"/>
            <a:ext cx="2071702" cy="2071702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3071802" y="5822149"/>
            <a:ext cx="2071702" cy="2071702"/>
          </a:xfrm>
          <a:prstGeom prst="ellipse">
            <a:avLst/>
          </a:prstGeom>
          <a:solidFill>
            <a:srgbClr val="2F2C7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6072230" cy="714380"/>
            <a:chOff x="1785918" y="214290"/>
            <a:chExt cx="6072230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928794" y="340648"/>
              <a:ext cx="5786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ru-RU" sz="2400" b="1" dirty="0" err="1">
                  <a:solidFill>
                    <a:srgbClr val="272466"/>
                  </a:solidFill>
                  <a:latin typeface="Montserrat"/>
                </a:rPr>
                <a:t>спеціалістів</a:t>
              </a:r>
              <a:r>
                <a:rPr lang="ru-RU" sz="2400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sz="2400" b="1" dirty="0" err="1">
                  <a:solidFill>
                    <a:srgbClr val="272466"/>
                  </a:solidFill>
                  <a:latin typeface="Montserrat"/>
                </a:rPr>
                <a:t>з</a:t>
              </a:r>
              <a:r>
                <a:rPr lang="ru-RU" sz="2400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sz="2400" b="1" dirty="0" err="1">
                  <a:solidFill>
                    <a:srgbClr val="272466"/>
                  </a:solidFill>
                  <a:latin typeface="Montserrat"/>
                </a:rPr>
                <a:t>розгортання</a:t>
              </a:r>
              <a:r>
                <a:rPr lang="ru-RU" sz="2400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785918" y="214290"/>
              <a:ext cx="6072230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Чепіга Артем: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47177" cy="2964677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271303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4290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78619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2084382"/>
            <a:ext cx="76438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Допомога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формуванні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питань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>
                <a:solidFill>
                  <a:schemeClr val="bg1"/>
                </a:solidFill>
                <a:latin typeface="Montserrat"/>
              </a:rPr>
              <a:t>ю;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Участь у формуванні чернетки календарного плану;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Допомога в оформленні протоколу </a:t>
            </a:r>
            <a:r>
              <a:rPr lang="uk-UA" sz="1600" dirty="0" err="1">
                <a:solidFill>
                  <a:schemeClr val="bg1"/>
                </a:solidFill>
                <a:latin typeface="Montserrat"/>
              </a:rPr>
              <a:t>інтерв</a:t>
            </a:r>
            <a:r>
              <a:rPr lang="en-US" sz="1600" dirty="0">
                <a:solidFill>
                  <a:schemeClr val="bg1"/>
                </a:solidFill>
                <a:latin typeface="Montserrat"/>
              </a:rPr>
              <a:t>’</a:t>
            </a:r>
            <a:r>
              <a:rPr lang="uk-UA" sz="1600" dirty="0">
                <a:solidFill>
                  <a:schemeClr val="bg1"/>
                </a:solidFill>
                <a:latin typeface="Montserrat"/>
              </a:rPr>
              <a:t>ю;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Допомога у написанні концепції проекту;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Робота із документом Пілотне впровадження;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Участь у формуванні та написанні звіту про завершення проекту;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таблиць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galac\Downloads\photo1680041733.jpeg"/>
          <p:cNvPicPr>
            <a:picLocks noChangeAspect="1" noChangeArrowheads="1"/>
          </p:cNvPicPr>
          <p:nvPr/>
        </p:nvPicPr>
        <p:blipFill>
          <a:blip r:embed="rId2"/>
          <a:srcRect l="15095" t="10416" r="20706" b="35417"/>
          <a:stretch>
            <a:fillRect/>
          </a:stretch>
        </p:blipFill>
        <p:spPr bwMode="auto">
          <a:xfrm>
            <a:off x="6429388" y="1214422"/>
            <a:ext cx="1571636" cy="2357454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20" name="Прямая со стрелкой 19"/>
          <p:cNvCxnSpPr/>
          <p:nvPr/>
        </p:nvCxnSpPr>
        <p:spPr>
          <a:xfrm>
            <a:off x="285720" y="450057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4857752" y="6322215"/>
            <a:ext cx="1071570" cy="1071570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7715272" y="4286256"/>
            <a:ext cx="2071702" cy="2071702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642910" y="500042"/>
            <a:ext cx="52149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72466"/>
                </a:solidFill>
                <a:latin typeface="Montserrat"/>
              </a:rPr>
              <a:t>Завдання проекту: </a:t>
            </a:r>
          </a:p>
          <a:p>
            <a:r>
              <a:rPr lang="ru-RU" dirty="0" err="1">
                <a:solidFill>
                  <a:schemeClr val="bg1"/>
                </a:solidFill>
                <a:latin typeface="Montserrat"/>
              </a:rPr>
              <a:t>Розробити</a:t>
            </a:r>
            <a:r>
              <a:rPr lang="ru-RU" dirty="0">
                <a:solidFill>
                  <a:schemeClr val="bg1"/>
                </a:solidFill>
                <a:latin typeface="Montserrat"/>
              </a:rPr>
              <a:t> систему для </a:t>
            </a:r>
            <a:r>
              <a:rPr lang="ru-RU" dirty="0" err="1">
                <a:solidFill>
                  <a:schemeClr val="bg1"/>
                </a:solidFill>
                <a:latin typeface="Montserrat"/>
              </a:rPr>
              <a:t>генерації</a:t>
            </a:r>
            <a:r>
              <a:rPr lang="ru-RU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Montserrat"/>
              </a:rPr>
              <a:t>запрошень</a:t>
            </a:r>
            <a:r>
              <a:rPr lang="ru-RU" dirty="0">
                <a:solidFill>
                  <a:schemeClr val="bg1"/>
                </a:solidFill>
                <a:latin typeface="Montserrat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Montserrat"/>
              </a:rPr>
              <a:t>відвідання</a:t>
            </a:r>
            <a:r>
              <a:rPr lang="ru-RU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Montserrat"/>
              </a:rPr>
              <a:t>батьківськіх</a:t>
            </a:r>
            <a:r>
              <a:rPr lang="ru-RU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Montserrat"/>
              </a:rPr>
              <a:t>зборів</a:t>
            </a:r>
            <a:endParaRPr lang="ru-RU" dirty="0">
              <a:solidFill>
                <a:schemeClr val="bg1"/>
              </a:solidFill>
              <a:latin typeface="Montserrat"/>
            </a:endParaRPr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000240"/>
            <a:ext cx="42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72466"/>
                </a:solidFill>
                <a:latin typeface="Montserrat"/>
              </a:rPr>
              <a:t>Команда, що працювала над проектом:</a:t>
            </a:r>
          </a:p>
          <a:p>
            <a:r>
              <a:rPr lang="en-US" dirty="0">
                <a:solidFill>
                  <a:schemeClr val="bg1"/>
                </a:solidFill>
                <a:latin typeface="Montserrat"/>
              </a:rPr>
              <a:t>"</a:t>
            </a:r>
            <a:r>
              <a:rPr lang="en-US" dirty="0" err="1">
                <a:solidFill>
                  <a:schemeClr val="bg1"/>
                </a:solidFill>
                <a:latin typeface="Montserrat"/>
              </a:rPr>
              <a:t>CodeBurgers</a:t>
            </a:r>
            <a:r>
              <a:rPr lang="en-US" dirty="0">
                <a:solidFill>
                  <a:schemeClr val="bg1"/>
                </a:solidFill>
                <a:latin typeface="Montserrat"/>
              </a:rPr>
              <a:t>"</a:t>
            </a:r>
          </a:p>
          <a:p>
            <a:endParaRPr lang="uk-UA" sz="2000" dirty="0">
              <a:latin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3372" y="2000240"/>
            <a:ext cx="42862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000" b="1" dirty="0">
                <a:solidFill>
                  <a:srgbClr val="272466"/>
                </a:solidFill>
                <a:latin typeface="Montserrat"/>
              </a:rPr>
              <a:t>Замовники:</a:t>
            </a:r>
          </a:p>
          <a:p>
            <a:pPr algn="r"/>
            <a:r>
              <a:rPr lang="uk-UA" sz="1700" dirty="0">
                <a:solidFill>
                  <a:schemeClr val="bg1"/>
                </a:solidFill>
                <a:latin typeface="Montserrat"/>
              </a:rPr>
              <a:t>О. В. Бабич та О. В. Бабич</a:t>
            </a:r>
            <a:endParaRPr lang="en-US" sz="1700" dirty="0">
              <a:solidFill>
                <a:schemeClr val="bg1"/>
              </a:solidFill>
              <a:latin typeface="Montserrat"/>
            </a:endParaRPr>
          </a:p>
          <a:p>
            <a:pPr algn="r"/>
            <a:endParaRPr lang="uk-UA" sz="2000" dirty="0">
              <a:latin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429000"/>
            <a:ext cx="42862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72466"/>
                </a:solidFill>
                <a:latin typeface="Montserrat"/>
              </a:rPr>
              <a:t>Терміни створення проекту:</a:t>
            </a:r>
          </a:p>
          <a:p>
            <a:r>
              <a:rPr lang="uk-UA" i="1" dirty="0">
                <a:solidFill>
                  <a:schemeClr val="bg1"/>
                </a:solidFill>
                <a:latin typeface="Montserrat"/>
              </a:rPr>
              <a:t>Початок:</a:t>
            </a:r>
            <a:r>
              <a:rPr lang="uk-UA" dirty="0">
                <a:solidFill>
                  <a:schemeClr val="bg1"/>
                </a:solidFill>
                <a:latin typeface="Montserrat"/>
              </a:rPr>
              <a:t> 02.03.2023</a:t>
            </a:r>
          </a:p>
          <a:p>
            <a:r>
              <a:rPr lang="uk-UA" i="1" dirty="0">
                <a:solidFill>
                  <a:schemeClr val="bg1"/>
                </a:solidFill>
                <a:latin typeface="Montserrat"/>
              </a:rPr>
              <a:t>Кінець:</a:t>
            </a:r>
            <a:r>
              <a:rPr lang="uk-UA" dirty="0">
                <a:solidFill>
                  <a:schemeClr val="bg1"/>
                </a:solidFill>
                <a:latin typeface="Montserrat"/>
              </a:rPr>
              <a:t> 29.03.2023 (день презентації проекту)</a:t>
            </a:r>
            <a:endParaRPr lang="en-US" dirty="0">
              <a:solidFill>
                <a:schemeClr val="bg1"/>
              </a:solidFill>
              <a:latin typeface="Montserrat"/>
            </a:endParaRPr>
          </a:p>
          <a:p>
            <a:endParaRPr lang="uk-UA" sz="2000" dirty="0">
              <a:latin typeface="Montserra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4786322"/>
            <a:ext cx="27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>
                <a:solidFill>
                  <a:srgbClr val="272466"/>
                </a:solidFill>
                <a:latin typeface="Montserrat"/>
              </a:rPr>
              <a:t>тобто, команда вклалася за 27 днів</a:t>
            </a:r>
            <a:endParaRPr lang="uk-UA" i="1" dirty="0">
              <a:solidFill>
                <a:srgbClr val="272466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072462" y="5214950"/>
            <a:ext cx="1928794" cy="1928794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-1035836" y="4607751"/>
            <a:ext cx="2250249" cy="2250249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7715272" y="-357214"/>
            <a:ext cx="1928802" cy="1928802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07125" y="2464587"/>
            <a:ext cx="928694" cy="1588"/>
          </a:xfrm>
          <a:prstGeom prst="line">
            <a:avLst/>
          </a:prstGeom>
          <a:ln w="19050">
            <a:solidFill>
              <a:srgbClr val="2724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-35201" y="4035184"/>
            <a:ext cx="1214446" cy="2077"/>
          </a:xfrm>
          <a:prstGeom prst="line">
            <a:avLst/>
          </a:prstGeom>
          <a:ln w="19050">
            <a:solidFill>
              <a:srgbClr val="2724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107919" y="963595"/>
            <a:ext cx="928694" cy="1588"/>
          </a:xfrm>
          <a:prstGeom prst="line">
            <a:avLst/>
          </a:prstGeom>
          <a:ln w="19050">
            <a:solidFill>
              <a:srgbClr val="2724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galac\Downloads\Saly-42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420649">
            <a:off x="5050489" y="3407423"/>
            <a:ext cx="1963578" cy="1963578"/>
          </a:xfrm>
          <a:prstGeom prst="rect">
            <a:avLst/>
          </a:prstGeom>
          <a:noFill/>
        </p:spPr>
      </p:pic>
      <p:cxnSp>
        <p:nvCxnSpPr>
          <p:cNvPr id="24" name="Прямая соединительная линия 23"/>
          <p:cNvCxnSpPr/>
          <p:nvPr/>
        </p:nvCxnSpPr>
        <p:spPr>
          <a:xfrm rot="5400000">
            <a:off x="8108975" y="2463793"/>
            <a:ext cx="928694" cy="1588"/>
          </a:xfrm>
          <a:prstGeom prst="line">
            <a:avLst/>
          </a:prstGeom>
          <a:ln w="19050">
            <a:solidFill>
              <a:srgbClr val="2724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" name="Группа 8"/>
          <p:cNvGrpSpPr/>
          <p:nvPr/>
        </p:nvGrpSpPr>
        <p:grpSpPr>
          <a:xfrm>
            <a:off x="1785918" y="214290"/>
            <a:ext cx="6072230" cy="714380"/>
            <a:chOff x="1785918" y="214290"/>
            <a:chExt cx="6072230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928794" y="340648"/>
              <a:ext cx="5786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</a:t>
              </a:r>
              <a:r>
                <a:rPr lang="ru-RU" sz="2400" b="1" dirty="0" err="1">
                  <a:solidFill>
                    <a:srgbClr val="272466"/>
                  </a:solidFill>
                  <a:latin typeface="Montserrat"/>
                </a:rPr>
                <a:t>спеціалістів</a:t>
              </a:r>
              <a:r>
                <a:rPr lang="ru-RU" sz="2400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sz="2400" b="1" dirty="0" err="1">
                  <a:solidFill>
                    <a:srgbClr val="272466"/>
                  </a:solidFill>
                  <a:latin typeface="Montserrat"/>
                </a:rPr>
                <a:t>з</a:t>
              </a:r>
              <a:r>
                <a:rPr lang="ru-RU" sz="2400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sz="2400" b="1" dirty="0" err="1">
                  <a:solidFill>
                    <a:srgbClr val="272466"/>
                  </a:solidFill>
                  <a:latin typeface="Montserrat"/>
                </a:rPr>
                <a:t>розгортання</a:t>
              </a:r>
              <a:r>
                <a:rPr lang="ru-RU" sz="2400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785918" y="214290"/>
              <a:ext cx="6072230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71472" y="1214422"/>
            <a:ext cx="2571768" cy="642942"/>
            <a:chOff x="571472" y="1071546"/>
            <a:chExt cx="2714644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714644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310" y="1208351"/>
              <a:ext cx="258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Носов Іван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47177" cy="3750495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35584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0718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4290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5720" y="378619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224" y="2084382"/>
            <a:ext cx="5715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Перепис</a:t>
            </a:r>
            <a:r>
              <a:rPr lang="uk-UA" sz="1600" dirty="0" err="1">
                <a:solidFill>
                  <a:schemeClr val="bg1"/>
                </a:solidFill>
                <a:latin typeface="Montserrat"/>
              </a:rPr>
              <a:t>ування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коду проекту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під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Об'єктно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орієнтований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підхід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Робота із документом Пілотне впровадження;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Формування питань для анкети відгуку;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Поширення анкети відгуку;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Комунікація із замовником;</a:t>
            </a: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uk-UA" sz="1600" dirty="0">
                <a:solidFill>
                  <a:schemeClr val="bg1"/>
                </a:solidFill>
                <a:latin typeface="Montserrat"/>
              </a:rPr>
              <a:t>Участь у формуванні та написанні звіту про завершення проекту;</a:t>
            </a:r>
            <a:endParaRPr lang="ru-RU" sz="1600" dirty="0">
              <a:solidFill>
                <a:schemeClr val="bg1"/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Заповнення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своєї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таблиці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в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документі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постпроектний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Montserrat"/>
              </a:rPr>
              <a:t>аналіз</a:t>
            </a:r>
            <a:r>
              <a:rPr lang="ru-RU" sz="1600" dirty="0">
                <a:solidFill>
                  <a:schemeClr val="bg1"/>
                </a:solidFill>
                <a:latin typeface="Montserrat"/>
              </a:rPr>
              <a:t>. </a:t>
            </a:r>
            <a:br>
              <a:rPr lang="ru-RU" sz="1600" dirty="0">
                <a:solidFill>
                  <a:schemeClr val="bg1"/>
                </a:solidFill>
                <a:latin typeface="Montserrat"/>
              </a:rPr>
            </a:br>
            <a:endParaRPr lang="uk-UA" sz="1600" dirty="0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85720" y="450057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galac\Downloads\photo1680047427.jpeg"/>
          <p:cNvPicPr>
            <a:picLocks noChangeAspect="1" noChangeArrowheads="1"/>
          </p:cNvPicPr>
          <p:nvPr/>
        </p:nvPicPr>
        <p:blipFill>
          <a:blip r:embed="rId2"/>
          <a:srcRect l="12811" t="19642" r="14286"/>
          <a:stretch>
            <a:fillRect/>
          </a:stretch>
        </p:blipFill>
        <p:spPr bwMode="auto">
          <a:xfrm>
            <a:off x="6572264" y="1214422"/>
            <a:ext cx="1857388" cy="2458308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25" name="Прямая со стрелкой 24"/>
          <p:cNvCxnSpPr/>
          <p:nvPr/>
        </p:nvCxnSpPr>
        <p:spPr>
          <a:xfrm>
            <a:off x="285720" y="528480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608215" y="4429132"/>
            <a:ext cx="1071570" cy="1071570"/>
          </a:xfrm>
          <a:prstGeom prst="ellipse">
            <a:avLst/>
          </a:prstGeom>
          <a:solidFill>
            <a:srgbClr val="2F2C7B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6429388" y="5572140"/>
            <a:ext cx="2071702" cy="2071702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rgbClr val="272466"/>
                </a:solidFill>
                <a:latin typeface="Montserrat"/>
              </a:rPr>
              <a:t>Висновки</a:t>
            </a:r>
            <a:endParaRPr lang="uk-UA" sz="2000" dirty="0">
              <a:solidFill>
                <a:srgbClr val="272466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427016"/>
            <a:ext cx="3780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364000" y="428604"/>
            <a:ext cx="3780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2"/>
          <p:cNvGrpSpPr/>
          <p:nvPr/>
        </p:nvGrpSpPr>
        <p:grpSpPr>
          <a:xfrm>
            <a:off x="321439" y="1071546"/>
            <a:ext cx="6072230" cy="3071834"/>
            <a:chOff x="321439" y="1071546"/>
            <a:chExt cx="6072230" cy="3071834"/>
          </a:xfrm>
        </p:grpSpPr>
        <p:sp>
          <p:nvSpPr>
            <p:cNvPr id="11" name="TextBox 10"/>
            <p:cNvSpPr txBox="1"/>
            <p:nvPr/>
          </p:nvSpPr>
          <p:spPr>
            <a:xfrm>
              <a:off x="357158" y="1305568"/>
              <a:ext cx="6000792" cy="2603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Кожен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член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команди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має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свої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особисті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досягнення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в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ході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виконання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роботи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.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Кожен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із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цих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27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днів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мав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величезний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вплив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всіх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нас.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Учасники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розвивалися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не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лише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в тих сферах,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що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обрали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,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адже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допомагали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одне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одному,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розширюючи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своє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розуміння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і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у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інших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робочих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областях.</a:t>
              </a:r>
            </a:p>
            <a:p>
              <a:pPr algn="ctr">
                <a:lnSpc>
                  <a:spcPct val="120000"/>
                </a:lnSpc>
              </a:pP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Це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і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є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наше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найбільше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досягнення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—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вміння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працювати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в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команді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,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розподіляти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обов</a:t>
              </a:r>
              <a:r>
                <a:rPr lang="en-US" sz="1700" dirty="0">
                  <a:solidFill>
                    <a:schemeClr val="bg1"/>
                  </a:solidFill>
                  <a:latin typeface="Montserrat"/>
                </a:rPr>
                <a:t>’</a:t>
              </a:r>
              <a:r>
                <a:rPr lang="uk-UA" sz="1700" dirty="0" err="1">
                  <a:solidFill>
                    <a:schemeClr val="bg1"/>
                  </a:solidFill>
                  <a:latin typeface="Montserrat"/>
                </a:rPr>
                <a:t>язки</a:t>
              </a:r>
              <a:r>
                <a:rPr lang="uk-UA" sz="1700" dirty="0">
                  <a:solidFill>
                    <a:schemeClr val="bg1"/>
                  </a:solidFill>
                  <a:latin typeface="Montserrat"/>
                </a:rPr>
                <a:t>, знаходити час, збиратися та обговорювати усі необхідні моменти разом.</a:t>
              </a:r>
              <a:endParaRPr lang="ru-RU" sz="1700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21439" y="1071546"/>
              <a:ext cx="6072230" cy="3071834"/>
            </a:xfrm>
            <a:prstGeom prst="roundRect">
              <a:avLst/>
            </a:prstGeom>
            <a:noFill/>
            <a:ln w="28575">
              <a:solidFill>
                <a:srgbClr val="272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Овал 13"/>
          <p:cNvSpPr/>
          <p:nvPr/>
        </p:nvSpPr>
        <p:spPr>
          <a:xfrm>
            <a:off x="8608215" y="500042"/>
            <a:ext cx="1071570" cy="1071570"/>
          </a:xfrm>
          <a:prstGeom prst="ellipse">
            <a:avLst/>
          </a:prstGeom>
          <a:solidFill>
            <a:srgbClr val="2F2C7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-535785" y="4071942"/>
            <a:ext cx="1071570" cy="1071570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357290" y="5679273"/>
            <a:ext cx="2357454" cy="2357454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" name="Группа 18"/>
          <p:cNvGrpSpPr/>
          <p:nvPr/>
        </p:nvGrpSpPr>
        <p:grpSpPr>
          <a:xfrm>
            <a:off x="6643702" y="4357694"/>
            <a:ext cx="3143304" cy="3143304"/>
            <a:chOff x="6643702" y="4357694"/>
            <a:chExt cx="3143304" cy="3143304"/>
          </a:xfrm>
        </p:grpSpPr>
        <p:sp>
          <p:nvSpPr>
            <p:cNvPr id="17" name="Овал 16"/>
            <p:cNvSpPr/>
            <p:nvPr/>
          </p:nvSpPr>
          <p:spPr>
            <a:xfrm>
              <a:off x="6643702" y="4357694"/>
              <a:ext cx="3143304" cy="3143304"/>
            </a:xfrm>
            <a:prstGeom prst="ellipse">
              <a:avLst/>
            </a:prstGeom>
            <a:solidFill>
              <a:srgbClr val="2F2C7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36627" y="4750619"/>
              <a:ext cx="2357454" cy="2357454"/>
            </a:xfrm>
            <a:prstGeom prst="ellipse">
              <a:avLst/>
            </a:prstGeom>
            <a:solidFill>
              <a:srgbClr val="2F2C7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16387" name="Picture 3" descr="C:\Users\galac\Downloads\Saly-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2857496"/>
            <a:ext cx="3143248" cy="3143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b="1" dirty="0">
                <a:solidFill>
                  <a:srgbClr val="272466"/>
                </a:solidFill>
                <a:latin typeface="Montserrat"/>
              </a:rPr>
              <a:t>Дякуємо за Вашу присутність та увагу!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76664"/>
            <a:ext cx="6400800" cy="395278"/>
          </a:xfrm>
        </p:spPr>
        <p:txBody>
          <a:bodyPr>
            <a:normAutofit fontScale="92500" lnSpcReduction="10000"/>
          </a:bodyPr>
          <a:lstStyle/>
          <a:p>
            <a:r>
              <a:rPr lang="uk-UA" sz="2300" dirty="0">
                <a:solidFill>
                  <a:schemeClr val="bg1"/>
                </a:solidFill>
              </a:rPr>
              <a:t>Сподіваємось, наш проект Вам сподобався! </a:t>
            </a:r>
            <a:r>
              <a:rPr lang="uk-UA" sz="23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uk-UA" sz="23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-571536" y="-428652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8108165" y="4286256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8376033" y="-214338"/>
            <a:ext cx="1535933" cy="1535933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-285783" y="5322068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000760" y="6072182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1"/>
            <a:ext cx="5572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rgbClr val="272466"/>
                </a:solidFill>
                <a:latin typeface="Montserrat"/>
              </a:rPr>
              <a:t>Члени команди:</a:t>
            </a:r>
          </a:p>
          <a:p>
            <a:endParaRPr lang="en-US" sz="2000" dirty="0">
              <a:solidFill>
                <a:srgbClr val="272466"/>
              </a:solidFill>
              <a:latin typeface="Montserrat"/>
            </a:endParaRPr>
          </a:p>
          <a:p>
            <a:endParaRPr lang="uk-UA" sz="2000" dirty="0">
              <a:solidFill>
                <a:srgbClr val="272466"/>
              </a:solidFill>
              <a:latin typeface="Montserra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427016"/>
            <a:ext cx="350043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643570" y="428604"/>
            <a:ext cx="350043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1607323" y="785794"/>
            <a:ext cx="5929354" cy="5145100"/>
            <a:chOff x="285720" y="785794"/>
            <a:chExt cx="5929354" cy="5145100"/>
          </a:xfrm>
        </p:grpSpPr>
        <p:sp>
          <p:nvSpPr>
            <p:cNvPr id="6" name="TextBox 5"/>
            <p:cNvSpPr txBox="1"/>
            <p:nvPr/>
          </p:nvSpPr>
          <p:spPr>
            <a:xfrm>
              <a:off x="285720" y="928670"/>
              <a:ext cx="2786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Менеджери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програми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>
                  <a:solidFill>
                    <a:schemeClr val="bg1"/>
                  </a:solidFill>
                  <a:latin typeface="Montserrat"/>
                </a:rPr>
                <a:t>Ткаченко </a:t>
              </a:r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Микола</a:t>
              </a:r>
              <a:r>
                <a:rPr lang="ru-RU" dirty="0">
                  <a:solidFill>
                    <a:schemeClr val="bg1"/>
                  </a:solidFill>
                  <a:latin typeface="Montserrat"/>
                </a:rPr>
                <a:t> </a:t>
              </a:r>
            </a:p>
            <a:p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Уманець</a:t>
              </a:r>
              <a:r>
                <a:rPr lang="ru-RU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Олександр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20" y="2786058"/>
              <a:ext cx="27146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Менеджери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продукту:</a:t>
              </a:r>
            </a:p>
            <a:p>
              <a:r>
                <a:rPr lang="ru-RU" dirty="0">
                  <a:solidFill>
                    <a:schemeClr val="bg1"/>
                  </a:solidFill>
                  <a:latin typeface="Montserrat"/>
                </a:rPr>
                <a:t>Христенко Владислав</a:t>
              </a:r>
            </a:p>
            <a:p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Лукомець</a:t>
              </a:r>
              <a:r>
                <a:rPr lang="ru-RU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Кирило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720" y="4714884"/>
              <a:ext cx="2357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Розробники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Палько</a:t>
              </a:r>
              <a:r>
                <a:rPr lang="ru-RU" dirty="0">
                  <a:solidFill>
                    <a:schemeClr val="bg1"/>
                  </a:solidFill>
                  <a:latin typeface="Montserrat"/>
                </a:rPr>
                <a:t> Владислав</a:t>
              </a:r>
            </a:p>
            <a:p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Тумко</a:t>
              </a:r>
              <a:r>
                <a:rPr lang="ru-RU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Іван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pic>
          <p:nvPicPr>
            <p:cNvPr id="16" name="Picture 2" descr="C:\Users\galac\Downloads\photo1680044883.jpeg"/>
            <p:cNvPicPr>
              <a:picLocks noChangeAspect="1" noChangeArrowheads="1"/>
            </p:cNvPicPr>
            <p:nvPr/>
          </p:nvPicPr>
          <p:blipFill>
            <a:blip r:embed="rId2" cstate="print">
              <a:lum bright="5000" contrast="10000"/>
            </a:blip>
            <a:srcRect l="5321" t="15686"/>
            <a:stretch>
              <a:fillRect/>
            </a:stretch>
          </p:blipFill>
          <p:spPr bwMode="auto">
            <a:xfrm>
              <a:off x="3357554" y="785794"/>
              <a:ext cx="1325012" cy="1571636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17" name="Picture 2" descr="C:\Users\galac\Downloads\photo1680062126.jpeg"/>
            <p:cNvPicPr>
              <a:picLocks noChangeAspect="1" noChangeArrowheads="1"/>
            </p:cNvPicPr>
            <p:nvPr/>
          </p:nvPicPr>
          <p:blipFill>
            <a:blip r:embed="rId3">
              <a:lum bright="20000" contrast="30000"/>
            </a:blip>
            <a:srcRect l="22916" t="35417" r="22916"/>
            <a:stretch>
              <a:fillRect/>
            </a:stretch>
          </p:blipFill>
          <p:spPr bwMode="auto">
            <a:xfrm>
              <a:off x="4895609" y="785794"/>
              <a:ext cx="1319465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0" name="Picture 2" descr="C:\Users\galac\Downloads\photo1680061959.jpeg"/>
            <p:cNvPicPr>
              <a:picLocks noChangeAspect="1" noChangeArrowheads="1"/>
            </p:cNvPicPr>
            <p:nvPr/>
          </p:nvPicPr>
          <p:blipFill>
            <a:blip r:embed="rId4" cstate="print"/>
            <a:srcRect t="3125" b="16666"/>
            <a:stretch>
              <a:fillRect/>
            </a:stretch>
          </p:blipFill>
          <p:spPr bwMode="auto">
            <a:xfrm>
              <a:off x="3477337" y="2500306"/>
              <a:ext cx="1166101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1" name="Picture 2" descr="C:\Users\galac\Downloads\avatar759528006.jpg"/>
            <p:cNvPicPr>
              <a:picLocks noChangeAspect="1" noChangeArrowheads="1"/>
            </p:cNvPicPr>
            <p:nvPr/>
          </p:nvPicPr>
          <p:blipFill>
            <a:blip r:embed="rId5" cstate="print"/>
            <a:srcRect l="12280" r="8772"/>
            <a:stretch>
              <a:fillRect/>
            </a:stretch>
          </p:blipFill>
          <p:spPr bwMode="auto">
            <a:xfrm>
              <a:off x="4929190" y="2500306"/>
              <a:ext cx="1242007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3" name="Picture 2" descr="C:\Users\galac\Downloads\photo1680061949.jpeg"/>
            <p:cNvPicPr>
              <a:picLocks noChangeAspect="1" noChangeArrowheads="1"/>
            </p:cNvPicPr>
            <p:nvPr/>
          </p:nvPicPr>
          <p:blipFill>
            <a:blip r:embed="rId6" cstate="print"/>
            <a:srcRect t="6036" r="-6061" b="17282"/>
            <a:stretch>
              <a:fillRect/>
            </a:stretch>
          </p:blipFill>
          <p:spPr bwMode="auto">
            <a:xfrm>
              <a:off x="3500430" y="4357694"/>
              <a:ext cx="1096473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4" name="Picture 2" descr="C:\Users\galac\Downloads\photo1680061938.jpeg"/>
            <p:cNvPicPr>
              <a:picLocks noChangeAspect="1" noChangeArrowheads="1"/>
            </p:cNvPicPr>
            <p:nvPr/>
          </p:nvPicPr>
          <p:blipFill>
            <a:blip r:embed="rId7" cstate="print"/>
            <a:srcRect b="7143"/>
            <a:stretch>
              <a:fillRect/>
            </a:stretch>
          </p:blipFill>
          <p:spPr bwMode="auto">
            <a:xfrm>
              <a:off x="5000628" y="4286256"/>
              <a:ext cx="1046560" cy="1609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</p:grpSp>
      <p:sp>
        <p:nvSpPr>
          <p:cNvPr id="30" name="Полилиния 29"/>
          <p:cNvSpPr/>
          <p:nvPr/>
        </p:nvSpPr>
        <p:spPr>
          <a:xfrm>
            <a:off x="-32" y="428604"/>
            <a:ext cx="1582614" cy="6429396"/>
          </a:xfrm>
          <a:custGeom>
            <a:avLst/>
            <a:gdLst>
              <a:gd name="connsiteX0" fmla="*/ 1411458 w 1582614"/>
              <a:gd name="connsiteY0" fmla="*/ 0 h 5992837"/>
              <a:gd name="connsiteX1" fmla="*/ 46892 w 1582614"/>
              <a:gd name="connsiteY1" fmla="*/ 379828 h 5992837"/>
              <a:gd name="connsiteX2" fmla="*/ 1481796 w 1582614"/>
              <a:gd name="connsiteY2" fmla="*/ 745588 h 5992837"/>
              <a:gd name="connsiteX3" fmla="*/ 46892 w 1582614"/>
              <a:gd name="connsiteY3" fmla="*/ 1209821 h 5992837"/>
              <a:gd name="connsiteX4" fmla="*/ 1467729 w 1582614"/>
              <a:gd name="connsiteY4" fmla="*/ 1645920 h 5992837"/>
              <a:gd name="connsiteX5" fmla="*/ 103163 w 1582614"/>
              <a:gd name="connsiteY5" fmla="*/ 2096086 h 5992837"/>
              <a:gd name="connsiteX6" fmla="*/ 1453661 w 1582614"/>
              <a:gd name="connsiteY6" fmla="*/ 2532184 h 5992837"/>
              <a:gd name="connsiteX7" fmla="*/ 60960 w 1582614"/>
              <a:gd name="connsiteY7" fmla="*/ 3080824 h 5992837"/>
              <a:gd name="connsiteX8" fmla="*/ 1467729 w 1582614"/>
              <a:gd name="connsiteY8" fmla="*/ 3390314 h 5992837"/>
              <a:gd name="connsiteX9" fmla="*/ 32824 w 1582614"/>
              <a:gd name="connsiteY9" fmla="*/ 3812344 h 5992837"/>
              <a:gd name="connsiteX10" fmla="*/ 1425526 w 1582614"/>
              <a:gd name="connsiteY10" fmla="*/ 4206240 h 5992837"/>
              <a:gd name="connsiteX11" fmla="*/ 4689 w 1582614"/>
              <a:gd name="connsiteY11" fmla="*/ 4557932 h 5992837"/>
              <a:gd name="connsiteX12" fmla="*/ 1453661 w 1582614"/>
              <a:gd name="connsiteY12" fmla="*/ 4853354 h 5992837"/>
              <a:gd name="connsiteX13" fmla="*/ 117230 w 1582614"/>
              <a:gd name="connsiteY13" fmla="*/ 5317588 h 5992837"/>
              <a:gd name="connsiteX14" fmla="*/ 1580270 w 1582614"/>
              <a:gd name="connsiteY14" fmla="*/ 5627077 h 5992837"/>
              <a:gd name="connsiteX15" fmla="*/ 103163 w 1582614"/>
              <a:gd name="connsiteY15" fmla="*/ 5992837 h 599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2614" h="5992837">
                <a:moveTo>
                  <a:pt x="1411458" y="0"/>
                </a:moveTo>
                <a:cubicBezTo>
                  <a:pt x="723313" y="127781"/>
                  <a:pt x="35169" y="255563"/>
                  <a:pt x="46892" y="379828"/>
                </a:cubicBezTo>
                <a:cubicBezTo>
                  <a:pt x="58615" y="504093"/>
                  <a:pt x="1481796" y="607256"/>
                  <a:pt x="1481796" y="745588"/>
                </a:cubicBezTo>
                <a:cubicBezTo>
                  <a:pt x="1481796" y="883920"/>
                  <a:pt x="49237" y="1059766"/>
                  <a:pt x="46892" y="1209821"/>
                </a:cubicBezTo>
                <a:cubicBezTo>
                  <a:pt x="44548" y="1359876"/>
                  <a:pt x="1458350" y="1498209"/>
                  <a:pt x="1467729" y="1645920"/>
                </a:cubicBezTo>
                <a:cubicBezTo>
                  <a:pt x="1477108" y="1793631"/>
                  <a:pt x="105508" y="1948375"/>
                  <a:pt x="103163" y="2096086"/>
                </a:cubicBezTo>
                <a:cubicBezTo>
                  <a:pt x="100818" y="2243797"/>
                  <a:pt x="1460695" y="2368061"/>
                  <a:pt x="1453661" y="2532184"/>
                </a:cubicBezTo>
                <a:cubicBezTo>
                  <a:pt x="1446627" y="2696307"/>
                  <a:pt x="58615" y="2937802"/>
                  <a:pt x="60960" y="3080824"/>
                </a:cubicBezTo>
                <a:cubicBezTo>
                  <a:pt x="63305" y="3223846"/>
                  <a:pt x="1472418" y="3268394"/>
                  <a:pt x="1467729" y="3390314"/>
                </a:cubicBezTo>
                <a:cubicBezTo>
                  <a:pt x="1463040" y="3512234"/>
                  <a:pt x="39858" y="3676356"/>
                  <a:pt x="32824" y="3812344"/>
                </a:cubicBezTo>
                <a:cubicBezTo>
                  <a:pt x="25790" y="3948332"/>
                  <a:pt x="1430215" y="4081976"/>
                  <a:pt x="1425526" y="4206240"/>
                </a:cubicBezTo>
                <a:cubicBezTo>
                  <a:pt x="1420837" y="4330504"/>
                  <a:pt x="0" y="4450080"/>
                  <a:pt x="4689" y="4557932"/>
                </a:cubicBezTo>
                <a:cubicBezTo>
                  <a:pt x="9378" y="4665784"/>
                  <a:pt x="1434904" y="4726745"/>
                  <a:pt x="1453661" y="4853354"/>
                </a:cubicBezTo>
                <a:cubicBezTo>
                  <a:pt x="1472418" y="4979963"/>
                  <a:pt x="96129" y="5188634"/>
                  <a:pt x="117230" y="5317588"/>
                </a:cubicBezTo>
                <a:cubicBezTo>
                  <a:pt x="138331" y="5446542"/>
                  <a:pt x="1582614" y="5514536"/>
                  <a:pt x="1580270" y="5627077"/>
                </a:cubicBezTo>
                <a:cubicBezTo>
                  <a:pt x="1577926" y="5739618"/>
                  <a:pt x="114886" y="5889674"/>
                  <a:pt x="103163" y="5992837"/>
                </a:cubicBezTo>
              </a:path>
            </a:pathLst>
          </a:cu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олилиния 30"/>
          <p:cNvSpPr/>
          <p:nvPr/>
        </p:nvSpPr>
        <p:spPr>
          <a:xfrm>
            <a:off x="7561386" y="428604"/>
            <a:ext cx="1582614" cy="6429396"/>
          </a:xfrm>
          <a:custGeom>
            <a:avLst/>
            <a:gdLst>
              <a:gd name="connsiteX0" fmla="*/ 1411458 w 1582614"/>
              <a:gd name="connsiteY0" fmla="*/ 0 h 5992837"/>
              <a:gd name="connsiteX1" fmla="*/ 46892 w 1582614"/>
              <a:gd name="connsiteY1" fmla="*/ 379828 h 5992837"/>
              <a:gd name="connsiteX2" fmla="*/ 1481796 w 1582614"/>
              <a:gd name="connsiteY2" fmla="*/ 745588 h 5992837"/>
              <a:gd name="connsiteX3" fmla="*/ 46892 w 1582614"/>
              <a:gd name="connsiteY3" fmla="*/ 1209821 h 5992837"/>
              <a:gd name="connsiteX4" fmla="*/ 1467729 w 1582614"/>
              <a:gd name="connsiteY4" fmla="*/ 1645920 h 5992837"/>
              <a:gd name="connsiteX5" fmla="*/ 103163 w 1582614"/>
              <a:gd name="connsiteY5" fmla="*/ 2096086 h 5992837"/>
              <a:gd name="connsiteX6" fmla="*/ 1453661 w 1582614"/>
              <a:gd name="connsiteY6" fmla="*/ 2532184 h 5992837"/>
              <a:gd name="connsiteX7" fmla="*/ 60960 w 1582614"/>
              <a:gd name="connsiteY7" fmla="*/ 3080824 h 5992837"/>
              <a:gd name="connsiteX8" fmla="*/ 1467729 w 1582614"/>
              <a:gd name="connsiteY8" fmla="*/ 3390314 h 5992837"/>
              <a:gd name="connsiteX9" fmla="*/ 32824 w 1582614"/>
              <a:gd name="connsiteY9" fmla="*/ 3812344 h 5992837"/>
              <a:gd name="connsiteX10" fmla="*/ 1425526 w 1582614"/>
              <a:gd name="connsiteY10" fmla="*/ 4206240 h 5992837"/>
              <a:gd name="connsiteX11" fmla="*/ 4689 w 1582614"/>
              <a:gd name="connsiteY11" fmla="*/ 4557932 h 5992837"/>
              <a:gd name="connsiteX12" fmla="*/ 1453661 w 1582614"/>
              <a:gd name="connsiteY12" fmla="*/ 4853354 h 5992837"/>
              <a:gd name="connsiteX13" fmla="*/ 117230 w 1582614"/>
              <a:gd name="connsiteY13" fmla="*/ 5317588 h 5992837"/>
              <a:gd name="connsiteX14" fmla="*/ 1580270 w 1582614"/>
              <a:gd name="connsiteY14" fmla="*/ 5627077 h 5992837"/>
              <a:gd name="connsiteX15" fmla="*/ 103163 w 1582614"/>
              <a:gd name="connsiteY15" fmla="*/ 5992837 h 599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2614" h="5992837">
                <a:moveTo>
                  <a:pt x="1411458" y="0"/>
                </a:moveTo>
                <a:cubicBezTo>
                  <a:pt x="723313" y="127781"/>
                  <a:pt x="35169" y="255563"/>
                  <a:pt x="46892" y="379828"/>
                </a:cubicBezTo>
                <a:cubicBezTo>
                  <a:pt x="58615" y="504093"/>
                  <a:pt x="1481796" y="607256"/>
                  <a:pt x="1481796" y="745588"/>
                </a:cubicBezTo>
                <a:cubicBezTo>
                  <a:pt x="1481796" y="883920"/>
                  <a:pt x="49237" y="1059766"/>
                  <a:pt x="46892" y="1209821"/>
                </a:cubicBezTo>
                <a:cubicBezTo>
                  <a:pt x="44548" y="1359876"/>
                  <a:pt x="1458350" y="1498209"/>
                  <a:pt x="1467729" y="1645920"/>
                </a:cubicBezTo>
                <a:cubicBezTo>
                  <a:pt x="1477108" y="1793631"/>
                  <a:pt x="105508" y="1948375"/>
                  <a:pt x="103163" y="2096086"/>
                </a:cubicBezTo>
                <a:cubicBezTo>
                  <a:pt x="100818" y="2243797"/>
                  <a:pt x="1460695" y="2368061"/>
                  <a:pt x="1453661" y="2532184"/>
                </a:cubicBezTo>
                <a:cubicBezTo>
                  <a:pt x="1446627" y="2696307"/>
                  <a:pt x="58615" y="2937802"/>
                  <a:pt x="60960" y="3080824"/>
                </a:cubicBezTo>
                <a:cubicBezTo>
                  <a:pt x="63305" y="3223846"/>
                  <a:pt x="1472418" y="3268394"/>
                  <a:pt x="1467729" y="3390314"/>
                </a:cubicBezTo>
                <a:cubicBezTo>
                  <a:pt x="1463040" y="3512234"/>
                  <a:pt x="39858" y="3676356"/>
                  <a:pt x="32824" y="3812344"/>
                </a:cubicBezTo>
                <a:cubicBezTo>
                  <a:pt x="25790" y="3948332"/>
                  <a:pt x="1430215" y="4081976"/>
                  <a:pt x="1425526" y="4206240"/>
                </a:cubicBezTo>
                <a:cubicBezTo>
                  <a:pt x="1420837" y="4330504"/>
                  <a:pt x="0" y="4450080"/>
                  <a:pt x="4689" y="4557932"/>
                </a:cubicBezTo>
                <a:cubicBezTo>
                  <a:pt x="9378" y="4665784"/>
                  <a:pt x="1434904" y="4726745"/>
                  <a:pt x="1453661" y="4853354"/>
                </a:cubicBezTo>
                <a:cubicBezTo>
                  <a:pt x="1472418" y="4979963"/>
                  <a:pt x="96129" y="5188634"/>
                  <a:pt x="117230" y="5317588"/>
                </a:cubicBezTo>
                <a:cubicBezTo>
                  <a:pt x="138331" y="5446542"/>
                  <a:pt x="1582614" y="5514536"/>
                  <a:pt x="1580270" y="5627077"/>
                </a:cubicBezTo>
                <a:cubicBezTo>
                  <a:pt x="1577926" y="5739618"/>
                  <a:pt x="114886" y="5889674"/>
                  <a:pt x="103163" y="5992837"/>
                </a:cubicBezTo>
              </a:path>
            </a:pathLst>
          </a:cu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1"/>
            <a:ext cx="5572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rgbClr val="272466"/>
                </a:solidFill>
                <a:latin typeface="Montserrat"/>
              </a:rPr>
              <a:t>Члени команди:</a:t>
            </a:r>
          </a:p>
          <a:p>
            <a:endParaRPr lang="en-US" sz="2000" dirty="0">
              <a:solidFill>
                <a:srgbClr val="272466"/>
              </a:solidFill>
              <a:latin typeface="Montserrat"/>
            </a:endParaRPr>
          </a:p>
          <a:p>
            <a:endParaRPr lang="uk-UA" sz="2000" dirty="0">
              <a:solidFill>
                <a:srgbClr val="272466"/>
              </a:solidFill>
              <a:latin typeface="Montserra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427016"/>
            <a:ext cx="350043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643570" y="428604"/>
            <a:ext cx="350043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1643042" y="784230"/>
            <a:ext cx="5857916" cy="5158026"/>
            <a:chOff x="285720" y="784230"/>
            <a:chExt cx="5857916" cy="5158026"/>
          </a:xfrm>
        </p:grpSpPr>
        <p:sp>
          <p:nvSpPr>
            <p:cNvPr id="10" name="TextBox 9"/>
            <p:cNvSpPr txBox="1"/>
            <p:nvPr/>
          </p:nvSpPr>
          <p:spPr>
            <a:xfrm>
              <a:off x="285720" y="4720248"/>
              <a:ext cx="34290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Спеціалісти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з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розгортання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Чепіга</a:t>
              </a:r>
              <a:r>
                <a:rPr lang="ru-RU" dirty="0">
                  <a:solidFill>
                    <a:schemeClr val="bg1"/>
                  </a:solidFill>
                  <a:latin typeface="Montserrat"/>
                </a:rPr>
                <a:t> Артем</a:t>
              </a:r>
            </a:p>
            <a:p>
              <a:r>
                <a:rPr lang="ru-RU" dirty="0">
                  <a:solidFill>
                    <a:schemeClr val="bg1"/>
                  </a:solidFill>
                  <a:latin typeface="Montserrat"/>
                </a:rPr>
                <a:t>Носов </a:t>
              </a:r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Іван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pic>
          <p:nvPicPr>
            <p:cNvPr id="22" name="Picture 2" descr="C:\Users\galac\Downloads\photo1680045440.jpeg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-10000"/>
            </a:blip>
            <a:srcRect l="2155" r="1882" b="2804"/>
            <a:stretch>
              <a:fillRect/>
            </a:stretch>
          </p:blipFill>
          <p:spPr bwMode="auto">
            <a:xfrm>
              <a:off x="3480514" y="784230"/>
              <a:ext cx="1234362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25" name="TextBox 24"/>
            <p:cNvSpPr txBox="1"/>
            <p:nvPr/>
          </p:nvSpPr>
          <p:spPr>
            <a:xfrm>
              <a:off x="285720" y="1071546"/>
              <a:ext cx="2428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Тестувальники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Майборода</a:t>
              </a:r>
              <a:r>
                <a:rPr lang="ru-RU" dirty="0">
                  <a:solidFill>
                    <a:schemeClr val="bg1"/>
                  </a:solidFill>
                  <a:latin typeface="Montserrat"/>
                </a:rPr>
                <a:t> Рустам</a:t>
              </a:r>
            </a:p>
            <a:p>
              <a:r>
                <a:rPr lang="ru-RU" dirty="0">
                  <a:solidFill>
                    <a:schemeClr val="bg1"/>
                  </a:solidFill>
                  <a:latin typeface="Montserrat"/>
                </a:rPr>
                <a:t>Макаренко Артем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720" y="2857496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72466"/>
                  </a:solidFill>
                  <a:latin typeface="Montserrat"/>
                </a:rPr>
                <a:t>UX-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спеціалісти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:</a:t>
              </a:r>
            </a:p>
            <a:p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Цикура</a:t>
              </a:r>
              <a:r>
                <a:rPr lang="ru-RU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dirty="0" err="1">
                  <a:solidFill>
                    <a:schemeClr val="bg1"/>
                  </a:solidFill>
                  <a:latin typeface="Montserrat"/>
                </a:rPr>
                <a:t>Марія</a:t>
              </a:r>
              <a:endParaRPr lang="ru-RU" dirty="0">
                <a:solidFill>
                  <a:schemeClr val="bg1"/>
                </a:solidFill>
                <a:latin typeface="Montserrat"/>
              </a:endParaRPr>
            </a:p>
            <a:p>
              <a:r>
                <a:rPr lang="ru-RU" dirty="0">
                  <a:solidFill>
                    <a:schemeClr val="bg1"/>
                  </a:solidFill>
                  <a:latin typeface="Montserrat"/>
                </a:rPr>
                <a:t>Савченко Богдан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pic>
          <p:nvPicPr>
            <p:cNvPr id="27" name="Picture 2" descr="C:\Users\galac\Downloads\photo1680044105.jpeg"/>
            <p:cNvPicPr>
              <a:picLocks noChangeAspect="1" noChangeArrowheads="1"/>
            </p:cNvPicPr>
            <p:nvPr/>
          </p:nvPicPr>
          <p:blipFill>
            <a:blip r:embed="rId3"/>
            <a:srcRect l="3977" t="23469" r="21285"/>
            <a:stretch>
              <a:fillRect/>
            </a:stretch>
          </p:blipFill>
          <p:spPr bwMode="auto">
            <a:xfrm>
              <a:off x="4914573" y="785794"/>
              <a:ext cx="1229063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8" name="Picture 2" descr="C:\Users\galac\Downloads\photo1680062403.jpeg"/>
            <p:cNvPicPr>
              <a:picLocks noChangeAspect="1" noChangeArrowheads="1"/>
            </p:cNvPicPr>
            <p:nvPr/>
          </p:nvPicPr>
          <p:blipFill>
            <a:blip r:embed="rId4" cstate="print"/>
            <a:srcRect l="7692" r="9231"/>
            <a:stretch>
              <a:fillRect/>
            </a:stretch>
          </p:blipFill>
          <p:spPr bwMode="auto">
            <a:xfrm>
              <a:off x="3428992" y="2571744"/>
              <a:ext cx="1306973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9" name="Picture 2" descr="C:\Users\galac\Downloads\photo1680062517.jpeg"/>
            <p:cNvPicPr>
              <a:picLocks noChangeAspect="1" noChangeArrowheads="1"/>
            </p:cNvPicPr>
            <p:nvPr/>
          </p:nvPicPr>
          <p:blipFill>
            <a:blip r:embed="rId5" cstate="print"/>
            <a:srcRect l="7123" t="6250" r="14038" b="18750"/>
            <a:stretch>
              <a:fillRect/>
            </a:stretch>
          </p:blipFill>
          <p:spPr bwMode="auto">
            <a:xfrm>
              <a:off x="4898186" y="2571744"/>
              <a:ext cx="1245450" cy="15732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30" name="Picture 2" descr="C:\Users\galac\Downloads\photo1680041733.jpeg"/>
            <p:cNvPicPr>
              <a:picLocks noChangeAspect="1" noChangeArrowheads="1"/>
            </p:cNvPicPr>
            <p:nvPr/>
          </p:nvPicPr>
          <p:blipFill>
            <a:blip r:embed="rId6" cstate="print"/>
            <a:srcRect l="15095" t="10416" r="20706" b="35417"/>
            <a:stretch>
              <a:fillRect/>
            </a:stretch>
          </p:blipFill>
          <p:spPr bwMode="auto">
            <a:xfrm>
              <a:off x="3500430" y="4286256"/>
              <a:ext cx="1104000" cy="16560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31" name="Picture 2" descr="C:\Users\galac\Downloads\photo1680047427.jpeg"/>
            <p:cNvPicPr>
              <a:picLocks noChangeAspect="1" noChangeArrowheads="1"/>
            </p:cNvPicPr>
            <p:nvPr/>
          </p:nvPicPr>
          <p:blipFill>
            <a:blip r:embed="rId7" cstate="print"/>
            <a:srcRect l="12811" t="19642" r="14286"/>
            <a:stretch>
              <a:fillRect/>
            </a:stretch>
          </p:blipFill>
          <p:spPr bwMode="auto">
            <a:xfrm>
              <a:off x="4857752" y="4286256"/>
              <a:ext cx="1251200" cy="1656000"/>
            </a:xfrm>
            <a:prstGeom prst="round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</p:grpSp>
      <p:sp>
        <p:nvSpPr>
          <p:cNvPr id="33" name="Полилиния 32"/>
          <p:cNvSpPr/>
          <p:nvPr/>
        </p:nvSpPr>
        <p:spPr>
          <a:xfrm>
            <a:off x="-32" y="428604"/>
            <a:ext cx="1582614" cy="6429396"/>
          </a:xfrm>
          <a:custGeom>
            <a:avLst/>
            <a:gdLst>
              <a:gd name="connsiteX0" fmla="*/ 1411458 w 1582614"/>
              <a:gd name="connsiteY0" fmla="*/ 0 h 5992837"/>
              <a:gd name="connsiteX1" fmla="*/ 46892 w 1582614"/>
              <a:gd name="connsiteY1" fmla="*/ 379828 h 5992837"/>
              <a:gd name="connsiteX2" fmla="*/ 1481796 w 1582614"/>
              <a:gd name="connsiteY2" fmla="*/ 745588 h 5992837"/>
              <a:gd name="connsiteX3" fmla="*/ 46892 w 1582614"/>
              <a:gd name="connsiteY3" fmla="*/ 1209821 h 5992837"/>
              <a:gd name="connsiteX4" fmla="*/ 1467729 w 1582614"/>
              <a:gd name="connsiteY4" fmla="*/ 1645920 h 5992837"/>
              <a:gd name="connsiteX5" fmla="*/ 103163 w 1582614"/>
              <a:gd name="connsiteY5" fmla="*/ 2096086 h 5992837"/>
              <a:gd name="connsiteX6" fmla="*/ 1453661 w 1582614"/>
              <a:gd name="connsiteY6" fmla="*/ 2532184 h 5992837"/>
              <a:gd name="connsiteX7" fmla="*/ 60960 w 1582614"/>
              <a:gd name="connsiteY7" fmla="*/ 3080824 h 5992837"/>
              <a:gd name="connsiteX8" fmla="*/ 1467729 w 1582614"/>
              <a:gd name="connsiteY8" fmla="*/ 3390314 h 5992837"/>
              <a:gd name="connsiteX9" fmla="*/ 32824 w 1582614"/>
              <a:gd name="connsiteY9" fmla="*/ 3812344 h 5992837"/>
              <a:gd name="connsiteX10" fmla="*/ 1425526 w 1582614"/>
              <a:gd name="connsiteY10" fmla="*/ 4206240 h 5992837"/>
              <a:gd name="connsiteX11" fmla="*/ 4689 w 1582614"/>
              <a:gd name="connsiteY11" fmla="*/ 4557932 h 5992837"/>
              <a:gd name="connsiteX12" fmla="*/ 1453661 w 1582614"/>
              <a:gd name="connsiteY12" fmla="*/ 4853354 h 5992837"/>
              <a:gd name="connsiteX13" fmla="*/ 117230 w 1582614"/>
              <a:gd name="connsiteY13" fmla="*/ 5317588 h 5992837"/>
              <a:gd name="connsiteX14" fmla="*/ 1580270 w 1582614"/>
              <a:gd name="connsiteY14" fmla="*/ 5627077 h 5992837"/>
              <a:gd name="connsiteX15" fmla="*/ 103163 w 1582614"/>
              <a:gd name="connsiteY15" fmla="*/ 5992837 h 599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2614" h="5992837">
                <a:moveTo>
                  <a:pt x="1411458" y="0"/>
                </a:moveTo>
                <a:cubicBezTo>
                  <a:pt x="723313" y="127781"/>
                  <a:pt x="35169" y="255563"/>
                  <a:pt x="46892" y="379828"/>
                </a:cubicBezTo>
                <a:cubicBezTo>
                  <a:pt x="58615" y="504093"/>
                  <a:pt x="1481796" y="607256"/>
                  <a:pt x="1481796" y="745588"/>
                </a:cubicBezTo>
                <a:cubicBezTo>
                  <a:pt x="1481796" y="883920"/>
                  <a:pt x="49237" y="1059766"/>
                  <a:pt x="46892" y="1209821"/>
                </a:cubicBezTo>
                <a:cubicBezTo>
                  <a:pt x="44548" y="1359876"/>
                  <a:pt x="1458350" y="1498209"/>
                  <a:pt x="1467729" y="1645920"/>
                </a:cubicBezTo>
                <a:cubicBezTo>
                  <a:pt x="1477108" y="1793631"/>
                  <a:pt x="105508" y="1948375"/>
                  <a:pt x="103163" y="2096086"/>
                </a:cubicBezTo>
                <a:cubicBezTo>
                  <a:pt x="100818" y="2243797"/>
                  <a:pt x="1460695" y="2368061"/>
                  <a:pt x="1453661" y="2532184"/>
                </a:cubicBezTo>
                <a:cubicBezTo>
                  <a:pt x="1446627" y="2696307"/>
                  <a:pt x="58615" y="2937802"/>
                  <a:pt x="60960" y="3080824"/>
                </a:cubicBezTo>
                <a:cubicBezTo>
                  <a:pt x="63305" y="3223846"/>
                  <a:pt x="1472418" y="3268394"/>
                  <a:pt x="1467729" y="3390314"/>
                </a:cubicBezTo>
                <a:cubicBezTo>
                  <a:pt x="1463040" y="3512234"/>
                  <a:pt x="39858" y="3676356"/>
                  <a:pt x="32824" y="3812344"/>
                </a:cubicBezTo>
                <a:cubicBezTo>
                  <a:pt x="25790" y="3948332"/>
                  <a:pt x="1430215" y="4081976"/>
                  <a:pt x="1425526" y="4206240"/>
                </a:cubicBezTo>
                <a:cubicBezTo>
                  <a:pt x="1420837" y="4330504"/>
                  <a:pt x="0" y="4450080"/>
                  <a:pt x="4689" y="4557932"/>
                </a:cubicBezTo>
                <a:cubicBezTo>
                  <a:pt x="9378" y="4665784"/>
                  <a:pt x="1434904" y="4726745"/>
                  <a:pt x="1453661" y="4853354"/>
                </a:cubicBezTo>
                <a:cubicBezTo>
                  <a:pt x="1472418" y="4979963"/>
                  <a:pt x="96129" y="5188634"/>
                  <a:pt x="117230" y="5317588"/>
                </a:cubicBezTo>
                <a:cubicBezTo>
                  <a:pt x="138331" y="5446542"/>
                  <a:pt x="1582614" y="5514536"/>
                  <a:pt x="1580270" y="5627077"/>
                </a:cubicBezTo>
                <a:cubicBezTo>
                  <a:pt x="1577926" y="5739618"/>
                  <a:pt x="114886" y="5889674"/>
                  <a:pt x="103163" y="5992837"/>
                </a:cubicBezTo>
              </a:path>
            </a:pathLst>
          </a:cu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олилиния 33"/>
          <p:cNvSpPr/>
          <p:nvPr/>
        </p:nvSpPr>
        <p:spPr>
          <a:xfrm>
            <a:off x="7561386" y="428604"/>
            <a:ext cx="1582614" cy="6429396"/>
          </a:xfrm>
          <a:custGeom>
            <a:avLst/>
            <a:gdLst>
              <a:gd name="connsiteX0" fmla="*/ 1411458 w 1582614"/>
              <a:gd name="connsiteY0" fmla="*/ 0 h 5992837"/>
              <a:gd name="connsiteX1" fmla="*/ 46892 w 1582614"/>
              <a:gd name="connsiteY1" fmla="*/ 379828 h 5992837"/>
              <a:gd name="connsiteX2" fmla="*/ 1481796 w 1582614"/>
              <a:gd name="connsiteY2" fmla="*/ 745588 h 5992837"/>
              <a:gd name="connsiteX3" fmla="*/ 46892 w 1582614"/>
              <a:gd name="connsiteY3" fmla="*/ 1209821 h 5992837"/>
              <a:gd name="connsiteX4" fmla="*/ 1467729 w 1582614"/>
              <a:gd name="connsiteY4" fmla="*/ 1645920 h 5992837"/>
              <a:gd name="connsiteX5" fmla="*/ 103163 w 1582614"/>
              <a:gd name="connsiteY5" fmla="*/ 2096086 h 5992837"/>
              <a:gd name="connsiteX6" fmla="*/ 1453661 w 1582614"/>
              <a:gd name="connsiteY6" fmla="*/ 2532184 h 5992837"/>
              <a:gd name="connsiteX7" fmla="*/ 60960 w 1582614"/>
              <a:gd name="connsiteY7" fmla="*/ 3080824 h 5992837"/>
              <a:gd name="connsiteX8" fmla="*/ 1467729 w 1582614"/>
              <a:gd name="connsiteY8" fmla="*/ 3390314 h 5992837"/>
              <a:gd name="connsiteX9" fmla="*/ 32824 w 1582614"/>
              <a:gd name="connsiteY9" fmla="*/ 3812344 h 5992837"/>
              <a:gd name="connsiteX10" fmla="*/ 1425526 w 1582614"/>
              <a:gd name="connsiteY10" fmla="*/ 4206240 h 5992837"/>
              <a:gd name="connsiteX11" fmla="*/ 4689 w 1582614"/>
              <a:gd name="connsiteY11" fmla="*/ 4557932 h 5992837"/>
              <a:gd name="connsiteX12" fmla="*/ 1453661 w 1582614"/>
              <a:gd name="connsiteY12" fmla="*/ 4853354 h 5992837"/>
              <a:gd name="connsiteX13" fmla="*/ 117230 w 1582614"/>
              <a:gd name="connsiteY13" fmla="*/ 5317588 h 5992837"/>
              <a:gd name="connsiteX14" fmla="*/ 1580270 w 1582614"/>
              <a:gd name="connsiteY14" fmla="*/ 5627077 h 5992837"/>
              <a:gd name="connsiteX15" fmla="*/ 103163 w 1582614"/>
              <a:gd name="connsiteY15" fmla="*/ 5992837 h 599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2614" h="5992837">
                <a:moveTo>
                  <a:pt x="1411458" y="0"/>
                </a:moveTo>
                <a:cubicBezTo>
                  <a:pt x="723313" y="127781"/>
                  <a:pt x="35169" y="255563"/>
                  <a:pt x="46892" y="379828"/>
                </a:cubicBezTo>
                <a:cubicBezTo>
                  <a:pt x="58615" y="504093"/>
                  <a:pt x="1481796" y="607256"/>
                  <a:pt x="1481796" y="745588"/>
                </a:cubicBezTo>
                <a:cubicBezTo>
                  <a:pt x="1481796" y="883920"/>
                  <a:pt x="49237" y="1059766"/>
                  <a:pt x="46892" y="1209821"/>
                </a:cubicBezTo>
                <a:cubicBezTo>
                  <a:pt x="44548" y="1359876"/>
                  <a:pt x="1458350" y="1498209"/>
                  <a:pt x="1467729" y="1645920"/>
                </a:cubicBezTo>
                <a:cubicBezTo>
                  <a:pt x="1477108" y="1793631"/>
                  <a:pt x="105508" y="1948375"/>
                  <a:pt x="103163" y="2096086"/>
                </a:cubicBezTo>
                <a:cubicBezTo>
                  <a:pt x="100818" y="2243797"/>
                  <a:pt x="1460695" y="2368061"/>
                  <a:pt x="1453661" y="2532184"/>
                </a:cubicBezTo>
                <a:cubicBezTo>
                  <a:pt x="1446627" y="2696307"/>
                  <a:pt x="58615" y="2937802"/>
                  <a:pt x="60960" y="3080824"/>
                </a:cubicBezTo>
                <a:cubicBezTo>
                  <a:pt x="63305" y="3223846"/>
                  <a:pt x="1472418" y="3268394"/>
                  <a:pt x="1467729" y="3390314"/>
                </a:cubicBezTo>
                <a:cubicBezTo>
                  <a:pt x="1463040" y="3512234"/>
                  <a:pt x="39858" y="3676356"/>
                  <a:pt x="32824" y="3812344"/>
                </a:cubicBezTo>
                <a:cubicBezTo>
                  <a:pt x="25790" y="3948332"/>
                  <a:pt x="1430215" y="4081976"/>
                  <a:pt x="1425526" y="4206240"/>
                </a:cubicBezTo>
                <a:cubicBezTo>
                  <a:pt x="1420837" y="4330504"/>
                  <a:pt x="0" y="4450080"/>
                  <a:pt x="4689" y="4557932"/>
                </a:cubicBezTo>
                <a:cubicBezTo>
                  <a:pt x="9378" y="4665784"/>
                  <a:pt x="1434904" y="4726745"/>
                  <a:pt x="1453661" y="4853354"/>
                </a:cubicBezTo>
                <a:cubicBezTo>
                  <a:pt x="1472418" y="4979963"/>
                  <a:pt x="96129" y="5188634"/>
                  <a:pt x="117230" y="5317588"/>
                </a:cubicBezTo>
                <a:cubicBezTo>
                  <a:pt x="138331" y="5446542"/>
                  <a:pt x="1582614" y="5514536"/>
                  <a:pt x="1580270" y="5627077"/>
                </a:cubicBezTo>
                <a:cubicBezTo>
                  <a:pt x="1577926" y="5739618"/>
                  <a:pt x="114886" y="5889674"/>
                  <a:pt x="103163" y="5992837"/>
                </a:cubicBezTo>
              </a:path>
            </a:pathLst>
          </a:cu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500166" y="21429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rgbClr val="272466"/>
                </a:solidFill>
                <a:latin typeface="Montserrat"/>
              </a:rPr>
              <a:t>Чим наш програмний продукт кращий за інші?</a:t>
            </a:r>
            <a:endParaRPr lang="uk-UA" sz="2000" dirty="0">
              <a:solidFill>
                <a:srgbClr val="272466"/>
              </a:solidFill>
            </a:endParaRPr>
          </a:p>
        </p:txBody>
      </p:sp>
      <p:pic>
        <p:nvPicPr>
          <p:cNvPr id="13" name="Picture 2" descr="C:\Users\galac\Downloads\Saly-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86058"/>
            <a:ext cx="1328016" cy="1643074"/>
          </a:xfrm>
          <a:prstGeom prst="rect">
            <a:avLst/>
          </a:prstGeom>
          <a:noFill/>
        </p:spPr>
      </p:pic>
      <p:cxnSp>
        <p:nvCxnSpPr>
          <p:cNvPr id="14" name="Прямая соединительная линия 13"/>
          <p:cNvCxnSpPr>
            <a:endCxn id="3" idx="1"/>
          </p:cNvCxnSpPr>
          <p:nvPr/>
        </p:nvCxnSpPr>
        <p:spPr>
          <a:xfrm flipV="1">
            <a:off x="0" y="414345"/>
            <a:ext cx="1500166" cy="12671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642800" y="428604"/>
            <a:ext cx="15012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285720" y="642918"/>
            <a:ext cx="4929222" cy="1714512"/>
            <a:chOff x="1357290" y="714356"/>
            <a:chExt cx="4929222" cy="1714512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1643042" y="1071546"/>
              <a:ext cx="4643470" cy="1357322"/>
              <a:chOff x="1643042" y="1071546"/>
              <a:chExt cx="4643470" cy="135732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43042" y="1173126"/>
                <a:ext cx="4643470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u="sng" dirty="0" err="1">
                    <a:solidFill>
                      <a:srgbClr val="272466"/>
                    </a:solidFill>
                    <a:latin typeface="Montserrat"/>
                  </a:rPr>
                  <a:t>Зручний</a:t>
                </a:r>
                <a:r>
                  <a:rPr lang="ru-RU" b="1" u="sng" dirty="0">
                    <a:solidFill>
                      <a:srgbClr val="272466"/>
                    </a:solidFill>
                    <a:latin typeface="Montserrat"/>
                  </a:rPr>
                  <a:t> у </a:t>
                </a:r>
                <a:r>
                  <a:rPr lang="ru-RU" b="1" u="sng" dirty="0" err="1">
                    <a:solidFill>
                      <a:srgbClr val="272466"/>
                    </a:solidFill>
                    <a:latin typeface="Montserrat"/>
                  </a:rPr>
                  <a:t>використанні</a:t>
                </a:r>
                <a:r>
                  <a:rPr lang="ru-RU" b="1" u="sng" dirty="0">
                    <a:solidFill>
                      <a:srgbClr val="272466"/>
                    </a:solidFill>
                    <a:latin typeface="Montserrat"/>
                  </a:rPr>
                  <a:t>:</a:t>
                </a:r>
              </a:p>
              <a:p>
                <a:pPr algn="ctr"/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має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мінімалістичний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та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інтуїтивний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інтерфейс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,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що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буде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зрозумілим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навіть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для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недосвідчених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користувачів</a:t>
                </a:r>
                <a:endParaRPr lang="ru-RU" b="1" dirty="0">
                  <a:solidFill>
                    <a:schemeClr val="bg1"/>
                  </a:solidFill>
                  <a:latin typeface="Montserrat"/>
                </a:endParaRPr>
              </a:p>
            </p:txBody>
          </p:sp>
          <p:sp>
            <p:nvSpPr>
              <p:cNvPr id="22" name="Скругленный прямоугольник 21"/>
              <p:cNvSpPr/>
              <p:nvPr/>
            </p:nvSpPr>
            <p:spPr>
              <a:xfrm>
                <a:off x="1714480" y="1071546"/>
                <a:ext cx="4500594" cy="1357322"/>
              </a:xfrm>
              <a:prstGeom prst="roundRect">
                <a:avLst/>
              </a:prstGeom>
              <a:noFill/>
              <a:ln w="38100">
                <a:solidFill>
                  <a:srgbClr val="2724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1" name="Группа 20"/>
            <p:cNvGrpSpPr/>
            <p:nvPr/>
          </p:nvGrpSpPr>
          <p:grpSpPr>
            <a:xfrm>
              <a:off x="1357290" y="714356"/>
              <a:ext cx="785818" cy="785818"/>
              <a:chOff x="1428728" y="857232"/>
              <a:chExt cx="785818" cy="785818"/>
            </a:xfrm>
          </p:grpSpPr>
          <p:sp>
            <p:nvSpPr>
              <p:cNvPr id="19" name="Овал 18"/>
              <p:cNvSpPr/>
              <p:nvPr/>
            </p:nvSpPr>
            <p:spPr>
              <a:xfrm>
                <a:off x="1428728" y="857232"/>
                <a:ext cx="785818" cy="785818"/>
              </a:xfrm>
              <a:prstGeom prst="ellipse">
                <a:avLst/>
              </a:prstGeom>
              <a:solidFill>
                <a:srgbClr val="2F2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00166" y="973142"/>
                <a:ext cx="6429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3000" b="1" dirty="0">
                    <a:solidFill>
                      <a:schemeClr val="bg1"/>
                    </a:solidFill>
                    <a:latin typeface="Montserrat"/>
                  </a:rPr>
                  <a:t>1</a:t>
                </a:r>
              </a:p>
            </p:txBody>
          </p:sp>
        </p:grpSp>
      </p:grpSp>
      <p:grpSp>
        <p:nvGrpSpPr>
          <p:cNvPr id="36" name="Группа 35"/>
          <p:cNvGrpSpPr/>
          <p:nvPr/>
        </p:nvGrpSpPr>
        <p:grpSpPr>
          <a:xfrm>
            <a:off x="2928926" y="2571744"/>
            <a:ext cx="5643602" cy="1928826"/>
            <a:chOff x="2285984" y="2571744"/>
            <a:chExt cx="5643602" cy="1928826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2643174" y="2928934"/>
              <a:ext cx="5286412" cy="1571636"/>
              <a:chOff x="2643174" y="2928934"/>
              <a:chExt cx="5286412" cy="15716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750331" y="3006866"/>
                <a:ext cx="5072098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err="1">
                    <a:solidFill>
                      <a:srgbClr val="272466"/>
                    </a:solidFill>
                    <a:latin typeface="Montserrat"/>
                  </a:rPr>
                  <a:t>Заощадж</a:t>
                </a:r>
                <a:r>
                  <a:rPr lang="uk-UA" b="1" dirty="0" err="1">
                    <a:solidFill>
                      <a:srgbClr val="272466"/>
                    </a:solidFill>
                    <a:latin typeface="Montserrat"/>
                  </a:rPr>
                  <a:t>ує</a:t>
                </a:r>
                <a:r>
                  <a:rPr lang="ru-RU" b="1" dirty="0">
                    <a:solidFill>
                      <a:srgbClr val="272466"/>
                    </a:solidFill>
                    <a:latin typeface="Montserrat"/>
                  </a:rPr>
                  <a:t> час:</a:t>
                </a:r>
              </a:p>
              <a:p>
                <a:pPr algn="ctr"/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Сайт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самостійно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згерерує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всі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запрошення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–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необхідно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лише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ввести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потрібну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інформацію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.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Такий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спосіб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займає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значно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менше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часу,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аніж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написання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персональних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повідомлень</a:t>
                </a:r>
                <a:endParaRPr lang="uk-UA" sz="1700" dirty="0">
                  <a:solidFill>
                    <a:schemeClr val="bg1"/>
                  </a:solidFill>
                  <a:latin typeface="Montserrat"/>
                </a:endParaRPr>
              </a:p>
            </p:txBody>
          </p:sp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2643174" y="2928934"/>
                <a:ext cx="5286412" cy="1571636"/>
              </a:xfrm>
              <a:prstGeom prst="roundRect">
                <a:avLst/>
              </a:prstGeom>
              <a:noFill/>
              <a:ln w="38100">
                <a:solidFill>
                  <a:srgbClr val="2724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26" name="Овал 25"/>
            <p:cNvSpPr/>
            <p:nvPr/>
          </p:nvSpPr>
          <p:spPr>
            <a:xfrm>
              <a:off x="2285984" y="2571744"/>
              <a:ext cx="785818" cy="785818"/>
            </a:xfrm>
            <a:prstGeom prst="ellipse">
              <a:avLst/>
            </a:prstGeom>
            <a:solidFill>
              <a:srgbClr val="2F2C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57422" y="2687654"/>
              <a:ext cx="6429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000" b="1" dirty="0">
                  <a:solidFill>
                    <a:schemeClr val="bg1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85720" y="4500570"/>
            <a:ext cx="5643602" cy="1928826"/>
            <a:chOff x="-3000396" y="2714620"/>
            <a:chExt cx="5643602" cy="1928826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-2643206" y="3071810"/>
              <a:ext cx="5286412" cy="1571636"/>
              <a:chOff x="-2643206" y="3071810"/>
              <a:chExt cx="5286412" cy="157163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-2536049" y="3149742"/>
                <a:ext cx="5072098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err="1">
                    <a:solidFill>
                      <a:srgbClr val="272466"/>
                    </a:solidFill>
                    <a:latin typeface="Montserrat"/>
                  </a:rPr>
                  <a:t>Складає</a:t>
                </a:r>
                <a:r>
                  <a:rPr lang="ru-RU" b="1" dirty="0">
                    <a:solidFill>
                      <a:srgbClr val="272466"/>
                    </a:solidFill>
                    <a:latin typeface="Montserrat"/>
                  </a:rPr>
                  <a:t> </a:t>
                </a:r>
                <a:r>
                  <a:rPr lang="ru-RU" b="1" dirty="0" err="1">
                    <a:solidFill>
                      <a:srgbClr val="272466"/>
                    </a:solidFill>
                    <a:latin typeface="Montserrat"/>
                  </a:rPr>
                  <a:t>чудове</a:t>
                </a:r>
                <a:r>
                  <a:rPr lang="ru-RU" b="1" dirty="0">
                    <a:solidFill>
                      <a:srgbClr val="272466"/>
                    </a:solidFill>
                    <a:latin typeface="Montserrat"/>
                  </a:rPr>
                  <a:t> </a:t>
                </a:r>
                <a:r>
                  <a:rPr lang="ru-RU" b="1" dirty="0" err="1">
                    <a:solidFill>
                      <a:srgbClr val="272466"/>
                    </a:solidFill>
                    <a:latin typeface="Montserrat"/>
                  </a:rPr>
                  <a:t>враження</a:t>
                </a:r>
                <a:r>
                  <a:rPr lang="ru-RU" b="1" dirty="0">
                    <a:solidFill>
                      <a:srgbClr val="272466"/>
                    </a:solidFill>
                    <a:latin typeface="Montserrat"/>
                  </a:rPr>
                  <a:t>:</a:t>
                </a:r>
              </a:p>
              <a:p>
                <a:pPr algn="ctr"/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Отримавши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запрошення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у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вигляді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картки</a:t>
                </a:r>
                <a:r>
                  <a:rPr lang="ru-RU" sz="1700" dirty="0">
                    <a:solidFill>
                      <a:schemeClr val="bg1"/>
                    </a:solidFill>
                    <a:latin typeface="Montserrat"/>
                  </a:rPr>
                  <a:t>, люди </a:t>
                </a:r>
                <a:r>
                  <a:rPr lang="ru-RU" sz="1700" dirty="0" err="1">
                    <a:solidFill>
                      <a:schemeClr val="bg1"/>
                    </a:solidFill>
                    <a:latin typeface="Montserrat"/>
                  </a:rPr>
                  <a:t>буд</a:t>
                </a:r>
                <a:r>
                  <a:rPr lang="uk-UA" sz="1700" dirty="0" err="1">
                    <a:solidFill>
                      <a:schemeClr val="bg1"/>
                    </a:solidFill>
                    <a:latin typeface="Montserrat"/>
                  </a:rPr>
                  <a:t>уть</a:t>
                </a:r>
                <a:r>
                  <a:rPr lang="uk-UA" sz="1700" dirty="0">
                    <a:solidFill>
                      <a:schemeClr val="bg1"/>
                    </a:solidFill>
                    <a:latin typeface="Montserrat"/>
                  </a:rPr>
                  <a:t> приємно вражені не лише гарною подачею інформації, а й тим, яке в коледжі відповідальне ставлення до кожної деталі</a:t>
                </a: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-2643206" y="3071810"/>
                <a:ext cx="5286412" cy="1571636"/>
              </a:xfrm>
              <a:prstGeom prst="roundRect">
                <a:avLst/>
              </a:prstGeom>
              <a:noFill/>
              <a:ln w="38100">
                <a:solidFill>
                  <a:srgbClr val="2724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32" name="Овал 31"/>
            <p:cNvSpPr/>
            <p:nvPr/>
          </p:nvSpPr>
          <p:spPr>
            <a:xfrm>
              <a:off x="-3000396" y="2714620"/>
              <a:ext cx="785818" cy="785818"/>
            </a:xfrm>
            <a:prstGeom prst="ellipse">
              <a:avLst/>
            </a:prstGeom>
            <a:solidFill>
              <a:srgbClr val="2F2C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2928958" y="2830530"/>
              <a:ext cx="6429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000" b="1" dirty="0">
                  <a:solidFill>
                    <a:schemeClr val="bg1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554528" y="5268528"/>
            <a:ext cx="3178943" cy="3178943"/>
            <a:chOff x="7072330" y="4857760"/>
            <a:chExt cx="2786050" cy="2786050"/>
          </a:xfrm>
        </p:grpSpPr>
        <p:sp>
          <p:nvSpPr>
            <p:cNvPr id="39" name="Овал 38"/>
            <p:cNvSpPr/>
            <p:nvPr/>
          </p:nvSpPr>
          <p:spPr>
            <a:xfrm>
              <a:off x="7072330" y="4857760"/>
              <a:ext cx="2786050" cy="2786050"/>
            </a:xfrm>
            <a:prstGeom prst="ellipse">
              <a:avLst/>
            </a:prstGeom>
            <a:solidFill>
              <a:srgbClr val="2F2C7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7434266" y="5219696"/>
              <a:ext cx="2062178" cy="2062178"/>
            </a:xfrm>
            <a:prstGeom prst="ellipse">
              <a:avLst/>
            </a:prstGeom>
            <a:solidFill>
              <a:srgbClr val="2F2C7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3" name="Овал 42"/>
          <p:cNvSpPr/>
          <p:nvPr/>
        </p:nvSpPr>
        <p:spPr>
          <a:xfrm>
            <a:off x="8036711" y="642918"/>
            <a:ext cx="2214578" cy="2214578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rgbClr val="272466"/>
                </a:solidFill>
                <a:latin typeface="Montserrat"/>
              </a:rPr>
              <a:t>Приклади використання:</a:t>
            </a:r>
            <a:endParaRPr lang="uk-UA" sz="2000" dirty="0">
              <a:solidFill>
                <a:srgbClr val="272466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427016"/>
            <a:ext cx="2772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372000" y="428604"/>
            <a:ext cx="2772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357158" y="1071546"/>
            <a:ext cx="5786478" cy="3071834"/>
            <a:chOff x="357158" y="1071546"/>
            <a:chExt cx="5786478" cy="3071834"/>
          </a:xfrm>
        </p:grpSpPr>
        <p:sp>
          <p:nvSpPr>
            <p:cNvPr id="11" name="TextBox 10"/>
            <p:cNvSpPr txBox="1"/>
            <p:nvPr/>
          </p:nvSpPr>
          <p:spPr>
            <a:xfrm>
              <a:off x="428596" y="1287102"/>
              <a:ext cx="5643602" cy="26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Існує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безліч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подій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,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що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потребують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використання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нашого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</a:t>
              </a:r>
              <a:r>
                <a:rPr lang="ru-RU" b="1" dirty="0" err="1">
                  <a:solidFill>
                    <a:srgbClr val="272466"/>
                  </a:solidFill>
                  <a:latin typeface="Montserrat"/>
                </a:rPr>
                <a:t>програмного</a:t>
              </a:r>
              <a:r>
                <a:rPr lang="ru-RU" b="1" dirty="0">
                  <a:solidFill>
                    <a:srgbClr val="272466"/>
                  </a:solidFill>
                  <a:latin typeface="Montserrat"/>
                </a:rPr>
                <a:t> продукту: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батьківські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збори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;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студентів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певний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захід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(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екскурсія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,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виховна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година та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ін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.);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викладачів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адмін.раду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;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гостей на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випускний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;</a:t>
              </a:r>
            </a:p>
            <a:p>
              <a:pPr marL="108000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Запрошення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на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збори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Студентської</a:t>
              </a:r>
              <a:r>
                <a:rPr lang="ru-RU" sz="1700" dirty="0">
                  <a:solidFill>
                    <a:schemeClr val="bg1"/>
                  </a:solidFill>
                  <a:latin typeface="Montserrat"/>
                </a:rPr>
                <a:t> ради </a:t>
              </a:r>
              <a:r>
                <a:rPr lang="ru-RU" sz="1700" dirty="0" err="1">
                  <a:solidFill>
                    <a:schemeClr val="bg1"/>
                  </a:solidFill>
                  <a:latin typeface="Montserrat"/>
                </a:rPr>
                <a:t>тощо</a:t>
              </a:r>
              <a:endParaRPr lang="uk-UA" dirty="0">
                <a:solidFill>
                  <a:schemeClr val="bg1"/>
                </a:solidFill>
                <a:latin typeface="Montserrat"/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57158" y="1071546"/>
              <a:ext cx="5786478" cy="3071834"/>
            </a:xfrm>
            <a:prstGeom prst="roundRect">
              <a:avLst/>
            </a:prstGeom>
            <a:noFill/>
            <a:ln w="28575">
              <a:solidFill>
                <a:srgbClr val="272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Овал 13"/>
          <p:cNvSpPr/>
          <p:nvPr/>
        </p:nvSpPr>
        <p:spPr>
          <a:xfrm>
            <a:off x="8608215" y="500042"/>
            <a:ext cx="1071570" cy="1071570"/>
          </a:xfrm>
          <a:prstGeom prst="ellipse">
            <a:avLst/>
          </a:prstGeom>
          <a:solidFill>
            <a:srgbClr val="2F2C7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-535785" y="4071942"/>
            <a:ext cx="1071570" cy="1071570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357290" y="5679273"/>
            <a:ext cx="2357454" cy="2357454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9" name="Группа 18"/>
          <p:cNvGrpSpPr/>
          <p:nvPr/>
        </p:nvGrpSpPr>
        <p:grpSpPr>
          <a:xfrm>
            <a:off x="6643702" y="4357694"/>
            <a:ext cx="3143304" cy="3143304"/>
            <a:chOff x="6643702" y="4357694"/>
            <a:chExt cx="3143304" cy="3143304"/>
          </a:xfrm>
        </p:grpSpPr>
        <p:sp>
          <p:nvSpPr>
            <p:cNvPr id="17" name="Овал 16"/>
            <p:cNvSpPr/>
            <p:nvPr/>
          </p:nvSpPr>
          <p:spPr>
            <a:xfrm>
              <a:off x="6643702" y="4357694"/>
              <a:ext cx="3143304" cy="3143304"/>
            </a:xfrm>
            <a:prstGeom prst="ellipse">
              <a:avLst/>
            </a:prstGeom>
            <a:solidFill>
              <a:srgbClr val="2F2C7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36627" y="4750619"/>
              <a:ext cx="2357454" cy="2357454"/>
            </a:xfrm>
            <a:prstGeom prst="ellipse">
              <a:avLst/>
            </a:prstGeom>
            <a:solidFill>
              <a:srgbClr val="2F2C7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8194" name="Picture 2" descr="C:\Users\galac\Downloads\Saly-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42" y="3286148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785918" y="21429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rgbClr val="272466"/>
                </a:solidFill>
                <a:latin typeface="Montserrat"/>
              </a:rPr>
              <a:t>Приклади використання:</a:t>
            </a:r>
            <a:endParaRPr lang="uk-UA" sz="2000" dirty="0">
              <a:solidFill>
                <a:srgbClr val="272466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427016"/>
            <a:ext cx="2772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372000" y="428604"/>
            <a:ext cx="2772000" cy="1588"/>
          </a:xfrm>
          <a:prstGeom prst="line">
            <a:avLst/>
          </a:prstGeom>
          <a:ln w="38100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1071546"/>
            <a:ext cx="5250661" cy="100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Запрошення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можна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генерувати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як на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групу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людей (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вказуючи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прізвища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, де на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кожну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людину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буде сформована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окрема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картка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)</a:t>
            </a:r>
            <a:endParaRPr lang="uk-UA" sz="1700" b="1" i="1" dirty="0">
              <a:solidFill>
                <a:srgbClr val="272466"/>
              </a:solidFill>
              <a:latin typeface="Montserra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8608215" y="500042"/>
            <a:ext cx="1071570" cy="1071570"/>
          </a:xfrm>
          <a:prstGeom prst="ellipse">
            <a:avLst/>
          </a:prstGeom>
          <a:solidFill>
            <a:srgbClr val="2F2C7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-535785" y="4071942"/>
            <a:ext cx="1071570" cy="1071570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357290" y="5679273"/>
            <a:ext cx="2357454" cy="2357454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285720" y="4643446"/>
            <a:ext cx="4500594" cy="100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так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і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загальні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запрошення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, де не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зазначається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прізвище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, а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отже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може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надсилатися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відразу</a:t>
            </a:r>
            <a:r>
              <a:rPr lang="ru-RU" sz="1700" b="1" i="1" dirty="0">
                <a:solidFill>
                  <a:srgbClr val="272466"/>
                </a:solidFill>
                <a:latin typeface="Montserrat"/>
              </a:rPr>
              <a:t> у </a:t>
            </a:r>
            <a:r>
              <a:rPr lang="ru-RU" sz="1700" b="1" i="1" dirty="0" err="1">
                <a:solidFill>
                  <a:srgbClr val="272466"/>
                </a:solidFill>
                <a:latin typeface="Montserrat"/>
              </a:rPr>
              <a:t>групу</a:t>
            </a:r>
            <a:endParaRPr lang="uk-UA" sz="1700" i="1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-14068" y="2414954"/>
            <a:ext cx="5373859" cy="1329397"/>
          </a:xfrm>
          <a:custGeom>
            <a:avLst/>
            <a:gdLst>
              <a:gd name="connsiteX0" fmla="*/ 0 w 5373859"/>
              <a:gd name="connsiteY0" fmla="*/ 1200443 h 1329397"/>
              <a:gd name="connsiteX1" fmla="*/ 1139483 w 5373859"/>
              <a:gd name="connsiteY1" fmla="*/ 103163 h 1329397"/>
              <a:gd name="connsiteX2" fmla="*/ 2208628 w 5373859"/>
              <a:gd name="connsiteY2" fmla="*/ 1327052 h 1329397"/>
              <a:gd name="connsiteX3" fmla="*/ 3319976 w 5373859"/>
              <a:gd name="connsiteY3" fmla="*/ 117231 h 1329397"/>
              <a:gd name="connsiteX4" fmla="*/ 4375053 w 5373859"/>
              <a:gd name="connsiteY4" fmla="*/ 1270781 h 1329397"/>
              <a:gd name="connsiteX5" fmla="*/ 5373859 w 5373859"/>
              <a:gd name="connsiteY5" fmla="*/ 18757 h 132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3859" h="1329397">
                <a:moveTo>
                  <a:pt x="0" y="1200443"/>
                </a:moveTo>
                <a:cubicBezTo>
                  <a:pt x="385689" y="641252"/>
                  <a:pt x="771378" y="82062"/>
                  <a:pt x="1139483" y="103163"/>
                </a:cubicBezTo>
                <a:cubicBezTo>
                  <a:pt x="1507588" y="124264"/>
                  <a:pt x="1845213" y="1324707"/>
                  <a:pt x="2208628" y="1327052"/>
                </a:cubicBezTo>
                <a:cubicBezTo>
                  <a:pt x="2572043" y="1329397"/>
                  <a:pt x="2958905" y="126609"/>
                  <a:pt x="3319976" y="117231"/>
                </a:cubicBezTo>
                <a:cubicBezTo>
                  <a:pt x="3681047" y="107853"/>
                  <a:pt x="4032739" y="1287193"/>
                  <a:pt x="4375053" y="1270781"/>
                </a:cubicBezTo>
                <a:cubicBezTo>
                  <a:pt x="4717367" y="1254369"/>
                  <a:pt x="5066715" y="0"/>
                  <a:pt x="5373859" y="18757"/>
                </a:cubicBez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 l="4478" t="3061" r="3731" b="5101"/>
          <a:stretch>
            <a:fillRect/>
          </a:stretch>
        </p:blipFill>
        <p:spPr bwMode="auto">
          <a:xfrm>
            <a:off x="5143504" y="4214818"/>
            <a:ext cx="292895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/>
          <a:srcRect l="1494" t="6082" r="52193" b="6326"/>
          <a:stretch>
            <a:fillRect/>
          </a:stretch>
        </p:blipFill>
        <p:spPr bwMode="auto">
          <a:xfrm>
            <a:off x="4572000" y="2143116"/>
            <a:ext cx="225029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/>
          <a:srcRect l="52218" t="7054" r="1470" b="6326"/>
          <a:stretch>
            <a:fillRect/>
          </a:stretch>
        </p:blipFill>
        <p:spPr bwMode="auto">
          <a:xfrm>
            <a:off x="6857984" y="2143116"/>
            <a:ext cx="2286016" cy="17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uk-UA" b="1" dirty="0">
                <a:solidFill>
                  <a:srgbClr val="272466"/>
                </a:solidFill>
                <a:latin typeface="Montserrat"/>
              </a:rPr>
              <a:t>Представлення роботи кожного спеціаліста</a:t>
            </a:r>
          </a:p>
        </p:txBody>
      </p:sp>
      <p:sp>
        <p:nvSpPr>
          <p:cNvPr id="5" name="Овал 4"/>
          <p:cNvSpPr/>
          <p:nvPr/>
        </p:nvSpPr>
        <p:spPr>
          <a:xfrm>
            <a:off x="-571536" y="-428652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8108165" y="4286256"/>
            <a:ext cx="2071670" cy="2071670"/>
          </a:xfrm>
          <a:prstGeom prst="ellipse">
            <a:avLst/>
          </a:prstGeom>
          <a:solidFill>
            <a:srgbClr val="2F2C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8376033" y="-214338"/>
            <a:ext cx="1535933" cy="1535933"/>
          </a:xfrm>
          <a:prstGeom prst="ellipse">
            <a:avLst/>
          </a:prstGeom>
          <a:solidFill>
            <a:srgbClr val="2F2C7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-285783" y="5322068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000760" y="6072182"/>
            <a:ext cx="785818" cy="785818"/>
          </a:xfrm>
          <a:prstGeom prst="ellipse">
            <a:avLst/>
          </a:prstGeom>
          <a:solidFill>
            <a:srgbClr val="2F2C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68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" name="Группа 8"/>
          <p:cNvGrpSpPr/>
          <p:nvPr/>
        </p:nvGrpSpPr>
        <p:grpSpPr>
          <a:xfrm>
            <a:off x="1785918" y="214290"/>
            <a:ext cx="5572164" cy="714380"/>
            <a:chOff x="1785918" y="214290"/>
            <a:chExt cx="5572164" cy="714380"/>
          </a:xfrm>
        </p:grpSpPr>
        <p:sp>
          <p:nvSpPr>
            <p:cNvPr id="3" name="TextBox 2"/>
            <p:cNvSpPr txBox="1"/>
            <p:nvPr/>
          </p:nvSpPr>
          <p:spPr>
            <a:xfrm>
              <a:off x="1785918" y="354907"/>
              <a:ext cx="55721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200" b="1" dirty="0">
                  <a:solidFill>
                    <a:srgbClr val="272466"/>
                  </a:solidFill>
                  <a:latin typeface="Montserrat"/>
                </a:rPr>
                <a:t>Команда менеджерів програми:</a:t>
              </a:r>
              <a:endParaRPr lang="uk-UA" sz="2200" dirty="0">
                <a:solidFill>
                  <a:srgbClr val="272466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43108" y="214290"/>
              <a:ext cx="4786346" cy="714380"/>
            </a:xfrm>
            <a:prstGeom prst="roundRect">
              <a:avLst/>
            </a:prstGeom>
            <a:noFill/>
            <a:ln>
              <a:solidFill>
                <a:srgbClr val="272466"/>
              </a:solidFill>
            </a:ln>
            <a:effectLst>
              <a:glow rad="101600">
                <a:srgbClr val="272466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2127160"/>
            <a:ext cx="7429552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Працював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«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Концепцією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проекту»;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Допомагав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у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формуванні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та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написанні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завдань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 Разом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командою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створював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«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Оцінку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ризиків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»;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Допомагав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завданням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«Структура проекту»;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 Брав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значну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участь у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виконанні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завдання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«План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Керування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Ризиками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», де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виконував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другу половину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всього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завдання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разом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командою;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Зумів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попрацювати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із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«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функціональною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специфікацією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»;</a:t>
            </a:r>
          </a:p>
          <a:p>
            <a:pPr>
              <a:lnSpc>
                <a:spcPct val="150000"/>
              </a:lnSpc>
              <a:buClr>
                <a:srgbClr val="272466"/>
              </a:buClr>
              <a:buFont typeface="Wingdings" pitchFamily="2" charset="2"/>
              <a:buChar char="ü"/>
            </a:pP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Виконав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свою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частину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роботи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в «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звіті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 про </a:t>
            </a:r>
            <a:r>
              <a:rPr lang="ru-RU" sz="1700" dirty="0" err="1">
                <a:solidFill>
                  <a:schemeClr val="bg1"/>
                </a:solidFill>
                <a:latin typeface="Montserrat"/>
              </a:rPr>
              <a:t>завершення</a:t>
            </a:r>
            <a:r>
              <a:rPr lang="ru-RU" sz="1700" dirty="0">
                <a:solidFill>
                  <a:schemeClr val="bg1"/>
                </a:solidFill>
                <a:latin typeface="Montserrat"/>
              </a:rPr>
              <a:t>».</a:t>
            </a:r>
          </a:p>
          <a:p>
            <a:pPr>
              <a:lnSpc>
                <a:spcPct val="150000"/>
              </a:lnSpc>
              <a:buClr>
                <a:srgbClr val="272466"/>
              </a:buClr>
            </a:pPr>
            <a:br>
              <a:rPr lang="ru-RU" sz="1700" dirty="0">
                <a:solidFill>
                  <a:schemeClr val="bg1"/>
                </a:solidFill>
                <a:latin typeface="Montserrat"/>
              </a:rPr>
            </a:br>
            <a:endParaRPr lang="uk-UA" sz="17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571472" y="1214422"/>
            <a:ext cx="2428892" cy="642942"/>
            <a:chOff x="571472" y="1071546"/>
            <a:chExt cx="2428892" cy="64294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71472" y="1071546"/>
              <a:ext cx="2428892" cy="642942"/>
            </a:xfrm>
            <a:prstGeom prst="roundRect">
              <a:avLst/>
            </a:prstGeom>
            <a:solidFill>
              <a:srgbClr val="272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191" y="1208351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>
                  <a:solidFill>
                    <a:schemeClr val="bg1"/>
                  </a:solidFill>
                  <a:latin typeface="Montserrat"/>
                </a:rPr>
                <a:t>Ткаченко Микола:</a:t>
              </a:r>
            </a:p>
          </p:txBody>
        </p:sp>
      </p:grpSp>
      <p:cxnSp>
        <p:nvCxnSpPr>
          <p:cNvPr id="17" name="Shape 16"/>
          <p:cNvCxnSpPr>
            <a:stCxn id="13" idx="1"/>
          </p:cNvCxnSpPr>
          <p:nvPr/>
        </p:nvCxnSpPr>
        <p:spPr>
          <a:xfrm rot="10800000" flipV="1">
            <a:off x="285721" y="1535892"/>
            <a:ext cx="321471" cy="3893371"/>
          </a:xfrm>
          <a:prstGeom prst="bentConnector2">
            <a:avLst/>
          </a:prstGeom>
          <a:ln w="28575">
            <a:solidFill>
              <a:srgbClr val="272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85720" y="2411324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85720" y="277010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720" y="3127292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85720" y="355592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85720" y="3913110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85720" y="507048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85720" y="5427676"/>
            <a:ext cx="500066" cy="1588"/>
          </a:xfrm>
          <a:prstGeom prst="straightConnector1">
            <a:avLst/>
          </a:prstGeom>
          <a:ln w="28575">
            <a:solidFill>
              <a:srgbClr val="2724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lac\Downloads\photo1680044883.jpeg"/>
          <p:cNvPicPr>
            <a:picLocks noChangeAspect="1" noChangeArrowheads="1"/>
          </p:cNvPicPr>
          <p:nvPr/>
        </p:nvPicPr>
        <p:blipFill>
          <a:blip r:embed="rId2" cstate="print">
            <a:lum bright="5000" contrast="10000"/>
          </a:blip>
          <a:srcRect l="5321" t="15686"/>
          <a:stretch>
            <a:fillRect/>
          </a:stretch>
        </p:blipFill>
        <p:spPr bwMode="auto">
          <a:xfrm>
            <a:off x="6500826" y="1214422"/>
            <a:ext cx="1867062" cy="2214578"/>
          </a:xfrm>
          <a:prstGeom prst="round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8" name="Овал 27"/>
          <p:cNvSpPr/>
          <p:nvPr/>
        </p:nvSpPr>
        <p:spPr>
          <a:xfrm>
            <a:off x="7286644" y="4429132"/>
            <a:ext cx="2714644" cy="2714644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8286776" y="4857760"/>
            <a:ext cx="276228" cy="276228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/>
          <p:cNvSpPr/>
          <p:nvPr/>
        </p:nvSpPr>
        <p:spPr>
          <a:xfrm>
            <a:off x="6000760" y="6286520"/>
            <a:ext cx="276228" cy="276228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7643834" y="5429264"/>
            <a:ext cx="857256" cy="857256"/>
          </a:xfrm>
          <a:prstGeom prst="ellipse">
            <a:avLst/>
          </a:prstGeom>
          <a:solidFill>
            <a:srgbClr val="2F2C7B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1149</Words>
  <Application>Microsoft Office PowerPoint</Application>
  <PresentationFormat>Экран (4:3)</PresentationFormat>
  <Paragraphs>176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Montserrat</vt:lpstr>
      <vt:lpstr>Wingdings</vt:lpstr>
      <vt:lpstr>Тема Office</vt:lpstr>
      <vt:lpstr>Презентація командного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Представлення роботи кожного спеціаліста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Дякуємо за Вашу присутність та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командного проекту</dc:title>
  <dc:creator>NATALI</dc:creator>
  <cp:lastModifiedBy>Artem Chepiga</cp:lastModifiedBy>
  <cp:revision>89</cp:revision>
  <dcterms:created xsi:type="dcterms:W3CDTF">2023-03-28T22:02:36Z</dcterms:created>
  <dcterms:modified xsi:type="dcterms:W3CDTF">2023-03-29T05:49:57Z</dcterms:modified>
</cp:coreProperties>
</file>