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0" r:id="rId2"/>
    <p:sldId id="268" r:id="rId3"/>
    <p:sldId id="265" r:id="rId4"/>
    <p:sldId id="267" r:id="rId5"/>
    <p:sldId id="271" r:id="rId6"/>
    <p:sldId id="274" r:id="rId7"/>
    <p:sldId id="276" r:id="rId8"/>
    <p:sldId id="277" r:id="rId9"/>
    <p:sldId id="275" r:id="rId10"/>
    <p:sldId id="278" r:id="rId11"/>
    <p:sldId id="279" r:id="rId12"/>
    <p:sldId id="25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29" autoAdjust="0"/>
    <p:restoredTop sz="94660"/>
  </p:normalViewPr>
  <p:slideViewPr>
    <p:cSldViewPr snapToGrid="0" snapToObjects="1">
      <p:cViewPr>
        <p:scale>
          <a:sx n="110" d="100"/>
          <a:sy n="110" d="100"/>
        </p:scale>
        <p:origin x="-72" y="8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C44D6-5558-B044-9565-5D6FFAC390C1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A677F-7030-1F46-8A2E-0ED40D2E41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90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2B4EF-7A9C-034B-A8BE-A2FE8CBA3A6C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04574-9BB3-6D42-A0C5-9D55D9A80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53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7958-EC48-904D-A610-7C9B08489FB2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F7D-3D15-4E47-9A09-4185B4D7EF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7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7958-EC48-904D-A610-7C9B08489FB2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F7D-3D15-4E47-9A09-4185B4D7EF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1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7958-EC48-904D-A610-7C9B08489FB2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F7D-3D15-4E47-9A09-4185B4D7EF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8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7958-EC48-904D-A610-7C9B08489FB2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F7D-3D15-4E47-9A09-4185B4D7EF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0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7958-EC48-904D-A610-7C9B08489FB2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F7D-3D15-4E47-9A09-4185B4D7EF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2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7958-EC48-904D-A610-7C9B08489FB2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F7D-3D15-4E47-9A09-4185B4D7EF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2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7958-EC48-904D-A610-7C9B08489FB2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F7D-3D15-4E47-9A09-4185B4D7EF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3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7958-EC48-904D-A610-7C9B08489FB2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F7D-3D15-4E47-9A09-4185B4D7EF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7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7958-EC48-904D-A610-7C9B08489FB2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F7D-3D15-4E47-9A09-4185B4D7EF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9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7958-EC48-904D-A610-7C9B08489FB2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F7D-3D15-4E47-9A09-4185B4D7EF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7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7958-EC48-904D-A610-7C9B08489FB2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F7D-3D15-4E47-9A09-4185B4D7EF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8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17958-EC48-904D-A610-7C9B08489FB2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CEF7D-3D15-4E47-9A09-4185B4D7EF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9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7" Type="http://schemas.openxmlformats.org/officeDocument/2006/relationships/image" Target="../media/image32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05810" y="171221"/>
            <a:ext cx="443397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latin typeface="Times"/>
                <a:cs typeface="Times"/>
              </a:rPr>
              <a:t>Домашняя студия</a:t>
            </a:r>
            <a:endParaRPr lang="en-US" sz="3400" dirty="0"/>
          </a:p>
        </p:txBody>
      </p:sp>
      <p:sp>
        <p:nvSpPr>
          <p:cNvPr id="3" name="Rectangle 4"/>
          <p:cNvSpPr/>
          <p:nvPr/>
        </p:nvSpPr>
        <p:spPr>
          <a:xfrm>
            <a:off x="1423321" y="1173193"/>
            <a:ext cx="875991" cy="420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Audio Source 1</a:t>
            </a:r>
            <a:endParaRPr lang="en-US" sz="1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2600495" y="1179123"/>
            <a:ext cx="836800" cy="420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Audio Source 2</a:t>
            </a:r>
            <a:endParaRPr lang="en-US" sz="1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3662176" y="1173191"/>
            <a:ext cx="875989" cy="420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Audio Source 3</a:t>
            </a:r>
            <a:endParaRPr lang="en-US" sz="1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ctangle 7"/>
          <p:cNvSpPr/>
          <p:nvPr/>
        </p:nvSpPr>
        <p:spPr>
          <a:xfrm>
            <a:off x="4718686" y="1185055"/>
            <a:ext cx="875989" cy="40886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Audio Source N</a:t>
            </a:r>
            <a:endParaRPr lang="en-US" sz="1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20"/>
          <p:cNvSpPr/>
          <p:nvPr/>
        </p:nvSpPr>
        <p:spPr>
          <a:xfrm>
            <a:off x="205359" y="778148"/>
            <a:ext cx="53846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ight Brace 8"/>
          <p:cNvSpPr/>
          <p:nvPr/>
        </p:nvSpPr>
        <p:spPr>
          <a:xfrm rot="5400000">
            <a:off x="3186223" y="-130394"/>
            <a:ext cx="700979" cy="4364731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Striped Right Arrow 22"/>
          <p:cNvSpPr/>
          <p:nvPr/>
        </p:nvSpPr>
        <p:spPr>
          <a:xfrm rot="5400000">
            <a:off x="3281264" y="2433771"/>
            <a:ext cx="518323" cy="720590"/>
          </a:xfrm>
          <a:prstGeom prst="stripedRightArrow">
            <a:avLst/>
          </a:prstGeom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"/>
          <p:cNvSpPr/>
          <p:nvPr/>
        </p:nvSpPr>
        <p:spPr>
          <a:xfrm>
            <a:off x="3192940" y="3174672"/>
            <a:ext cx="694972" cy="70820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PC </a:t>
            </a:r>
          </a:p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MAC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Striped Right Arrow 22"/>
          <p:cNvSpPr/>
          <p:nvPr/>
        </p:nvSpPr>
        <p:spPr>
          <a:xfrm>
            <a:off x="5837084" y="3168480"/>
            <a:ext cx="677664" cy="720590"/>
          </a:xfrm>
          <a:prstGeom prst="stripedRightArrow">
            <a:avLst/>
          </a:prstGeom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"/>
          <p:cNvSpPr/>
          <p:nvPr/>
        </p:nvSpPr>
        <p:spPr>
          <a:xfrm>
            <a:off x="4805671" y="3171066"/>
            <a:ext cx="702017" cy="70820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DAW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Rectangle 20"/>
          <p:cNvSpPr/>
          <p:nvPr/>
        </p:nvSpPr>
        <p:spPr>
          <a:xfrm>
            <a:off x="199462" y="1443829"/>
            <a:ext cx="53846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Rectangle 20"/>
          <p:cNvSpPr/>
          <p:nvPr/>
        </p:nvSpPr>
        <p:spPr>
          <a:xfrm>
            <a:off x="205359" y="2215386"/>
            <a:ext cx="53846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Rectangle 20"/>
          <p:cNvSpPr/>
          <p:nvPr/>
        </p:nvSpPr>
        <p:spPr>
          <a:xfrm>
            <a:off x="4887447" y="5627930"/>
            <a:ext cx="53846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Rectangle 20"/>
          <p:cNvSpPr/>
          <p:nvPr/>
        </p:nvSpPr>
        <p:spPr>
          <a:xfrm>
            <a:off x="3271193" y="5578236"/>
            <a:ext cx="53846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7" name="Straight Arrow Connector 12"/>
          <p:cNvCxnSpPr/>
          <p:nvPr/>
        </p:nvCxnSpPr>
        <p:spPr>
          <a:xfrm>
            <a:off x="4099573" y="3532613"/>
            <a:ext cx="3848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0"/>
          <p:cNvSpPr/>
          <p:nvPr/>
        </p:nvSpPr>
        <p:spPr>
          <a:xfrm>
            <a:off x="5906683" y="5627930"/>
            <a:ext cx="53846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Rectangle 20"/>
          <p:cNvSpPr/>
          <p:nvPr/>
        </p:nvSpPr>
        <p:spPr>
          <a:xfrm>
            <a:off x="6971491" y="5627930"/>
            <a:ext cx="53846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0" name="Right Brace 8"/>
          <p:cNvSpPr/>
          <p:nvPr/>
        </p:nvSpPr>
        <p:spPr>
          <a:xfrm rot="10800000">
            <a:off x="6743673" y="1589562"/>
            <a:ext cx="637805" cy="3886102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889648" y="5578044"/>
            <a:ext cx="53846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2" name="Rectangle 4"/>
          <p:cNvSpPr/>
          <p:nvPr/>
        </p:nvSpPr>
        <p:spPr>
          <a:xfrm>
            <a:off x="7643249" y="1513416"/>
            <a:ext cx="1031264" cy="70820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Monitor 1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3" name="Rectangle 5"/>
          <p:cNvSpPr/>
          <p:nvPr/>
        </p:nvSpPr>
        <p:spPr>
          <a:xfrm>
            <a:off x="7643249" y="2716845"/>
            <a:ext cx="1031264" cy="70820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Monitor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4" name="Rectangle 6"/>
          <p:cNvSpPr/>
          <p:nvPr/>
        </p:nvSpPr>
        <p:spPr>
          <a:xfrm>
            <a:off x="7643249" y="3803175"/>
            <a:ext cx="1031264" cy="70820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Monitor 3</a:t>
            </a:r>
          </a:p>
        </p:txBody>
      </p:sp>
      <p:sp>
        <p:nvSpPr>
          <p:cNvPr id="25" name="Rectangle 7"/>
          <p:cNvSpPr/>
          <p:nvPr/>
        </p:nvSpPr>
        <p:spPr>
          <a:xfrm>
            <a:off x="7643249" y="4840263"/>
            <a:ext cx="1031264" cy="70820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Monitor N</a:t>
            </a:r>
          </a:p>
        </p:txBody>
      </p:sp>
      <p:sp>
        <p:nvSpPr>
          <p:cNvPr id="26" name="Rectangle 4"/>
          <p:cNvSpPr/>
          <p:nvPr/>
        </p:nvSpPr>
        <p:spPr>
          <a:xfrm>
            <a:off x="4657802" y="4666976"/>
            <a:ext cx="997755" cy="70820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Plugins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27" name="Прямая со стрелкой 26"/>
          <p:cNvCxnSpPr/>
          <p:nvPr/>
        </p:nvCxnSpPr>
        <p:spPr>
          <a:xfrm>
            <a:off x="5156680" y="3994216"/>
            <a:ext cx="0" cy="5173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4"/>
          <p:cNvSpPr/>
          <p:nvPr/>
        </p:nvSpPr>
        <p:spPr>
          <a:xfrm>
            <a:off x="881848" y="3148169"/>
            <a:ext cx="1269944" cy="70820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Controllers</a:t>
            </a:r>
          </a:p>
          <a:p>
            <a:pPr algn="ctr"/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2" name="Rectangle 20"/>
          <p:cNvSpPr/>
          <p:nvPr/>
        </p:nvSpPr>
        <p:spPr>
          <a:xfrm>
            <a:off x="218668" y="2963386"/>
            <a:ext cx="53846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35" name="Прямая со стрелкой 34"/>
          <p:cNvCxnSpPr/>
          <p:nvPr/>
        </p:nvCxnSpPr>
        <p:spPr>
          <a:xfrm flipH="1">
            <a:off x="2471099" y="3532613"/>
            <a:ext cx="418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45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0.wp.com/tonystudio.ru/load/2011/07/monitorplace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050" y="1489555"/>
            <a:ext cx="35242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46276" y="215228"/>
            <a:ext cx="550183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latin typeface="Times"/>
                <a:cs typeface="Times"/>
              </a:rPr>
              <a:t>Схема организации акустического пространства</a:t>
            </a:r>
          </a:p>
          <a:p>
            <a:endParaRPr lang="en-US" dirty="0"/>
          </a:p>
        </p:txBody>
      </p:sp>
      <p:pic>
        <p:nvPicPr>
          <p:cNvPr id="1028" name="Picture 4" descr="http://www.mobiledevice.ru/Images/43/News_43719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631000"/>
            <a:ext cx="47625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851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b="5348"/>
          <a:stretch>
            <a:fillRect/>
          </a:stretch>
        </p:blipFill>
        <p:spPr>
          <a:xfrm>
            <a:off x="0" y="1120830"/>
            <a:ext cx="9149229" cy="57371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0273" y="496455"/>
            <a:ext cx="2413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Акустический поролон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6789" y="274638"/>
            <a:ext cx="3638576" cy="1143000"/>
          </a:xfrm>
        </p:spPr>
        <p:txBody>
          <a:bodyPr/>
          <a:lstStyle/>
          <a:p>
            <a:r>
              <a:rPr lang="ru-RU" dirty="0" smtClean="0">
                <a:latin typeface="Times"/>
                <a:cs typeface="Times"/>
              </a:rPr>
              <a:t>Микрофоны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195156" y="1173674"/>
            <a:ext cx="1857317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10800000" flipV="1">
            <a:off x="1830018" y="1173676"/>
            <a:ext cx="1832831" cy="9143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5979" y="2384033"/>
            <a:ext cx="206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Динамические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37914" y="2384032"/>
            <a:ext cx="255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Ленточные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4033980" y="1630081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56667" y="2384033"/>
            <a:ext cx="206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Конденсаторные</a:t>
            </a:r>
            <a:endParaRPr lang="en-US" dirty="0"/>
          </a:p>
        </p:txBody>
      </p:sp>
      <p:pic>
        <p:nvPicPr>
          <p:cNvPr id="13" name="Picture 12" descr="Денамический микрофон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06" y="3072527"/>
            <a:ext cx="1674665" cy="1149006"/>
          </a:xfrm>
          <a:prstGeom prst="rect">
            <a:avLst/>
          </a:prstGeom>
        </p:spPr>
      </p:pic>
      <p:pic>
        <p:nvPicPr>
          <p:cNvPr id="15" name="Picture 14" descr="Ленточный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665" y="3072527"/>
            <a:ext cx="1521079" cy="1551975"/>
          </a:xfrm>
          <a:prstGeom prst="rect">
            <a:avLst/>
          </a:prstGeom>
        </p:spPr>
      </p:pic>
      <p:pic>
        <p:nvPicPr>
          <p:cNvPr id="16" name="Picture 15" descr="Устройство динамического микрофона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38" y="4221533"/>
            <a:ext cx="2431619" cy="1922999"/>
          </a:xfrm>
          <a:prstGeom prst="rect">
            <a:avLst/>
          </a:prstGeom>
        </p:spPr>
      </p:pic>
      <p:pic>
        <p:nvPicPr>
          <p:cNvPr id="17" name="Picture 16" descr="Устройство конденсаторного микрофона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1326" y="4752564"/>
            <a:ext cx="2542778" cy="1886741"/>
          </a:xfrm>
          <a:prstGeom prst="rect">
            <a:avLst/>
          </a:prstGeom>
        </p:spPr>
      </p:pic>
      <p:pic>
        <p:nvPicPr>
          <p:cNvPr id="14" name="Picture 13" descr="Конденсаторный миурофон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2468" y="2753365"/>
            <a:ext cx="2181636" cy="2181636"/>
          </a:xfrm>
          <a:prstGeom prst="rect">
            <a:avLst/>
          </a:prstGeom>
        </p:spPr>
      </p:pic>
      <p:pic>
        <p:nvPicPr>
          <p:cNvPr id="18" name="Picture 17" descr="Устройство Ленточного микрофона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4665" y="4752564"/>
            <a:ext cx="1545889" cy="15381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ru-iphone.com/files/2(40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591" y="1279111"/>
            <a:ext cx="2620311" cy="209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pc-square.nl/attachments/Image/hp_pc_1.jpg?template=gener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82" y="1614903"/>
            <a:ext cx="2453094" cy="179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27655" y="281122"/>
            <a:ext cx="34304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latin typeface="Times"/>
                <a:cs typeface="Times"/>
              </a:rPr>
              <a:t>Компьютер</a:t>
            </a:r>
          </a:p>
          <a:p>
            <a:endParaRPr lang="en-US" dirty="0"/>
          </a:p>
        </p:txBody>
      </p:sp>
      <p:sp>
        <p:nvSpPr>
          <p:cNvPr id="5" name="Rectangle 34"/>
          <p:cNvSpPr/>
          <p:nvPr/>
        </p:nvSpPr>
        <p:spPr>
          <a:xfrm>
            <a:off x="2527655" y="8626"/>
            <a:ext cx="5728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6" name="Straight Arrow Connector 6"/>
          <p:cNvCxnSpPr/>
          <p:nvPr/>
        </p:nvCxnSpPr>
        <p:spPr>
          <a:xfrm>
            <a:off x="4939191" y="931956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7"/>
          <p:cNvCxnSpPr/>
          <p:nvPr/>
        </p:nvCxnSpPr>
        <p:spPr>
          <a:xfrm rot="10800000" flipV="1">
            <a:off x="2602300" y="931956"/>
            <a:ext cx="1056764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11879" y="2142315"/>
            <a:ext cx="50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39032" y="2142314"/>
            <a:ext cx="255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MAC</a:t>
            </a:r>
            <a:endParaRPr lang="en-US" dirty="0"/>
          </a:p>
        </p:txBody>
      </p:sp>
      <p:sp>
        <p:nvSpPr>
          <p:cNvPr id="2" name="Тройная стрелка влево/вправо/вверх 1"/>
          <p:cNvSpPr/>
          <p:nvPr/>
        </p:nvSpPr>
        <p:spPr>
          <a:xfrm rot="10800000">
            <a:off x="3354368" y="2142314"/>
            <a:ext cx="1777041" cy="1618802"/>
          </a:xfrm>
          <a:prstGeom prst="leftRigh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334990"/>
              </p:ext>
            </p:extLst>
          </p:nvPr>
        </p:nvGraphicFramePr>
        <p:xfrm>
          <a:off x="1194889" y="3889555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Процессор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Intel </a:t>
                      </a:r>
                      <a:r>
                        <a:rPr lang="ru-RU" baseline="0" dirty="0" smtClean="0"/>
                        <a:t>либо</a:t>
                      </a:r>
                      <a:r>
                        <a:rPr lang="en-US" baseline="0" dirty="0" smtClean="0"/>
                        <a:t> AMD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ОЗУ (Оперативная память)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DDR3 </a:t>
                      </a:r>
                      <a:r>
                        <a:rPr lang="ru-RU" baseline="0" dirty="0" smtClean="0"/>
                        <a:t>либо</a:t>
                      </a:r>
                      <a:r>
                        <a:rPr lang="en-US" dirty="0" smtClean="0"/>
                        <a:t> DDR4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Хранилище данных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HDD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либо </a:t>
                      </a:r>
                      <a:r>
                        <a:rPr lang="en-US" baseline="0" dirty="0" smtClean="0"/>
                        <a:t>SSD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Стабильное ПО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OS,</a:t>
                      </a:r>
                      <a:r>
                        <a:rPr lang="en-US" baseline="0" dirty="0" smtClean="0"/>
                        <a:t> Drivers, DAW, Plugins,</a:t>
                      </a:r>
                      <a:endParaRPr lang="ru-RU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03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Аудио интерфейс 1.jpg"/>
          <p:cNvPicPr>
            <a:picLocks noChangeAspect="1"/>
          </p:cNvPicPr>
          <p:nvPr/>
        </p:nvPicPr>
        <p:blipFill>
          <a:blip r:embed="rId2"/>
          <a:srcRect b="49951"/>
          <a:stretch>
            <a:fillRect/>
          </a:stretch>
        </p:blipFill>
        <p:spPr>
          <a:xfrm>
            <a:off x="2883777" y="3899479"/>
            <a:ext cx="2379663" cy="11909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46299" y="281122"/>
            <a:ext cx="344478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400" dirty="0" smtClean="0">
                <a:latin typeface="Times"/>
                <a:cs typeface="Times"/>
              </a:rPr>
              <a:t>Аудио интерфейс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638476" y="1173674"/>
            <a:ext cx="451021" cy="576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10800000" flipV="1">
            <a:off x="1782374" y="1173674"/>
            <a:ext cx="645291" cy="576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6973" y="1909007"/>
            <a:ext cx="255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Внутренние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17272" y="1903409"/>
            <a:ext cx="255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Внешние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1324380" y="2962600"/>
            <a:ext cx="91440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64239" y="3619483"/>
            <a:ext cx="633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PCI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16200000" flipH="1">
            <a:off x="6582355" y="2434476"/>
            <a:ext cx="1515448" cy="14145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4098393" y="2384033"/>
            <a:ext cx="1371059" cy="1030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5875333" y="2598197"/>
            <a:ext cx="42991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56858" y="3530147"/>
            <a:ext cx="75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USB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49372" y="3045664"/>
            <a:ext cx="108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Fire Wire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68073" y="3938405"/>
            <a:ext cx="152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Thunderbolt</a:t>
            </a:r>
            <a:endParaRPr lang="en-US" dirty="0"/>
          </a:p>
        </p:txBody>
      </p:sp>
      <p:pic>
        <p:nvPicPr>
          <p:cNvPr id="26" name="Picture 25" descr="Аудио интерфейс 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440" y="3593283"/>
            <a:ext cx="1652114" cy="791065"/>
          </a:xfrm>
          <a:prstGeom prst="rect">
            <a:avLst/>
          </a:prstGeom>
        </p:spPr>
      </p:pic>
      <p:pic>
        <p:nvPicPr>
          <p:cNvPr id="28" name="Picture 27" descr="Аудио интерфейс 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1484" y="4656646"/>
            <a:ext cx="1683015" cy="1372762"/>
          </a:xfrm>
          <a:prstGeom prst="rect">
            <a:avLst/>
          </a:prstGeom>
        </p:spPr>
      </p:pic>
      <p:pic>
        <p:nvPicPr>
          <p:cNvPr id="33" name="Picture 32" descr="Аудио интерфейс 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594" y="4307737"/>
            <a:ext cx="2383705" cy="156921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2155261" y="86264"/>
            <a:ext cx="5728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7655" y="281122"/>
            <a:ext cx="343047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latin typeface="Times"/>
                <a:cs typeface="Times"/>
              </a:rPr>
              <a:t>Интерфейс </a:t>
            </a:r>
          </a:p>
          <a:p>
            <a:pPr algn="ctr"/>
            <a:r>
              <a:rPr lang="ru-RU" sz="3400" dirty="0" smtClean="0">
                <a:latin typeface="Times"/>
                <a:cs typeface="Times"/>
              </a:rPr>
              <a:t>обмена данных</a:t>
            </a:r>
          </a:p>
          <a:p>
            <a:endParaRPr lang="en-US" dirty="0"/>
          </a:p>
        </p:txBody>
      </p:sp>
      <p:sp>
        <p:nvSpPr>
          <p:cNvPr id="5" name="Rectangle 34"/>
          <p:cNvSpPr/>
          <p:nvPr/>
        </p:nvSpPr>
        <p:spPr>
          <a:xfrm>
            <a:off x="2527655" y="8626"/>
            <a:ext cx="5728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910478"/>
              </p:ext>
            </p:extLst>
          </p:nvPr>
        </p:nvGraphicFramePr>
        <p:xfrm>
          <a:off x="1454989" y="1905959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Стандарт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Скорость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  <a:latin typeface="Times" pitchFamily="18" charset="0"/>
                          <a:cs typeface="Times" pitchFamily="18" charset="0"/>
                        </a:rPr>
                        <a:t>USB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  <a:latin typeface="Times" pitchFamily="18" charset="0"/>
                          <a:cs typeface="Times" pitchFamily="18" charset="0"/>
                        </a:rPr>
                        <a:t> 1.1</a:t>
                      </a:r>
                      <a:endParaRPr lang="ru-RU" dirty="0">
                        <a:solidFill>
                          <a:schemeClr val="accent2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 Мбит/с</a:t>
                      </a:r>
                      <a:endParaRPr lang="ru-RU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2"/>
                          </a:solidFill>
                          <a:latin typeface="Times" pitchFamily="18" charset="0"/>
                          <a:cs typeface="Times" pitchFamily="18" charset="0"/>
                        </a:rPr>
                        <a:t>USB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  <a:latin typeface="Times" pitchFamily="18" charset="0"/>
                          <a:cs typeface="Times" pitchFamily="18" charset="0"/>
                        </a:rPr>
                        <a:t> 2.0</a:t>
                      </a:r>
                      <a:endParaRPr lang="ru-RU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480 Мбит/с</a:t>
                      </a:r>
                      <a:endParaRPr lang="ru-RU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2"/>
                          </a:solidFill>
                          <a:latin typeface="Times" pitchFamily="18" charset="0"/>
                          <a:cs typeface="Times" pitchFamily="18" charset="0"/>
                        </a:rPr>
                        <a:t>USB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  <a:latin typeface="Times" pitchFamily="18" charset="0"/>
                          <a:cs typeface="Times" pitchFamily="18" charset="0"/>
                        </a:rPr>
                        <a:t> 3.0</a:t>
                      </a:r>
                      <a:endParaRPr lang="ru-RU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Гбит/с </a:t>
                      </a:r>
                      <a:endParaRPr lang="ru-RU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Times" pitchFamily="18" charset="0"/>
                          <a:ea typeface="+mn-ea"/>
                          <a:cs typeface="Times" pitchFamily="18" charset="0"/>
                        </a:rPr>
                        <a:t>FireWire 400</a:t>
                      </a:r>
                      <a:endParaRPr lang="ru-RU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400 </a:t>
                      </a:r>
                      <a:r>
                        <a:rPr lang="ru-RU" sz="1800" b="0" i="0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Мбит/с</a:t>
                      </a:r>
                      <a:endParaRPr lang="ru-RU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Times" pitchFamily="18" charset="0"/>
                          <a:ea typeface="+mn-ea"/>
                          <a:cs typeface="Times" pitchFamily="18" charset="0"/>
                        </a:rPr>
                        <a:t>FireWire 800</a:t>
                      </a:r>
                      <a:endParaRPr lang="ru-RU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800 </a:t>
                      </a:r>
                      <a:r>
                        <a:rPr lang="ru-RU" sz="1800" b="0" i="0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Мбит/с</a:t>
                      </a:r>
                      <a:endParaRPr lang="ru-RU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" pitchFamily="18" charset="0"/>
                          <a:ea typeface="+mn-ea"/>
                          <a:cs typeface="Times" pitchFamily="18" charset="0"/>
                        </a:rPr>
                        <a:t>Thunderbolt </a:t>
                      </a:r>
                      <a:endParaRPr lang="ru-RU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Гб/с</a:t>
                      </a:r>
                      <a:endParaRPr lang="ru-RU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" pitchFamily="18" charset="0"/>
                          <a:ea typeface="+mn-ea"/>
                          <a:cs typeface="Times" pitchFamily="18" charset="0"/>
                        </a:rPr>
                        <a:t>Thunderbolt 2</a:t>
                      </a:r>
                      <a:endParaRPr lang="ru-RU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ru-RU" sz="1800" b="0" i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Гб/с</a:t>
                      </a:r>
                      <a:endParaRPr lang="ru-RU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96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http://www.1905.ru/upload/iblock/4a3/korg_taktile_49_7677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680" y="4117794"/>
            <a:ext cx="3017972" cy="161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music-street.com.ua/wp-content/uploads/2013/10/AKAI_MPD18_-300x3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681" y="40005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soundhouse.co.jp/images/shop/prod_img/n/nanokontrol2bka_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45" y="5829058"/>
            <a:ext cx="1718815" cy="85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32303" y="281122"/>
            <a:ext cx="267278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400" dirty="0" smtClean="0">
                <a:latin typeface="Times"/>
                <a:cs typeface="Times"/>
              </a:rPr>
              <a:t>Контроллеры</a:t>
            </a:r>
          </a:p>
          <a:p>
            <a:endParaRPr lang="en-US" dirty="0"/>
          </a:p>
        </p:txBody>
      </p:sp>
      <p:sp>
        <p:nvSpPr>
          <p:cNvPr id="5" name="Rectangle 34"/>
          <p:cNvSpPr/>
          <p:nvPr/>
        </p:nvSpPr>
        <p:spPr>
          <a:xfrm>
            <a:off x="1954812" y="0"/>
            <a:ext cx="5728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28" name="Picture 4" descr="http://shop.idj.by/images/detailed/10/10908-steinbergcs121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74" y="2970962"/>
            <a:ext cx="2557116" cy="106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behringer.com/assets/BCF2000_P0246_Left_XX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46" y="4385239"/>
            <a:ext cx="2070304" cy="155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gearnuts.com/images/closeup/xl/1600-Q49_detail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767" y="3043904"/>
            <a:ext cx="2509228" cy="138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3"/>
          <p:cNvCxnSpPr/>
          <p:nvPr/>
        </p:nvCxnSpPr>
        <p:spPr>
          <a:xfrm>
            <a:off x="5195156" y="1173674"/>
            <a:ext cx="989984" cy="457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4"/>
          <p:cNvCxnSpPr/>
          <p:nvPr/>
        </p:nvCxnSpPr>
        <p:spPr>
          <a:xfrm flipH="1">
            <a:off x="2809696" y="1173676"/>
            <a:ext cx="853154" cy="396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7"/>
          <p:cNvCxnSpPr/>
          <p:nvPr/>
        </p:nvCxnSpPr>
        <p:spPr>
          <a:xfrm rot="5400000">
            <a:off x="4033980" y="1630081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http://www.pop-music.ru/upload/catalog/max/888880017424-223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4" y="2579298"/>
            <a:ext cx="2356201" cy="153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88333" y="1941216"/>
            <a:ext cx="1507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Контроллеры значений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38345" y="2281906"/>
            <a:ext cx="1507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Контроллеры нот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705086" y="1937500"/>
            <a:ext cx="225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Комбинированные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956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2592" y="215444"/>
            <a:ext cx="550183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latin typeface="Times"/>
                <a:cs typeface="Times"/>
              </a:rPr>
              <a:t>Средства </a:t>
            </a:r>
          </a:p>
          <a:p>
            <a:pPr algn="ctr"/>
            <a:r>
              <a:rPr lang="ru-RU" sz="3400" dirty="0" smtClean="0">
                <a:latin typeface="Times"/>
                <a:cs typeface="Times"/>
              </a:rPr>
              <a:t>акустического мониторинга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638475" y="1414235"/>
            <a:ext cx="451021" cy="576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10800000" flipV="1">
            <a:off x="1782373" y="1414235"/>
            <a:ext cx="645291" cy="576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6972" y="2149568"/>
            <a:ext cx="255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Инивидуальный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17271" y="2143970"/>
            <a:ext cx="255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Общий</a:t>
            </a:r>
            <a:endParaRPr lang="en-US" dirty="0"/>
          </a:p>
        </p:txBody>
      </p:sp>
      <p:sp>
        <p:nvSpPr>
          <p:cNvPr id="9" name="Rectangle 34"/>
          <p:cNvSpPr/>
          <p:nvPr/>
        </p:nvSpPr>
        <p:spPr>
          <a:xfrm>
            <a:off x="2839983" y="0"/>
            <a:ext cx="5728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098" name="Picture 2" descr="http://www.audiocity2u.com/images/catalog_images/139425047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01" y="2687993"/>
            <a:ext cx="3243233" cy="218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ebsound.ru/articles/technologies/clarification_r_img/ris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429" y="2518900"/>
            <a:ext cx="4286250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965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86789" y="274638"/>
            <a:ext cx="3638576" cy="1143000"/>
          </a:xfrm>
        </p:spPr>
        <p:txBody>
          <a:bodyPr/>
          <a:lstStyle/>
          <a:p>
            <a:r>
              <a:rPr lang="ru-RU" dirty="0" smtClean="0">
                <a:latin typeface="Times"/>
                <a:cs typeface="Times"/>
              </a:rPr>
              <a:t>Наушники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5" name="Straight Arrow Connector 3"/>
          <p:cNvCxnSpPr/>
          <p:nvPr/>
        </p:nvCxnSpPr>
        <p:spPr>
          <a:xfrm>
            <a:off x="5195156" y="1173674"/>
            <a:ext cx="1857317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4"/>
          <p:cNvCxnSpPr/>
          <p:nvPr/>
        </p:nvCxnSpPr>
        <p:spPr>
          <a:xfrm rot="10800000" flipV="1">
            <a:off x="1830018" y="1173676"/>
            <a:ext cx="1832831" cy="9143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6972" y="2149568"/>
            <a:ext cx="255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Закрытые (Для записи)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89918" y="2151159"/>
            <a:ext cx="273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Открытые</a:t>
            </a:r>
            <a:r>
              <a:rPr lang="ru-RU" dirty="0"/>
              <a:t> </a:t>
            </a:r>
            <a:r>
              <a:rPr lang="ru-RU" dirty="0" smtClean="0"/>
              <a:t>(для сведения)</a:t>
            </a:r>
            <a:endParaRPr lang="en-US" dirty="0"/>
          </a:p>
        </p:txBody>
      </p:sp>
      <p:pic>
        <p:nvPicPr>
          <p:cNvPr id="6146" name="Picture 2" descr="http://www.3dnews.ru/assets/external/illustrations/2012/09/27/635825/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732" y="2518900"/>
            <a:ext cx="2174531" cy="217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Тройная стрелка влево/вправо/вверх 10"/>
          <p:cNvSpPr/>
          <p:nvPr/>
        </p:nvSpPr>
        <p:spPr>
          <a:xfrm rot="10800000">
            <a:off x="3516935" y="3358638"/>
            <a:ext cx="2500342" cy="1618802"/>
          </a:xfrm>
          <a:prstGeom prst="leftRigh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35931" y="5186066"/>
            <a:ext cx="255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Импеданс (Ом)</a:t>
            </a:r>
            <a:endParaRPr lang="en-US" dirty="0"/>
          </a:p>
        </p:txBody>
      </p:sp>
      <p:pic>
        <p:nvPicPr>
          <p:cNvPr id="1026" name="Picture 2" descr="C:\Users\user\Downloads\audio_technica_ath_avc200_e146419915486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99" y="2743128"/>
            <a:ext cx="2294674" cy="229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032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 descr="http://www.genelec-ht.com/documents/images/products/ht330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41" b="11220"/>
          <a:stretch/>
        </p:blipFill>
        <p:spPr bwMode="auto">
          <a:xfrm>
            <a:off x="6123814" y="2260121"/>
            <a:ext cx="2494094" cy="199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86789" y="153869"/>
            <a:ext cx="3638576" cy="1143000"/>
          </a:xfrm>
        </p:spPr>
        <p:txBody>
          <a:bodyPr/>
          <a:lstStyle/>
          <a:p>
            <a:r>
              <a:rPr lang="ru-RU" dirty="0" smtClean="0">
                <a:latin typeface="Times"/>
                <a:cs typeface="Times"/>
              </a:rPr>
              <a:t>Мониторы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5" name="Straight Arrow Connector 3"/>
          <p:cNvCxnSpPr/>
          <p:nvPr/>
        </p:nvCxnSpPr>
        <p:spPr>
          <a:xfrm>
            <a:off x="5195156" y="1173674"/>
            <a:ext cx="1857317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4"/>
          <p:cNvCxnSpPr/>
          <p:nvPr/>
        </p:nvCxnSpPr>
        <p:spPr>
          <a:xfrm rot="10800000" flipV="1">
            <a:off x="1830018" y="1173676"/>
            <a:ext cx="1832831" cy="9143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6972" y="2149568"/>
            <a:ext cx="255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Ближнего поля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89918" y="2151159"/>
            <a:ext cx="273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Дальнего поля</a:t>
            </a:r>
            <a:endParaRPr lang="en-US" dirty="0"/>
          </a:p>
        </p:txBody>
      </p:sp>
      <p:cxnSp>
        <p:nvCxnSpPr>
          <p:cNvPr id="9" name="Straight Arrow Connector 3"/>
          <p:cNvCxnSpPr/>
          <p:nvPr/>
        </p:nvCxnSpPr>
        <p:spPr>
          <a:xfrm>
            <a:off x="4468048" y="1173674"/>
            <a:ext cx="0" cy="9774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99070" y="2151159"/>
            <a:ext cx="273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Среднего поля</a:t>
            </a:r>
            <a:endParaRPr lang="en-US" dirty="0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978144"/>
              </p:ext>
            </p:extLst>
          </p:nvPr>
        </p:nvGraphicFramePr>
        <p:xfrm>
          <a:off x="2511789" y="4255826"/>
          <a:ext cx="3367934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427"/>
                <a:gridCol w="1865507"/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Характеристика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значение</a:t>
                      </a:r>
                      <a:endParaRPr lang="ru-RU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Мощность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До 120 </a:t>
                      </a:r>
                      <a:endParaRPr lang="ru-RU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Диаметр</a:t>
                      </a:r>
                      <a:r>
                        <a:rPr lang="ru-RU" sz="1200" baseline="0" dirty="0" smtClean="0"/>
                        <a:t> динамика</a:t>
                      </a:r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До 8</a:t>
                      </a:r>
                      <a:endParaRPr lang="ru-RU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Частотный диапазон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От 20 </a:t>
                      </a:r>
                      <a:r>
                        <a:rPr lang="en-US" sz="1200" dirty="0" smtClean="0"/>
                        <a:t>Hz </a:t>
                      </a:r>
                      <a:r>
                        <a:rPr lang="ru-RU" sz="1200" dirty="0" smtClean="0"/>
                        <a:t>до 20</a:t>
                      </a:r>
                      <a:r>
                        <a:rPr lang="en-US" sz="1200" dirty="0" smtClean="0"/>
                        <a:t>kHz</a:t>
                      </a:r>
                      <a:endParaRPr lang="ru-RU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Кал-во полос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От 2</a:t>
                      </a:r>
                      <a:endParaRPr lang="ru-RU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АЧХ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Отклонение около 3 </a:t>
                      </a:r>
                      <a:r>
                        <a:rPr lang="en-US" sz="1200" dirty="0" err="1" smtClean="0"/>
                        <a:t>dBl</a:t>
                      </a:r>
                      <a:endParaRPr lang="ru-RU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2" name="Picture 4" descr="http://www.audiotek.cz/produktyATK/yamaha/yamaha_msp7st_medium_jp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465" y="2518900"/>
            <a:ext cx="1077691" cy="150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www.ixbt.com/proaudio/krk/rp5/all-bi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60" y="2518899"/>
            <a:ext cx="2161210" cy="150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548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7921" y="215444"/>
            <a:ext cx="550183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latin typeface="Times"/>
                <a:cs typeface="Times"/>
              </a:rPr>
              <a:t>типы мониторинга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638475" y="1414235"/>
            <a:ext cx="451021" cy="576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10800000" flipV="1">
            <a:off x="1782373" y="1414235"/>
            <a:ext cx="645291" cy="576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6972" y="2149568"/>
            <a:ext cx="255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Проф. мониторинг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17271" y="2143970"/>
            <a:ext cx="255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Shit </a:t>
            </a:r>
            <a:r>
              <a:rPr lang="ru-RU" dirty="0" smtClean="0"/>
              <a:t>контроль</a:t>
            </a:r>
            <a:endParaRPr lang="en-US" dirty="0"/>
          </a:p>
        </p:txBody>
      </p:sp>
      <p:pic>
        <p:nvPicPr>
          <p:cNvPr id="4100" name="Picture 4" descr="http://cdn.head-fi.org/b/ba/1000x500px-LL-ba120de7_KRKRP6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68" y="2768070"/>
            <a:ext cx="3619500" cy="167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audiocity2u.com/images/catalog_images/139425047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2" y="4649763"/>
            <a:ext cx="1859275" cy="125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hwp.ru/Multimedia/Microlab_solo_7c/images/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619" y="3606270"/>
            <a:ext cx="2692059" cy="246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static.eldorado.ru/photos/71/new_71073535_l_909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939" y="2768070"/>
            <a:ext cx="1467709" cy="150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700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189</Words>
  <Application>Microsoft Office PowerPoint</Application>
  <PresentationFormat>Экран (4:3)</PresentationFormat>
  <Paragraphs>102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Наушники</vt:lpstr>
      <vt:lpstr>Мониторы</vt:lpstr>
      <vt:lpstr>Презентация PowerPoint</vt:lpstr>
      <vt:lpstr>Презентация PowerPoint</vt:lpstr>
      <vt:lpstr>Презентация PowerPoint</vt:lpstr>
      <vt:lpstr>Микрофоны</vt:lpstr>
    </vt:vector>
  </TitlesOfParts>
  <Company>av@teplocontrol.info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Артем Водомиров</dc:creator>
  <cp:lastModifiedBy>user</cp:lastModifiedBy>
  <cp:revision>66</cp:revision>
  <dcterms:created xsi:type="dcterms:W3CDTF">2015-04-12T08:58:55Z</dcterms:created>
  <dcterms:modified xsi:type="dcterms:W3CDTF">2021-02-25T15:49:33Z</dcterms:modified>
</cp:coreProperties>
</file>