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78" r:id="rId3"/>
    <p:sldId id="261" r:id="rId4"/>
    <p:sldId id="256" r:id="rId5"/>
    <p:sldId id="287" r:id="rId6"/>
    <p:sldId id="279" r:id="rId7"/>
    <p:sldId id="262" r:id="rId8"/>
    <p:sldId id="288" r:id="rId9"/>
    <p:sldId id="280" r:id="rId10"/>
    <p:sldId id="263" r:id="rId11"/>
    <p:sldId id="289" r:id="rId12"/>
    <p:sldId id="258" r:id="rId13"/>
    <p:sldId id="290" r:id="rId14"/>
    <p:sldId id="284" r:id="rId15"/>
    <p:sldId id="292" r:id="rId16"/>
    <p:sldId id="286" r:id="rId17"/>
    <p:sldId id="293" r:id="rId18"/>
    <p:sldId id="291" r:id="rId19"/>
    <p:sldId id="266" r:id="rId20"/>
    <p:sldId id="29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206"/>
    <a:srgbClr val="646464"/>
    <a:srgbClr val="888888"/>
    <a:srgbClr val="74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>
        <p:scale>
          <a:sx n="75" d="100"/>
          <a:sy n="75" d="100"/>
        </p:scale>
        <p:origin x="-4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569D7-D419-4DE9-8A21-B15AE8104E2A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E6511-67E8-46F4-9D05-C81FD15563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6511-67E8-46F4-9D05-C81FD1556383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1352561484-0161567-www.nevsepic.com.ua.jpg"/>
          <p:cNvPicPr>
            <a:picLocks noChangeAspect="1"/>
          </p:cNvPicPr>
          <p:nvPr/>
        </p:nvPicPr>
        <p:blipFill>
          <a:blip r:embed="rId2" cstate="print">
            <a:lum bright="20000" contrast="-10000"/>
          </a:blip>
          <a:stretch>
            <a:fillRect/>
          </a:stretch>
        </p:blipFill>
        <p:spPr>
          <a:xfrm>
            <a:off x="0" y="0"/>
            <a:ext cx="9972600" cy="6858000"/>
          </a:xfrm>
          <a:prstGeom prst="rect">
            <a:avLst/>
          </a:prstGeom>
        </p:spPr>
      </p:pic>
      <p:pic>
        <p:nvPicPr>
          <p:cNvPr id="10" name="Рисунок 9" descr="1354108729_music.jp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-180528" y="2420888"/>
            <a:ext cx="6804248" cy="4788943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TextBox 2"/>
          <p:cNvSpPr txBox="1"/>
          <p:nvPr/>
        </p:nvSpPr>
        <p:spPr>
          <a:xfrm>
            <a:off x="0" y="-36512"/>
            <a:ext cx="4139952" cy="1754326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rgbClr val="C00000"/>
                </a:solidFill>
                <a:latin typeface="Impact" pitchFamily="34" charset="0"/>
                <a:cs typeface="IrisUPC" pitchFamily="34" charset="-34"/>
              </a:rPr>
              <a:t>Клавишный </a:t>
            </a:r>
          </a:p>
          <a:p>
            <a:r>
              <a:rPr lang="ru-RU" sz="5400" dirty="0" smtClean="0">
                <a:solidFill>
                  <a:srgbClr val="C00000"/>
                </a:solidFill>
                <a:latin typeface="Impact" pitchFamily="34" charset="0"/>
                <a:cs typeface="IrisUPC" pitchFamily="34" charset="-34"/>
              </a:rPr>
              <a:t>синтезатор</a:t>
            </a:r>
          </a:p>
        </p:txBody>
      </p:sp>
      <p:pic>
        <p:nvPicPr>
          <p:cNvPr id="5" name="Рисунок 4" descr="Synthesizer-history-From-Mini-Moog-to-Roland-D50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-97682"/>
            <a:ext cx="2376264" cy="40307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Рисунок 6" descr="Synthesizer-history-From-Mini-Moog-to-Roland-D50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924944"/>
            <a:ext cx="2123728" cy="10343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Рисунок 7" descr="Synthesizer-history-From-Mini-Moog-to-Roland-D50-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3729" y="2996951"/>
            <a:ext cx="2016224" cy="100811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/>
          <p:cNvSpPr txBox="1"/>
          <p:nvPr/>
        </p:nvSpPr>
        <p:spPr>
          <a:xfrm>
            <a:off x="0" y="1700808"/>
            <a:ext cx="4139952" cy="861774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ru-RU" sz="5000" dirty="0" smtClean="0">
              <a:solidFill>
                <a:srgbClr val="C00000"/>
              </a:solidFill>
              <a:latin typeface="Impact" pitchFamily="34" charset="0"/>
              <a:cs typeface="IrisUPC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64904"/>
            <a:ext cx="4139952" cy="369332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ru-RU" dirty="0" smtClean="0">
              <a:solidFill>
                <a:srgbClr val="C00000"/>
              </a:solidFill>
              <a:latin typeface="Impact" pitchFamily="34" charset="0"/>
              <a:cs typeface="Iris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 descr="2770067-236610-abstract-musical-background-with-piano-keys-and-musical-notes-and-smoke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0" y="980728"/>
            <a:ext cx="9144000" cy="4320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содержит следующие кнопки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5183560" y="1700808"/>
            <a:ext cx="504056" cy="32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0" y="951111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Georgia" pitchFamily="18" charset="0"/>
              </a:rPr>
              <a:t>Панель управления</a:t>
            </a:r>
            <a:endParaRPr lang="ru-RU" sz="2400" b="1" dirty="0">
              <a:latin typeface="Georgia" pitchFamily="18" charset="0"/>
            </a:endParaRPr>
          </a:p>
        </p:txBody>
      </p:sp>
      <p:pic>
        <p:nvPicPr>
          <p:cNvPr id="11" name="Рисунок 10" descr="панель авто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72" y="1700808"/>
            <a:ext cx="8042686" cy="1368152"/>
          </a:xfrm>
          <a:prstGeom prst="rect">
            <a:avLst/>
          </a:prstGeom>
        </p:spPr>
      </p:pic>
      <p:sp>
        <p:nvSpPr>
          <p:cNvPr id="20" name="Левая фигурная скобка 19"/>
          <p:cNvSpPr/>
          <p:nvPr/>
        </p:nvSpPr>
        <p:spPr>
          <a:xfrm rot="5400000">
            <a:off x="1943200" y="2996952"/>
            <a:ext cx="504056" cy="79208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/>
          <p:cNvSpPr/>
          <p:nvPr/>
        </p:nvSpPr>
        <p:spPr>
          <a:xfrm rot="5400000">
            <a:off x="6263680" y="2996952"/>
            <a:ext cx="504056" cy="79208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367136" y="357301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Georgia" pitchFamily="18" charset="0"/>
              </a:rPr>
              <a:t>Вступление</a:t>
            </a:r>
            <a:endParaRPr lang="ru-RU" sz="2000" b="1" dirty="0">
              <a:latin typeface="Georgi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5608" y="357301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Georgia" pitchFamily="18" charset="0"/>
              </a:rPr>
              <a:t>Заключение</a:t>
            </a:r>
            <a:endParaRPr lang="ru-RU" sz="2000" b="1" dirty="0">
              <a:latin typeface="Georgia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35088" y="2276872"/>
            <a:ext cx="360040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167336" y="2276872"/>
            <a:ext cx="360040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671392" y="2276872"/>
            <a:ext cx="288032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103440" y="2276872"/>
            <a:ext cx="360040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607496" y="2276872"/>
            <a:ext cx="288032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255568" y="2276872"/>
            <a:ext cx="288032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0" y="4149080"/>
            <a:ext cx="9144000" cy="237626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четыре вариации от более прозрачной по фактуре к более насыщенной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(перерыв) - сбивка или пауза с ритмическим перебоем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Ending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- три варианта заключения 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stop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синхронная остановка или синхронное начало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остановка или запуск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автоаккомпанемента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244408" y="2276872"/>
            <a:ext cx="504056" cy="50405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 descr="2770067-236610-abstract-musical-background-with-piano-keys-and-musical-notes-and-smoke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sp>
        <p:nvSpPr>
          <p:cNvPr id="17" name="Овал 16"/>
          <p:cNvSpPr/>
          <p:nvPr/>
        </p:nvSpPr>
        <p:spPr>
          <a:xfrm>
            <a:off x="5940152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948264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956376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4932040" y="4005064"/>
            <a:ext cx="504056" cy="32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620688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Georgia" pitchFamily="18" charset="0"/>
              </a:rPr>
              <a:t>Партии стиля</a:t>
            </a:r>
            <a:endParaRPr lang="ru-RU" sz="2400" b="1" dirty="0">
              <a:latin typeface="Georg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077072"/>
            <a:ext cx="68356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971600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907704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915816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3923928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932040" y="2780928"/>
            <a:ext cx="360040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056" y="1057397"/>
            <a:ext cx="8244408" cy="208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Овал 19"/>
          <p:cNvSpPr/>
          <p:nvPr/>
        </p:nvSpPr>
        <p:spPr>
          <a:xfrm>
            <a:off x="3059832" y="980728"/>
            <a:ext cx="1152128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11560" y="3284984"/>
            <a:ext cx="335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2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 RHY1/2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(Ритм)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19614" y="3913892"/>
            <a:ext cx="2512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3 •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BASS (Бас)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81223" y="4561964"/>
            <a:ext cx="3702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5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• CHD1/2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Аккорд)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11560" y="5210036"/>
            <a:ext cx="2431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6 •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PAD (Фон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11560" y="5930116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7,8 • PHR1/2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Фраза)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48064" y="3356992"/>
            <a:ext cx="3456384" cy="28083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ля вызова данного меню:</a:t>
            </a: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выбора стиля аккомпанемента, нажимаем кнопку 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дисплее появятся дорожки  аккомпанемента.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3779912" y="1484784"/>
            <a:ext cx="1368152" cy="252028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 flipH="1">
            <a:off x="5724128" y="0"/>
            <a:ext cx="3419872" cy="685800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0" y="404664"/>
            <a:ext cx="9144000" cy="6453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12072" y="548124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2603" y="3335484"/>
            <a:ext cx="3229557" cy="167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754" r="7315"/>
          <a:stretch>
            <a:fillRect/>
          </a:stretch>
        </p:blipFill>
        <p:spPr bwMode="auto">
          <a:xfrm>
            <a:off x="63545" y="3284983"/>
            <a:ext cx="2687224" cy="165618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691"/>
          <a:stretch>
            <a:fillRect/>
          </a:stretch>
        </p:blipFill>
        <p:spPr bwMode="auto">
          <a:xfrm>
            <a:off x="2843808" y="1369387"/>
            <a:ext cx="2926336" cy="16275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/>
          <a:srcRect l="6872" r="13744"/>
          <a:stretch>
            <a:fillRect/>
          </a:stretch>
        </p:blipFill>
        <p:spPr bwMode="auto">
          <a:xfrm>
            <a:off x="42464" y="1448792"/>
            <a:ext cx="269482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251520" y="152080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203848" y="152080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Cm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79512" y="342900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7</a:t>
            </a:r>
            <a:endParaRPr lang="ru-RU" sz="24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203848" y="3465016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m7</a:t>
            </a:r>
            <a:endParaRPr lang="ru-RU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0" y="476672"/>
            <a:ext cx="9144000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491880" y="44705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Georgia" pitchFamily="18" charset="0"/>
              </a:rPr>
              <a:t>Multi Finger</a:t>
            </a:r>
            <a:endParaRPr lang="ru-RU" sz="2400" b="1" dirty="0">
              <a:latin typeface="Georgia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868144" y="1844824"/>
            <a:ext cx="3275856" cy="28083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Этот способ обеспечивает удобное проигрывание основных аккордов в области аккомпанемента, чаще одним или двумя пальцами (трезвучие минора, трезвучие мажора,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доминантсептаккорд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5849888"/>
            <a:ext cx="9144000" cy="10081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Выбор режима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"Function" - "Chord Fingering"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 flipH="1">
            <a:off x="5436096" y="476672"/>
            <a:ext cx="3707904" cy="6381328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980728"/>
            <a:ext cx="339466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2267744" y="213285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980728"/>
            <a:ext cx="339466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5112072" y="1700808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24542"/>
          <a:stretch>
            <a:fillRect/>
          </a:stretch>
        </p:blipFill>
        <p:spPr bwMode="auto">
          <a:xfrm>
            <a:off x="-180528" y="2881697"/>
            <a:ext cx="3394663" cy="11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Овал 8"/>
          <p:cNvSpPr/>
          <p:nvPr/>
        </p:nvSpPr>
        <p:spPr>
          <a:xfrm>
            <a:off x="755576" y="364502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t="24542"/>
          <a:stretch>
            <a:fillRect/>
          </a:stretch>
        </p:blipFill>
        <p:spPr bwMode="auto">
          <a:xfrm>
            <a:off x="-180528" y="4681897"/>
            <a:ext cx="3394663" cy="11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Овал 10"/>
          <p:cNvSpPr/>
          <p:nvPr/>
        </p:nvSpPr>
        <p:spPr>
          <a:xfrm>
            <a:off x="1187624" y="544522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1807" y="105273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14135" y="1052736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Cm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0" y="476672"/>
            <a:ext cx="9144000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123728" y="2564904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6</a:t>
            </a:r>
            <a:endParaRPr lang="ru-RU" sz="24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79712" y="4365104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4</a:t>
            </a:r>
            <a:endParaRPr lang="ru-RU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91094" y="447055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 pitchFamily="18" charset="0"/>
              </a:rPr>
              <a:t>Al Finger</a:t>
            </a:r>
            <a:endParaRPr lang="ru-RU" sz="2400" b="1" dirty="0">
              <a:latin typeface="Georgia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7504" y="4365104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r>
              <a:rPr lang="ru-RU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G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79512" y="2564904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</a:t>
            </a:r>
            <a:r>
              <a:rPr lang="ru-RU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E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 t="24542"/>
          <a:stretch>
            <a:fillRect/>
          </a:stretch>
        </p:blipFill>
        <p:spPr bwMode="auto">
          <a:xfrm>
            <a:off x="2771800" y="2852936"/>
            <a:ext cx="3394663" cy="11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Овал 34"/>
          <p:cNvSpPr/>
          <p:nvPr/>
        </p:nvSpPr>
        <p:spPr>
          <a:xfrm>
            <a:off x="3599904" y="328498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 t="24542"/>
          <a:stretch>
            <a:fillRect/>
          </a:stretch>
        </p:blipFill>
        <p:spPr bwMode="auto">
          <a:xfrm>
            <a:off x="2771800" y="4653136"/>
            <a:ext cx="3394663" cy="11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 l="38941" t="24542" r="48103"/>
          <a:stretch>
            <a:fillRect/>
          </a:stretch>
        </p:blipFill>
        <p:spPr bwMode="auto">
          <a:xfrm>
            <a:off x="5580112" y="4653136"/>
            <a:ext cx="439755" cy="11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Овал 37"/>
          <p:cNvSpPr/>
          <p:nvPr/>
        </p:nvSpPr>
        <p:spPr>
          <a:xfrm>
            <a:off x="4139952" y="544522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112072" y="5121200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616128" y="54092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131840" y="2420888"/>
            <a:ext cx="165618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Cm</a:t>
            </a:r>
            <a:r>
              <a:rPr lang="ru-RU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E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03848" y="4365104"/>
            <a:ext cx="172819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Cm</a:t>
            </a:r>
            <a:r>
              <a:rPr lang="ru-RU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G</a:t>
            </a:r>
            <a:endParaRPr lang="ru-RU" sz="32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300192" y="1412776"/>
            <a:ext cx="2232248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4542" r="11453"/>
          <a:stretch>
            <a:fillRect/>
          </a:stretch>
        </p:blipFill>
        <p:spPr bwMode="auto">
          <a:xfrm>
            <a:off x="5724128" y="1369529"/>
            <a:ext cx="3005879" cy="11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Прямоугольник 43"/>
          <p:cNvSpPr/>
          <p:nvPr/>
        </p:nvSpPr>
        <p:spPr>
          <a:xfrm>
            <a:off x="6084168" y="980728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sz="2000" dirty="0" smtClean="0">
                <a:solidFill>
                  <a:schemeClr val="tx1"/>
                </a:solidFill>
                <a:latin typeface="Georgia" pitchFamily="18" charset="0"/>
                <a:ea typeface="Verdana" pitchFamily="34" charset="0"/>
                <a:cs typeface="Verdana" pitchFamily="34" charset="0"/>
              </a:rPr>
              <a:t>7</a:t>
            </a:r>
            <a:endParaRPr lang="ru-RU" sz="2000" dirty="0">
              <a:solidFill>
                <a:schemeClr val="tx1"/>
              </a:solidFill>
              <a:latin typeface="Georgia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416328" y="1772816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8172400" y="213285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1.sndcdn.com/avatars-000134954441-hlakv3-t5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49463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Прямоугольник 47"/>
          <p:cNvSpPr/>
          <p:nvPr/>
        </p:nvSpPr>
        <p:spPr>
          <a:xfrm>
            <a:off x="5724128" y="3429000"/>
            <a:ext cx="3419872" cy="10081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Этот способ обеспечивает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удобное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проигрывание обращений трезвучия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0" y="5849888"/>
            <a:ext cx="9144000" cy="100811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Выбор режима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"Function" - "Chord Fingering"</a:t>
            </a:r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1331640" y="2700536"/>
            <a:ext cx="43204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1331640" y="2852936"/>
            <a:ext cx="43204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1259632" y="4500736"/>
            <a:ext cx="43204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259632" y="4653136"/>
            <a:ext cx="43204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051720" y="249289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979712" y="429309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РЕЖИМ      ЗАПИСИ     (быстрая)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04664"/>
            <a:ext cx="914400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Быстрая запись – это возможность записать все партии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собственного исполнения  за один раз. Для этого: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340768"/>
            <a:ext cx="9144000" cy="7920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Автоматически вызывается пустая композиция для записи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132856"/>
            <a:ext cx="9144000" cy="12961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30000"/>
          </a:blip>
          <a:srcRect l="16878" t="25098" r="43993" b="61024"/>
          <a:stretch>
            <a:fillRect/>
          </a:stretch>
        </p:blipFill>
        <p:spPr bwMode="auto">
          <a:xfrm>
            <a:off x="899592" y="1835971"/>
            <a:ext cx="7626895" cy="152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0" y="3429000"/>
            <a:ext cx="9180512" cy="7920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ля начала записи нажимаем 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4221088"/>
            <a:ext cx="9144000" cy="12961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0"/>
          </a:blip>
          <a:srcRect l="16878" t="47244" r="46483" b="42323"/>
          <a:stretch>
            <a:fillRect/>
          </a:stretch>
        </p:blipFill>
        <p:spPr bwMode="auto">
          <a:xfrm>
            <a:off x="899592" y="4059445"/>
            <a:ext cx="7200800" cy="115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5229200"/>
            <a:ext cx="918051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Запись начинается автоматически при нажатие ноты на клавиатуре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или начале воспроизведения стиля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771800" y="3356992"/>
            <a:ext cx="352839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771800" y="5013176"/>
            <a:ext cx="352839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1988840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39752" y="364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РЕЖИМ      ЗАПИСИ     (быстрая)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04664"/>
            <a:ext cx="914400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Быстрая запись – это возможность записать все партии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собственного исполнения  за один раз. Для этого: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340768"/>
            <a:ext cx="9144000" cy="1440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780928"/>
            <a:ext cx="9180512" cy="7920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ля воспроизведения записанной композиции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нажимаем кнопку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(Play/Pause)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панели 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573016"/>
            <a:ext cx="9144000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4797152"/>
            <a:ext cx="9180512" cy="18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Сохранение записанной композиции: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окончании записи для сохранения нажимаем кнопку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надпись на дисплее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Song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"). Выбираем место сохранения: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память синтезатора) или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переносная память).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Называем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произведение и нажимаем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771800" y="2708920"/>
            <a:ext cx="352839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771800" y="4653136"/>
            <a:ext cx="352839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2246" y="141277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28529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0"/>
          </a:blip>
          <a:srcRect l="10791" t="28051" r="46760" b="54134"/>
          <a:stretch>
            <a:fillRect/>
          </a:stretch>
        </p:blipFill>
        <p:spPr bwMode="auto">
          <a:xfrm>
            <a:off x="1187525" y="1124744"/>
            <a:ext cx="7056883" cy="16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20000"/>
          </a:blip>
          <a:srcRect l="10791" t="64469" r="46760" b="25591"/>
          <a:stretch>
            <a:fillRect/>
          </a:stretch>
        </p:blipFill>
        <p:spPr bwMode="auto">
          <a:xfrm>
            <a:off x="971600" y="3645024"/>
            <a:ext cx="7560840" cy="99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67744" y="48691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04664"/>
            <a:ext cx="9144000" cy="6453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РЕЖИМ      ЗАПИСИ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92696"/>
            <a:ext cx="3707904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Сохранение записанной композиции: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окончании записи для сохранения нажимаем кнопку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надпись на дисплее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Song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"). Выбираем место сохранения: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память синтезатора)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флеш-память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Нажимаем кнопку 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(сохранить),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азываем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произведение и нажимаем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067" t="15748" r="43163" b="15256"/>
          <a:stretch>
            <a:fillRect/>
          </a:stretch>
        </p:blipFill>
        <p:spPr bwMode="auto">
          <a:xfrm>
            <a:off x="3635896" y="829897"/>
            <a:ext cx="5508104" cy="504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3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340768"/>
            <a:ext cx="9144000" cy="36724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Автоматически вызывается                      или            выбирается уже созданная для редакции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пустая композиция для записи: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одновременно нажимам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81" t="38386" r="39013" b="20177"/>
          <a:stretch>
            <a:fillRect/>
          </a:stretch>
        </p:blipFill>
        <p:spPr bwMode="auto">
          <a:xfrm>
            <a:off x="2642188" y="2132856"/>
            <a:ext cx="6501812" cy="31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Прямоугольник 16"/>
          <p:cNvSpPr/>
          <p:nvPr/>
        </p:nvSpPr>
        <p:spPr>
          <a:xfrm>
            <a:off x="3707904" y="3356992"/>
            <a:ext cx="432048" cy="1440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РЕЖИМ      ЗАПИСИ     </a:t>
            </a:r>
            <a:r>
              <a:rPr lang="ru-RU" sz="3200" dirty="0" smtClean="0"/>
              <a:t>(</a:t>
            </a:r>
            <a:r>
              <a:rPr lang="ru-RU" sz="3200" dirty="0" err="1" smtClean="0"/>
              <a:t>подорожечная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4664"/>
            <a:ext cx="9144000" cy="9361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Подорожечная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запись –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производится дорожка за дорожкой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запись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нескольких голосов, аккомпанемента, подголосков, эффектов и т.д.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3707904" cy="18722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36512" y="2592288"/>
            <a:ext cx="3779912" cy="429309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Удерживая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кнопку "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мы выбираем необходимые для записи дорожки, приводя их в состояние готовности к записи.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всплывающем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меню,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проверить правильность записываемого канала 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необходимости изменить его внутри всплывающего меню (стрелками или колесом).</a:t>
            </a: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3779912" y="3933056"/>
            <a:ext cx="1584176" cy="129614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One Touch Setting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4664"/>
            <a:ext cx="9144000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Если вы уже выбрали стиль, с помощью функции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Touch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сам синтезатор подберёт  для него подходящий тембр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64088" y="1268760"/>
            <a:ext cx="3779912" cy="5373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Включение кнопки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OTS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активирует панель данной функции, которая состоит из 4 кнопок и напрямую связана с четырьмя вариациями панели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автоаккомпанемента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Вариация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OTS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Вариация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OTS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Вариация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OTS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Вариация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OTS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484784"/>
            <a:ext cx="3707904" cy="5373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20000"/>
          </a:blip>
          <a:srcRect l="19645" t="36417" r="48697" b="22146"/>
          <a:stretch>
            <a:fillRect/>
          </a:stretch>
        </p:blipFill>
        <p:spPr bwMode="auto">
          <a:xfrm>
            <a:off x="395536" y="2132856"/>
            <a:ext cx="4680520" cy="344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мульт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2" y="1556792"/>
            <a:ext cx="9122398" cy="397019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МУЛЬТИПЭДЫ</a:t>
            </a:r>
            <a:endParaRPr lang="ru-RU" sz="3200" dirty="0"/>
          </a:p>
        </p:txBody>
      </p:sp>
      <p:pic>
        <p:nvPicPr>
          <p:cNvPr id="7" name="Рисунок 6" descr="17_69920704111.jpg"/>
          <p:cNvPicPr>
            <a:picLocks noChangeAspect="1"/>
          </p:cNvPicPr>
          <p:nvPr/>
        </p:nvPicPr>
        <p:blipFill>
          <a:blip r:embed="rId3" cstate="print">
            <a:lum bright="30000" contrast="-40000"/>
          </a:blip>
          <a:stretch>
            <a:fillRect/>
          </a:stretch>
        </p:blipFill>
        <p:spPr>
          <a:xfrm>
            <a:off x="0" y="5445224"/>
            <a:ext cx="9144000" cy="141277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404664"/>
            <a:ext cx="9144000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Мультипэды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("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 pad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 - встроенные короткие мелодические и ритмические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семплы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которые могут быть введены в качестве эффектной музыкальной вставки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3861048"/>
            <a:ext cx="3779912" cy="18722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 игре с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автоаккомпанементом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мультипэд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синхронизируется с цифрованным басом, обыгрывая звуки заданного аккорда.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80512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ВЫБОР КАНАЛА «</a:t>
            </a:r>
            <a:r>
              <a:rPr lang="en-US" sz="3200" dirty="0" smtClean="0"/>
              <a:t>VOICE</a:t>
            </a:r>
            <a:r>
              <a:rPr lang="ru-RU" sz="3200" dirty="0" smtClean="0"/>
              <a:t>»</a:t>
            </a:r>
            <a:endParaRPr lang="ru-RU" sz="3200" dirty="0"/>
          </a:p>
        </p:txBody>
      </p:sp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8576" r="17862" b="46443"/>
          <a:stretch>
            <a:fillRect/>
          </a:stretch>
        </p:blipFill>
        <p:spPr bwMode="auto">
          <a:xfrm>
            <a:off x="3700692" y="692696"/>
            <a:ext cx="5401828" cy="203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3923928" y="3140968"/>
            <a:ext cx="5220072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воспроизведения тембров существует три канала: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верхняя часть клавиатуры)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нижняя часть клавиатуры)</a:t>
            </a:r>
          </a:p>
          <a:p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1 - при выборе этого канала выбранный тембр будет озвучен по всей клавиатуре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2 - выбранный тембр так же озвучивается в любой части клавиатуры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732240" y="1556792"/>
            <a:ext cx="72008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5868144" y="1556792"/>
            <a:ext cx="72008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932040" y="1556792"/>
            <a:ext cx="720080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004048" y="2420888"/>
            <a:ext cx="648072" cy="2880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868144" y="2420888"/>
            <a:ext cx="648072" cy="2880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732240" y="2420888"/>
            <a:ext cx="648072" cy="2880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27384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СОЗДАНИЕ/</a:t>
            </a:r>
            <a:r>
              <a:rPr lang="ru-RU" sz="3200" dirty="0" smtClean="0"/>
              <a:t>РЕДАКТИРОВАНИЕ </a:t>
            </a:r>
            <a:r>
              <a:rPr lang="ru-RU" sz="3200" dirty="0" smtClean="0"/>
              <a:t> МУЛЬТИПЭДА</a:t>
            </a:r>
            <a:endParaRPr lang="ru-RU" sz="3200" dirty="0"/>
          </a:p>
        </p:txBody>
      </p:sp>
      <p:pic>
        <p:nvPicPr>
          <p:cNvPr id="7" name="Рисунок 6" descr="17_69920704111.jpg"/>
          <p:cNvPicPr>
            <a:picLocks noChangeAspect="1"/>
          </p:cNvPicPr>
          <p:nvPr/>
        </p:nvPicPr>
        <p:blipFill>
          <a:blip r:embed="rId2" cstate="print">
            <a:lum bright="30000" contrast="-40000"/>
          </a:blip>
          <a:stretch>
            <a:fillRect/>
          </a:stretch>
        </p:blipFill>
        <p:spPr>
          <a:xfrm>
            <a:off x="0" y="5445224"/>
            <a:ext cx="9144000" cy="141277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179512" y="404664"/>
            <a:ext cx="8964488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 pad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данная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функция позволяет создать собственные фразы из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мультипэдов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также позволяет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редактировать существующие фразы для создания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собственных</a:t>
            </a: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846565"/>
            <a:ext cx="8460432" cy="11521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Menu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Multi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 Creator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331640" y="2350621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563888" y="2350621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2195736" y="3430741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195736" y="379078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ru-RU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084168" y="343074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</a:t>
            </a:r>
            <a:endParaRPr lang="ru-RU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084168" y="3790781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</a:t>
            </a:r>
            <a:endParaRPr lang="ru-RU" b="1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4932040" y="2494637"/>
            <a:ext cx="0" cy="43204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4870901"/>
            <a:ext cx="60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0" y="1124744"/>
            <a:ext cx="9144000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Действия </a:t>
            </a:r>
            <a:r>
              <a:rPr lang="ru-RU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перед </a:t>
            </a:r>
            <a:r>
              <a:rPr lang="ru-RU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записью</a:t>
            </a:r>
            <a:r>
              <a:rPr lang="ru-RU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Выбор тембра (настройка громкости, доп. настройки)</a:t>
            </a:r>
          </a:p>
          <a:p>
            <a:pPr algn="ctr"/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Автоаккомпанемент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7308304" y="5086925"/>
            <a:ext cx="43204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 l="15494" t="38386" r="58381" b="25591"/>
          <a:stretch>
            <a:fillRect/>
          </a:stretch>
        </p:blipFill>
        <p:spPr bwMode="auto">
          <a:xfrm>
            <a:off x="2627784" y="2926685"/>
            <a:ext cx="3456384" cy="26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7740352" y="487090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7164288" y="5230941"/>
            <a:ext cx="792088" cy="72008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8172400" y="5230941"/>
            <a:ext cx="144016" cy="7920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12160" y="602128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память синтезатора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6336" y="602128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флеш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память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699792" y="3430741"/>
            <a:ext cx="1584176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endCxn id="26" idx="1"/>
          </p:cNvCxnSpPr>
          <p:nvPr/>
        </p:nvCxnSpPr>
        <p:spPr>
          <a:xfrm>
            <a:off x="5796136" y="4294837"/>
            <a:ext cx="936104" cy="76073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4716016" y="4869160"/>
            <a:ext cx="792088" cy="144016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3131840" y="4869160"/>
            <a:ext cx="792088" cy="144016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2339752" y="5085184"/>
            <a:ext cx="792088" cy="28803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4283968" y="5085184"/>
            <a:ext cx="792088" cy="7920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1600" y="52292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Повтор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пэда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11760" y="594928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Пэд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воспроизводится в соответствии с аккордом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5580112" y="2564904"/>
            <a:ext cx="3528392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- при включении этого канала клавиатура делится на две части. Тембр, присвоенный каналу 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звучит в нижней части клавиатуры. 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76"/>
          <a:stretch>
            <a:fillRect/>
          </a:stretch>
        </p:blipFill>
        <p:spPr bwMode="auto">
          <a:xfrm>
            <a:off x="2195736" y="2564904"/>
            <a:ext cx="5173655" cy="28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180512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РАЗДЕЛЬНАЯ    КЛАВИАТУРА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592288" y="5517232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Georgia" pitchFamily="18" charset="0"/>
              </a:rPr>
              <a:t>Точка   разделения</a:t>
            </a:r>
            <a:endParaRPr lang="ru-RU" sz="2400" b="1" dirty="0">
              <a:latin typeface="Georgia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128" y="1052736"/>
            <a:ext cx="83832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475656" y="1052736"/>
            <a:ext cx="1224136" cy="5040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203848" y="3861048"/>
            <a:ext cx="432048" cy="2160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744416" y="5445224"/>
            <a:ext cx="0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555776" y="4725144"/>
            <a:ext cx="1224136" cy="5040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3779912" y="60212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SPLIT POINT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75608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7092280" y="4077072"/>
            <a:ext cx="64807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ВЫБОР ТЕМБРА</a:t>
            </a:r>
            <a:endParaRPr lang="ru-RU" sz="3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39106" y="3212976"/>
            <a:ext cx="240489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467544" y="3140968"/>
            <a:ext cx="604867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Выбираем необходимую группу на панели инструмента 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VOICE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24"/>
          <a:stretch>
            <a:fillRect/>
          </a:stretch>
        </p:blipFill>
        <p:spPr bwMode="auto">
          <a:xfrm>
            <a:off x="0" y="404664"/>
            <a:ext cx="666275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7092280" y="4077072"/>
            <a:ext cx="64807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ВЫБОР ТЕМБРА</a:t>
            </a:r>
            <a:endParaRPr lang="ru-RU" sz="3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39106" y="3212976"/>
            <a:ext cx="2404894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67544" y="3645024"/>
            <a:ext cx="6048672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мониторе выбираем необходимый тембр, при помощи вспомогательных боковых кнопок, стрелок или колеса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180512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Регистрационная </a:t>
            </a:r>
            <a:r>
              <a:rPr lang="ru-RU" sz="3200" dirty="0" smtClean="0"/>
              <a:t>память</a:t>
            </a:r>
            <a:endParaRPr lang="ru-RU" sz="3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15616" y="1988840"/>
            <a:ext cx="3096344" cy="18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048" t="39370" r="66405" b="39862"/>
          <a:stretch>
            <a:fillRect/>
          </a:stretch>
        </p:blipFill>
        <p:spPr bwMode="auto">
          <a:xfrm>
            <a:off x="1691680" y="1772816"/>
            <a:ext cx="2952328" cy="196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111" t="46752" r="36523" b="36417"/>
          <a:stretch>
            <a:fillRect/>
          </a:stretch>
        </p:blipFill>
        <p:spPr bwMode="auto">
          <a:xfrm>
            <a:off x="3672408" y="3350998"/>
            <a:ext cx="5292080" cy="10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Прямоугольник 21"/>
          <p:cNvSpPr/>
          <p:nvPr/>
        </p:nvSpPr>
        <p:spPr>
          <a:xfrm>
            <a:off x="5076056" y="3501008"/>
            <a:ext cx="216024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932040" y="267930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Registration memory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16424" y="4077072"/>
            <a:ext cx="529208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сохранения одной позиции нажимаем кнопку 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и удерживая её выбираем кнопку от 1-8, куда и сохранится данная позиция. Сохранённая в памяти кнопка становится красного цвета.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888432" y="548680"/>
            <a:ext cx="529208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Регистрационная память даёт возможность сохранять и быстро вызывать необходимые настройки (темп, тембры, громкость, стили и  т.д.)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2770067-236610-abstract-musical-background-with-piano-keys-and-musical-notes-and-smoke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85"/>
          <a:stretch>
            <a:fillRect/>
          </a:stretch>
        </p:blipFill>
        <p:spPr bwMode="auto">
          <a:xfrm>
            <a:off x="251520" y="2636912"/>
            <a:ext cx="5771257" cy="21321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6748" y="2276872"/>
            <a:ext cx="26372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0" y="476672"/>
            <a:ext cx="9144000" cy="15841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Клавишный синтезатор предусматривает целый ряд образцов аккомпанемента и ритмического сопровождения, которые называются «стилями», в разнообразных музыкальных жанрах, включая поп, рок, джаз и многие другие.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9144000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Выбираем необходимый стиль на панели инструмента «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2770067-236610-abstract-musical-background-with-piano-keys-and-musical-notes-and-smoke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0" y="404664"/>
            <a:ext cx="9144000" cy="64533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24544" y="908720"/>
            <a:ext cx="70770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6748" y="1052736"/>
            <a:ext cx="263725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0" y="4581128"/>
            <a:ext cx="9144000" cy="15841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мониторе переходим к выбору необходимого стиля, с помощью боковых кнопок, стрелок или колеса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 descr="abstract_musical_background.jpg"/>
          <p:cNvPicPr>
            <a:picLocks noChangeAspect="1"/>
          </p:cNvPicPr>
          <p:nvPr/>
        </p:nvPicPr>
        <p:blipFill>
          <a:blip r:embed="rId2" cstate="print">
            <a:lum bright="20000" contrast="-40000"/>
          </a:blip>
          <a:stretch>
            <a:fillRect/>
          </a:stretch>
        </p:blipFill>
        <p:spPr>
          <a:xfrm>
            <a:off x="0" y="404664"/>
            <a:ext cx="3707904" cy="645333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8576" r="10003"/>
          <a:stretch>
            <a:fillRect/>
          </a:stretch>
        </p:blipFill>
        <p:spPr bwMode="auto">
          <a:xfrm>
            <a:off x="4582921" y="2708920"/>
            <a:ext cx="4537998" cy="283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968552" y="5517232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Georgia" pitchFamily="18" charset="0"/>
              </a:rPr>
              <a:t>Точка   разделения</a:t>
            </a:r>
            <a:endParaRPr lang="ru-RU" sz="2400" b="1" dirty="0">
              <a:latin typeface="Georgia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2128" y="1052736"/>
            <a:ext cx="83832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93082" y="4797152"/>
            <a:ext cx="6667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1475656" y="1052736"/>
            <a:ext cx="1224136" cy="5040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6120680" y="5445224"/>
            <a:ext cx="0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4932040" y="4869160"/>
            <a:ext cx="1224136" cy="5040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55776" y="5013176"/>
            <a:ext cx="288032" cy="3600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907704" y="5589240"/>
            <a:ext cx="1656184" cy="28803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Аккомпанемент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60212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SPLIT POINT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0" y="2852936"/>
            <a:ext cx="4427984" cy="15841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Панель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автоаккомпанемента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активируется нажатием на кнопку «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Acmp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и делит клавиатуру на 2 части. 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Аккорды, которые будет обыгрывать синтезатор задаются в левой части клавиатуры.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АВТОАККОМПАНЕМЕНТ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945</Words>
  <Application>Microsoft Office PowerPoint</Application>
  <PresentationFormat>Экран (4:3)</PresentationFormat>
  <Paragraphs>186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Сироткин</dc:creator>
  <cp:lastModifiedBy>28952</cp:lastModifiedBy>
  <cp:revision>161</cp:revision>
  <dcterms:created xsi:type="dcterms:W3CDTF">2014-10-24T03:41:30Z</dcterms:created>
  <dcterms:modified xsi:type="dcterms:W3CDTF">2020-04-12T06:56:53Z</dcterms:modified>
</cp:coreProperties>
</file>