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7" r:id="rId4"/>
    <p:sldId id="268" r:id="rId5"/>
    <p:sldId id="269" r:id="rId6"/>
    <p:sldId id="263" r:id="rId7"/>
    <p:sldId id="265" r:id="rId8"/>
    <p:sldId id="272" r:id="rId9"/>
    <p:sldId id="271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1C4B99A-6350-4DB3-BF92-D3631900A7FE}">
          <p14:sldIdLst>
            <p14:sldId id="256"/>
            <p14:sldId id="270"/>
            <p14:sldId id="267"/>
            <p14:sldId id="268"/>
            <p14:sldId id="269"/>
            <p14:sldId id="263"/>
            <p14:sldId id="265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1387C-8695-49DA-AEC2-E4EE68400D5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</dgm:pt>
    <dgm:pt modelId="{D821A3D1-415F-42F7-A77D-904E4DAF9C6E}">
      <dgm:prSet phldrT="[Текст]"/>
      <dgm:spPr/>
      <dgm:t>
        <a:bodyPr/>
        <a:lstStyle/>
        <a:p>
          <a:r>
            <a:rPr lang="ru-RU" dirty="0" err="1" smtClean="0"/>
            <a:t>Елементарні</a:t>
          </a:r>
          <a:r>
            <a:rPr lang="ru-RU" dirty="0" smtClean="0"/>
            <a:t> </a:t>
          </a:r>
          <a:r>
            <a:rPr lang="ru-RU" dirty="0" err="1" smtClean="0"/>
            <a:t>операції</a:t>
          </a:r>
          <a:r>
            <a:rPr lang="ru-RU" dirty="0" smtClean="0"/>
            <a:t> з </a:t>
          </a:r>
          <a:r>
            <a:rPr lang="ru-RU" dirty="0" err="1" smtClean="0"/>
            <a:t>комплексними</a:t>
          </a:r>
          <a:r>
            <a:rPr lang="ru-RU" dirty="0" smtClean="0"/>
            <a:t> числами</a:t>
          </a:r>
          <a:endParaRPr lang="ru-RU" dirty="0"/>
        </a:p>
      </dgm:t>
    </dgm:pt>
    <dgm:pt modelId="{A2D35668-7868-4D3F-BCFF-5DCAE19EAE10}" type="parTrans" cxnId="{3BB986D0-1BBE-4CB3-95B2-775FFDD0C56A}">
      <dgm:prSet/>
      <dgm:spPr/>
      <dgm:t>
        <a:bodyPr/>
        <a:lstStyle/>
        <a:p>
          <a:endParaRPr lang="ru-RU"/>
        </a:p>
      </dgm:t>
    </dgm:pt>
    <dgm:pt modelId="{9EA89FC6-BD87-45D6-8114-D791DD6A9205}" type="sibTrans" cxnId="{3BB986D0-1BBE-4CB3-95B2-775FFDD0C56A}">
      <dgm:prSet/>
      <dgm:spPr/>
      <dgm:t>
        <a:bodyPr/>
        <a:lstStyle/>
        <a:p>
          <a:endParaRPr lang="ru-RU"/>
        </a:p>
      </dgm:t>
    </dgm:pt>
    <dgm:pt modelId="{A2E94C33-FF0B-48F6-9559-B2FB83886692}">
      <dgm:prSet phldrT="[Текст]"/>
      <dgm:spPr/>
      <dgm:t>
        <a:bodyPr/>
        <a:lstStyle/>
        <a:p>
          <a:r>
            <a:rPr lang="ru-RU" dirty="0" err="1" smtClean="0"/>
            <a:t>Пошук</a:t>
          </a:r>
          <a:r>
            <a:rPr lang="ru-RU" dirty="0" smtClean="0"/>
            <a:t> </a:t>
          </a:r>
          <a:r>
            <a:rPr lang="ru-RU" dirty="0" err="1" smtClean="0"/>
            <a:t>експоненти</a:t>
          </a:r>
          <a:r>
            <a:rPr lang="ru-RU" dirty="0" smtClean="0"/>
            <a:t> комплексного числа</a:t>
          </a:r>
          <a:endParaRPr lang="ru-RU" dirty="0"/>
        </a:p>
      </dgm:t>
    </dgm:pt>
    <dgm:pt modelId="{58F80590-4C30-4434-A12B-DFEC3405E914}" type="parTrans" cxnId="{E1BEEE50-529B-4638-998D-7E7EBFE13E2A}">
      <dgm:prSet/>
      <dgm:spPr/>
      <dgm:t>
        <a:bodyPr/>
        <a:lstStyle/>
        <a:p>
          <a:endParaRPr lang="ru-RU"/>
        </a:p>
      </dgm:t>
    </dgm:pt>
    <dgm:pt modelId="{F1A1E929-ED33-4ED2-A56F-3D2FEC71C414}" type="sibTrans" cxnId="{E1BEEE50-529B-4638-998D-7E7EBFE13E2A}">
      <dgm:prSet/>
      <dgm:spPr/>
      <dgm:t>
        <a:bodyPr/>
        <a:lstStyle/>
        <a:p>
          <a:endParaRPr lang="ru-RU"/>
        </a:p>
      </dgm:t>
    </dgm:pt>
    <dgm:pt modelId="{2785B999-B917-41C7-8528-FFDCE9D9056D}">
      <dgm:prSet phldrT="[Текст]"/>
      <dgm:spPr/>
      <dgm:t>
        <a:bodyPr/>
        <a:lstStyle/>
        <a:p>
          <a:r>
            <a:rPr lang="ru-RU" dirty="0" err="1" smtClean="0"/>
            <a:t>Пошук</a:t>
          </a:r>
          <a:r>
            <a:rPr lang="ru-RU" dirty="0" smtClean="0"/>
            <a:t> </a:t>
          </a:r>
          <a:r>
            <a:rPr lang="ru-RU" dirty="0" err="1" smtClean="0"/>
            <a:t>тригонометричних</a:t>
          </a:r>
          <a:r>
            <a:rPr lang="ru-RU" dirty="0" smtClean="0"/>
            <a:t> і </a:t>
          </a:r>
          <a:r>
            <a:rPr lang="ru-RU" dirty="0" err="1" smtClean="0"/>
            <a:t>гіперболічних</a:t>
          </a:r>
          <a:r>
            <a:rPr lang="ru-RU" dirty="0" smtClean="0"/>
            <a:t> </a:t>
          </a:r>
          <a:r>
            <a:rPr lang="ru-RU" dirty="0" err="1" smtClean="0"/>
            <a:t>функцій</a:t>
          </a:r>
          <a:endParaRPr lang="ru-RU" dirty="0"/>
        </a:p>
      </dgm:t>
    </dgm:pt>
    <dgm:pt modelId="{C81E440F-A1A5-48B4-BAC7-E1209533C3E4}" type="parTrans" cxnId="{0BD8DD95-DBF2-437C-8EAD-0FACB0FA25F5}">
      <dgm:prSet/>
      <dgm:spPr/>
      <dgm:t>
        <a:bodyPr/>
        <a:lstStyle/>
        <a:p>
          <a:endParaRPr lang="ru-RU"/>
        </a:p>
      </dgm:t>
    </dgm:pt>
    <dgm:pt modelId="{70735441-0B18-4597-8EF5-7C0C0608F704}" type="sibTrans" cxnId="{0BD8DD95-DBF2-437C-8EAD-0FACB0FA25F5}">
      <dgm:prSet/>
      <dgm:spPr/>
      <dgm:t>
        <a:bodyPr/>
        <a:lstStyle/>
        <a:p>
          <a:endParaRPr lang="ru-RU"/>
        </a:p>
      </dgm:t>
    </dgm:pt>
    <dgm:pt modelId="{174F2BE8-FAE6-47AF-ADA9-0870E4D46F41}" type="pres">
      <dgm:prSet presAssocID="{CCC1387C-8695-49DA-AEC2-E4EE68400D57}" presName="Name0" presStyleCnt="0">
        <dgm:presLayoutVars>
          <dgm:chMax val="7"/>
          <dgm:chPref val="7"/>
          <dgm:dir/>
        </dgm:presLayoutVars>
      </dgm:prSet>
      <dgm:spPr/>
    </dgm:pt>
    <dgm:pt modelId="{6D8223BC-C51A-473E-B374-FDDF3A699443}" type="pres">
      <dgm:prSet presAssocID="{CCC1387C-8695-49DA-AEC2-E4EE68400D57}" presName="Name1" presStyleCnt="0"/>
      <dgm:spPr/>
    </dgm:pt>
    <dgm:pt modelId="{AA40AB9E-DD57-4374-9555-F75349F1D307}" type="pres">
      <dgm:prSet presAssocID="{CCC1387C-8695-49DA-AEC2-E4EE68400D57}" presName="cycle" presStyleCnt="0"/>
      <dgm:spPr/>
    </dgm:pt>
    <dgm:pt modelId="{4C3898C0-DC89-445B-95B8-4134E746FC24}" type="pres">
      <dgm:prSet presAssocID="{CCC1387C-8695-49DA-AEC2-E4EE68400D57}" presName="srcNode" presStyleLbl="node1" presStyleIdx="0" presStyleCnt="3"/>
      <dgm:spPr/>
    </dgm:pt>
    <dgm:pt modelId="{6EA9005C-40BE-4D6D-8547-F17D2D415553}" type="pres">
      <dgm:prSet presAssocID="{CCC1387C-8695-49DA-AEC2-E4EE68400D57}" presName="conn" presStyleLbl="parChTrans1D2" presStyleIdx="0" presStyleCnt="1"/>
      <dgm:spPr/>
    </dgm:pt>
    <dgm:pt modelId="{56821967-27A3-4497-928A-67F0A36E4467}" type="pres">
      <dgm:prSet presAssocID="{CCC1387C-8695-49DA-AEC2-E4EE68400D57}" presName="extraNode" presStyleLbl="node1" presStyleIdx="0" presStyleCnt="3"/>
      <dgm:spPr/>
    </dgm:pt>
    <dgm:pt modelId="{CBAC25BA-C873-43A7-A90E-316B93C7E771}" type="pres">
      <dgm:prSet presAssocID="{CCC1387C-8695-49DA-AEC2-E4EE68400D57}" presName="dstNode" presStyleLbl="node1" presStyleIdx="0" presStyleCnt="3"/>
      <dgm:spPr/>
    </dgm:pt>
    <dgm:pt modelId="{4E489A26-CAB0-4DD8-B821-59CA2D1DB97D}" type="pres">
      <dgm:prSet presAssocID="{D821A3D1-415F-42F7-A77D-904E4DAF9C6E}" presName="text_1" presStyleLbl="node1" presStyleIdx="0" presStyleCnt="3">
        <dgm:presLayoutVars>
          <dgm:bulletEnabled val="1"/>
        </dgm:presLayoutVars>
      </dgm:prSet>
      <dgm:spPr/>
    </dgm:pt>
    <dgm:pt modelId="{8D2C3BB4-B37A-4936-8D9A-7E1B46DFA228}" type="pres">
      <dgm:prSet presAssocID="{D821A3D1-415F-42F7-A77D-904E4DAF9C6E}" presName="accent_1" presStyleCnt="0"/>
      <dgm:spPr/>
    </dgm:pt>
    <dgm:pt modelId="{D04D421E-2A1B-4C4E-8E05-5B927DFF0501}" type="pres">
      <dgm:prSet presAssocID="{D821A3D1-415F-42F7-A77D-904E4DAF9C6E}" presName="accentRepeatNode" presStyleLbl="solidFgAcc1" presStyleIdx="0" presStyleCnt="3"/>
      <dgm:spPr/>
    </dgm:pt>
    <dgm:pt modelId="{CE442024-7F2C-4C0B-8B93-D7E35D255CC8}" type="pres">
      <dgm:prSet presAssocID="{A2E94C33-FF0B-48F6-9559-B2FB83886692}" presName="text_2" presStyleLbl="node1" presStyleIdx="1" presStyleCnt="3">
        <dgm:presLayoutVars>
          <dgm:bulletEnabled val="1"/>
        </dgm:presLayoutVars>
      </dgm:prSet>
      <dgm:spPr/>
    </dgm:pt>
    <dgm:pt modelId="{8B454207-14DC-472A-A5C9-84CD255959EB}" type="pres">
      <dgm:prSet presAssocID="{A2E94C33-FF0B-48F6-9559-B2FB83886692}" presName="accent_2" presStyleCnt="0"/>
      <dgm:spPr/>
    </dgm:pt>
    <dgm:pt modelId="{80FED76D-6743-4920-9B12-8D0F8519580D}" type="pres">
      <dgm:prSet presAssocID="{A2E94C33-FF0B-48F6-9559-B2FB83886692}" presName="accentRepeatNode" presStyleLbl="solidFgAcc1" presStyleIdx="1" presStyleCnt="3"/>
      <dgm:spPr/>
    </dgm:pt>
    <dgm:pt modelId="{B7D6830A-1E41-406C-80DA-97DAAE865985}" type="pres">
      <dgm:prSet presAssocID="{2785B999-B917-41C7-8528-FFDCE9D9056D}" presName="text_3" presStyleLbl="node1" presStyleIdx="2" presStyleCnt="3">
        <dgm:presLayoutVars>
          <dgm:bulletEnabled val="1"/>
        </dgm:presLayoutVars>
      </dgm:prSet>
      <dgm:spPr/>
    </dgm:pt>
    <dgm:pt modelId="{414C518D-06BF-44B1-BC9C-D91FBEADA565}" type="pres">
      <dgm:prSet presAssocID="{2785B999-B917-41C7-8528-FFDCE9D9056D}" presName="accent_3" presStyleCnt="0"/>
      <dgm:spPr/>
    </dgm:pt>
    <dgm:pt modelId="{796469D2-9970-442A-BE4D-1A734DC70AD0}" type="pres">
      <dgm:prSet presAssocID="{2785B999-B917-41C7-8528-FFDCE9D9056D}" presName="accentRepeatNode" presStyleLbl="solidFgAcc1" presStyleIdx="2" presStyleCnt="3"/>
      <dgm:spPr/>
    </dgm:pt>
  </dgm:ptLst>
  <dgm:cxnLst>
    <dgm:cxn modelId="{4EB3DF38-A024-4B0D-9CB9-5991306B4E60}" type="presOf" srcId="{2785B999-B917-41C7-8528-FFDCE9D9056D}" destId="{B7D6830A-1E41-406C-80DA-97DAAE865985}" srcOrd="0" destOrd="0" presId="urn:microsoft.com/office/officeart/2008/layout/VerticalCurvedList"/>
    <dgm:cxn modelId="{7FA37BE7-E80A-4731-B912-A96C2121057E}" type="presOf" srcId="{A2E94C33-FF0B-48F6-9559-B2FB83886692}" destId="{CE442024-7F2C-4C0B-8B93-D7E35D255CC8}" srcOrd="0" destOrd="0" presId="urn:microsoft.com/office/officeart/2008/layout/VerticalCurvedList"/>
    <dgm:cxn modelId="{0BD8DD95-DBF2-437C-8EAD-0FACB0FA25F5}" srcId="{CCC1387C-8695-49DA-AEC2-E4EE68400D57}" destId="{2785B999-B917-41C7-8528-FFDCE9D9056D}" srcOrd="2" destOrd="0" parTransId="{C81E440F-A1A5-48B4-BAC7-E1209533C3E4}" sibTransId="{70735441-0B18-4597-8EF5-7C0C0608F704}"/>
    <dgm:cxn modelId="{54DD7CE6-C061-4F30-B2A0-1EE28A7918A9}" type="presOf" srcId="{D821A3D1-415F-42F7-A77D-904E4DAF9C6E}" destId="{4E489A26-CAB0-4DD8-B821-59CA2D1DB97D}" srcOrd="0" destOrd="0" presId="urn:microsoft.com/office/officeart/2008/layout/VerticalCurvedList"/>
    <dgm:cxn modelId="{947D882E-7A78-4E04-B28A-CF5ADE4F6C1B}" type="presOf" srcId="{9EA89FC6-BD87-45D6-8114-D791DD6A9205}" destId="{6EA9005C-40BE-4D6D-8547-F17D2D415553}" srcOrd="0" destOrd="0" presId="urn:microsoft.com/office/officeart/2008/layout/VerticalCurvedList"/>
    <dgm:cxn modelId="{3BB986D0-1BBE-4CB3-95B2-775FFDD0C56A}" srcId="{CCC1387C-8695-49DA-AEC2-E4EE68400D57}" destId="{D821A3D1-415F-42F7-A77D-904E4DAF9C6E}" srcOrd="0" destOrd="0" parTransId="{A2D35668-7868-4D3F-BCFF-5DCAE19EAE10}" sibTransId="{9EA89FC6-BD87-45D6-8114-D791DD6A9205}"/>
    <dgm:cxn modelId="{A6933D05-3E5C-4EE7-BF9D-48682BD710F8}" type="presOf" srcId="{CCC1387C-8695-49DA-AEC2-E4EE68400D57}" destId="{174F2BE8-FAE6-47AF-ADA9-0870E4D46F41}" srcOrd="0" destOrd="0" presId="urn:microsoft.com/office/officeart/2008/layout/VerticalCurvedList"/>
    <dgm:cxn modelId="{E1BEEE50-529B-4638-998D-7E7EBFE13E2A}" srcId="{CCC1387C-8695-49DA-AEC2-E4EE68400D57}" destId="{A2E94C33-FF0B-48F6-9559-B2FB83886692}" srcOrd="1" destOrd="0" parTransId="{58F80590-4C30-4434-A12B-DFEC3405E914}" sibTransId="{F1A1E929-ED33-4ED2-A56F-3D2FEC71C414}"/>
    <dgm:cxn modelId="{52C33B28-F639-404F-A26B-C816A63DAD80}" type="presParOf" srcId="{174F2BE8-FAE6-47AF-ADA9-0870E4D46F41}" destId="{6D8223BC-C51A-473E-B374-FDDF3A699443}" srcOrd="0" destOrd="0" presId="urn:microsoft.com/office/officeart/2008/layout/VerticalCurvedList"/>
    <dgm:cxn modelId="{A14DADFB-FCE9-4886-A225-9CDB6A32D9EB}" type="presParOf" srcId="{6D8223BC-C51A-473E-B374-FDDF3A699443}" destId="{AA40AB9E-DD57-4374-9555-F75349F1D307}" srcOrd="0" destOrd="0" presId="urn:microsoft.com/office/officeart/2008/layout/VerticalCurvedList"/>
    <dgm:cxn modelId="{569F2A41-D75F-4934-9C3B-99BDFEAABE99}" type="presParOf" srcId="{AA40AB9E-DD57-4374-9555-F75349F1D307}" destId="{4C3898C0-DC89-445B-95B8-4134E746FC24}" srcOrd="0" destOrd="0" presId="urn:microsoft.com/office/officeart/2008/layout/VerticalCurvedList"/>
    <dgm:cxn modelId="{047384B5-5EA1-4728-B134-996CBCD46D35}" type="presParOf" srcId="{AA40AB9E-DD57-4374-9555-F75349F1D307}" destId="{6EA9005C-40BE-4D6D-8547-F17D2D415553}" srcOrd="1" destOrd="0" presId="urn:microsoft.com/office/officeart/2008/layout/VerticalCurvedList"/>
    <dgm:cxn modelId="{2BF44E72-8371-4B59-9B65-2FC5158879E7}" type="presParOf" srcId="{AA40AB9E-DD57-4374-9555-F75349F1D307}" destId="{56821967-27A3-4497-928A-67F0A36E4467}" srcOrd="2" destOrd="0" presId="urn:microsoft.com/office/officeart/2008/layout/VerticalCurvedList"/>
    <dgm:cxn modelId="{5BE01A38-EE8C-4BC9-818E-DB059B4816AE}" type="presParOf" srcId="{AA40AB9E-DD57-4374-9555-F75349F1D307}" destId="{CBAC25BA-C873-43A7-A90E-316B93C7E771}" srcOrd="3" destOrd="0" presId="urn:microsoft.com/office/officeart/2008/layout/VerticalCurvedList"/>
    <dgm:cxn modelId="{69AF1DC0-9F12-437B-BB94-CF04833609E6}" type="presParOf" srcId="{6D8223BC-C51A-473E-B374-FDDF3A699443}" destId="{4E489A26-CAB0-4DD8-B821-59CA2D1DB97D}" srcOrd="1" destOrd="0" presId="urn:microsoft.com/office/officeart/2008/layout/VerticalCurvedList"/>
    <dgm:cxn modelId="{1A845F80-8104-4D06-8488-B909CBD10F3C}" type="presParOf" srcId="{6D8223BC-C51A-473E-B374-FDDF3A699443}" destId="{8D2C3BB4-B37A-4936-8D9A-7E1B46DFA228}" srcOrd="2" destOrd="0" presId="urn:microsoft.com/office/officeart/2008/layout/VerticalCurvedList"/>
    <dgm:cxn modelId="{4A0F6C42-B1A3-4FD7-96F3-A00D0F56BA3E}" type="presParOf" srcId="{8D2C3BB4-B37A-4936-8D9A-7E1B46DFA228}" destId="{D04D421E-2A1B-4C4E-8E05-5B927DFF0501}" srcOrd="0" destOrd="0" presId="urn:microsoft.com/office/officeart/2008/layout/VerticalCurvedList"/>
    <dgm:cxn modelId="{C0EF8BFE-34AD-4760-849D-AEFA3D08901E}" type="presParOf" srcId="{6D8223BC-C51A-473E-B374-FDDF3A699443}" destId="{CE442024-7F2C-4C0B-8B93-D7E35D255CC8}" srcOrd="3" destOrd="0" presId="urn:microsoft.com/office/officeart/2008/layout/VerticalCurvedList"/>
    <dgm:cxn modelId="{34F7E357-553D-47C4-9EF4-355B792B9351}" type="presParOf" srcId="{6D8223BC-C51A-473E-B374-FDDF3A699443}" destId="{8B454207-14DC-472A-A5C9-84CD255959EB}" srcOrd="4" destOrd="0" presId="urn:microsoft.com/office/officeart/2008/layout/VerticalCurvedList"/>
    <dgm:cxn modelId="{9537E695-D60F-4E3D-8745-235BF09F37DB}" type="presParOf" srcId="{8B454207-14DC-472A-A5C9-84CD255959EB}" destId="{80FED76D-6743-4920-9B12-8D0F8519580D}" srcOrd="0" destOrd="0" presId="urn:microsoft.com/office/officeart/2008/layout/VerticalCurvedList"/>
    <dgm:cxn modelId="{386035F1-FDDC-4BAD-9542-8BAF04EB79EF}" type="presParOf" srcId="{6D8223BC-C51A-473E-B374-FDDF3A699443}" destId="{B7D6830A-1E41-406C-80DA-97DAAE865985}" srcOrd="5" destOrd="0" presId="urn:microsoft.com/office/officeart/2008/layout/VerticalCurvedList"/>
    <dgm:cxn modelId="{30E47478-4104-4AB9-910D-FF33BBD81F63}" type="presParOf" srcId="{6D8223BC-C51A-473E-B374-FDDF3A699443}" destId="{414C518D-06BF-44B1-BC9C-D91FBEADA565}" srcOrd="6" destOrd="0" presId="urn:microsoft.com/office/officeart/2008/layout/VerticalCurvedList"/>
    <dgm:cxn modelId="{5007FDE3-1270-4BF9-85C5-3E1F6E3FF01F}" type="presParOf" srcId="{414C518D-06BF-44B1-BC9C-D91FBEADA565}" destId="{796469D2-9970-442A-BE4D-1A734DC70A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4491C7-B37E-4654-B196-1EC74F457E10}" type="doc">
      <dgm:prSet loTypeId="urn:microsoft.com/office/officeart/2005/8/layout/defaul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EB4EAAE6-E3BD-4AA4-891A-4A00C88C13F2}">
      <dgm:prSet phldrT="[Текст]"/>
      <dgm:spPr/>
      <dgm:t>
        <a:bodyPr/>
        <a:lstStyle/>
        <a:p>
          <a:r>
            <a:rPr lang="ru-RU" b="1" dirty="0" smtClean="0"/>
            <a:t>За </a:t>
          </a:r>
          <a:r>
            <a:rPr lang="ru-RU" b="1" dirty="0" err="1" smtClean="0"/>
            <a:t>допомогою</a:t>
          </a:r>
          <a:r>
            <a:rPr lang="ru-RU" b="1" dirty="0" smtClean="0"/>
            <a:t> </a:t>
          </a:r>
          <a:r>
            <a:rPr lang="ru-RU" b="1" dirty="0" err="1" smtClean="0"/>
            <a:t>комплексних</a:t>
          </a:r>
          <a:r>
            <a:rPr lang="ru-RU" b="1" dirty="0" smtClean="0"/>
            <a:t> чисел Гаусс в 1796 </a:t>
          </a:r>
          <a:r>
            <a:rPr lang="ru-RU" b="1" dirty="0" err="1" smtClean="0"/>
            <a:t>році</a:t>
          </a:r>
          <a:r>
            <a:rPr lang="ru-RU" b="1" dirty="0" smtClean="0"/>
            <a:t> </a:t>
          </a:r>
          <a:br>
            <a:rPr lang="ru-RU" b="1" dirty="0" smtClean="0"/>
          </a:br>
          <a:r>
            <a:rPr lang="ru-RU" b="1" dirty="0" err="1" smtClean="0"/>
            <a:t>зумів</a:t>
          </a:r>
          <a:r>
            <a:rPr lang="ru-RU" b="1" dirty="0" smtClean="0"/>
            <a:t> найти </a:t>
          </a:r>
          <a:r>
            <a:rPr lang="ru-RU" b="1" dirty="0" err="1" smtClean="0"/>
            <a:t>відповідь</a:t>
          </a:r>
          <a:r>
            <a:rPr lang="ru-RU" b="1" dirty="0" smtClean="0"/>
            <a:t> на </a:t>
          </a:r>
          <a:r>
            <a:rPr lang="ru-RU" b="1" dirty="0" err="1" smtClean="0"/>
            <a:t>геометричне</a:t>
          </a:r>
          <a:r>
            <a:rPr lang="ru-RU" b="1" dirty="0" smtClean="0"/>
            <a:t> </a:t>
          </a:r>
          <a:r>
            <a:rPr lang="ru-RU" b="1" dirty="0" err="1" smtClean="0"/>
            <a:t>питання</a:t>
          </a:r>
          <a:r>
            <a:rPr lang="ru-RU" b="1" dirty="0" smtClean="0"/>
            <a:t>: при </a:t>
          </a:r>
          <a:r>
            <a:rPr lang="ru-RU" b="1" dirty="0" err="1" smtClean="0"/>
            <a:t>яких</a:t>
          </a:r>
          <a:r>
            <a:rPr lang="ru-RU" b="1" dirty="0" smtClean="0"/>
            <a:t> </a:t>
          </a:r>
          <a:r>
            <a:rPr lang="ru-RU" b="1" dirty="0" err="1" smtClean="0"/>
            <a:t>натуральних</a:t>
          </a:r>
          <a:r>
            <a:rPr lang="ru-RU" b="1" dirty="0" smtClean="0"/>
            <a:t/>
          </a:r>
          <a:br>
            <a:rPr lang="ru-RU" b="1" dirty="0" smtClean="0"/>
          </a:br>
          <a:r>
            <a:rPr lang="ru-RU" b="1" dirty="0" err="1" smtClean="0"/>
            <a:t>значеннях</a:t>
          </a:r>
          <a:r>
            <a:rPr lang="ru-RU" b="1" dirty="0" smtClean="0"/>
            <a:t> </a:t>
          </a:r>
          <a:r>
            <a:rPr lang="ru-RU" b="1" dirty="0" err="1" smtClean="0"/>
            <a:t>можна</a:t>
          </a:r>
          <a:r>
            <a:rPr lang="ru-RU" b="1" dirty="0" smtClean="0"/>
            <a:t> </a:t>
          </a:r>
          <a:r>
            <a:rPr lang="ru-RU" b="1" dirty="0" err="1" smtClean="0"/>
            <a:t>побудувати</a:t>
          </a:r>
          <a:r>
            <a:rPr lang="ru-RU" b="1" dirty="0" smtClean="0"/>
            <a:t> циркулем і </a:t>
          </a:r>
          <a:r>
            <a:rPr lang="ru-RU" b="1" dirty="0" err="1" smtClean="0"/>
            <a:t>лінійкою</a:t>
          </a:r>
          <a:r>
            <a:rPr lang="ru-RU" b="1" dirty="0" smtClean="0"/>
            <a:t> </a:t>
          </a:r>
          <a:r>
            <a:rPr lang="ru-RU" b="1" dirty="0" err="1" smtClean="0"/>
            <a:t>правильний</a:t>
          </a:r>
          <a:r>
            <a:rPr lang="ru-RU" b="1" dirty="0" smtClean="0"/>
            <a:t> </a:t>
          </a:r>
          <a:r>
            <a:rPr lang="en-US" b="1" dirty="0" smtClean="0"/>
            <a:t>n-</a:t>
          </a:r>
          <a:r>
            <a:rPr lang="ru-RU" b="1" dirty="0" err="1" smtClean="0"/>
            <a:t>кутник</a:t>
          </a:r>
          <a:endParaRPr lang="ru-RU" b="1" dirty="0"/>
        </a:p>
      </dgm:t>
    </dgm:pt>
    <dgm:pt modelId="{8DB805DB-6DFE-4987-A342-38F8F18DB252}" type="parTrans" cxnId="{6F858354-C376-4708-8534-6656DB5DF5B8}">
      <dgm:prSet/>
      <dgm:spPr/>
      <dgm:t>
        <a:bodyPr/>
        <a:lstStyle/>
        <a:p>
          <a:endParaRPr lang="ru-RU" b="1"/>
        </a:p>
      </dgm:t>
    </dgm:pt>
    <dgm:pt modelId="{E6C6C513-EE1D-4855-95EB-14AD96ADCD67}" type="sibTrans" cxnId="{6F858354-C376-4708-8534-6656DB5DF5B8}">
      <dgm:prSet/>
      <dgm:spPr/>
      <dgm:t>
        <a:bodyPr/>
        <a:lstStyle/>
        <a:p>
          <a:endParaRPr lang="ru-RU" b="1"/>
        </a:p>
      </dgm:t>
    </dgm:pt>
    <dgm:pt modelId="{AFE3AFAC-7A09-47B1-B42D-C0852A1F5727}">
      <dgm:prSet phldrT="[Текст]"/>
      <dgm:spPr/>
      <dgm:t>
        <a:bodyPr/>
        <a:lstStyle/>
        <a:p>
          <a:r>
            <a:rPr lang="ru-RU" b="1" dirty="0" err="1" smtClean="0"/>
            <a:t>Широке</a:t>
          </a:r>
          <a:r>
            <a:rPr lang="ru-RU" b="1" dirty="0" smtClean="0"/>
            <a:t> </a:t>
          </a:r>
          <a:r>
            <a:rPr lang="ru-RU" b="1" dirty="0" err="1" smtClean="0"/>
            <a:t>застосування</a:t>
          </a:r>
          <a:r>
            <a:rPr lang="ru-RU" b="1" dirty="0" smtClean="0"/>
            <a:t> </a:t>
          </a:r>
          <a:r>
            <a:rPr lang="ru-RU" b="1" dirty="0" err="1" smtClean="0"/>
            <a:t>знайшли</a:t>
          </a:r>
          <a:r>
            <a:rPr lang="ru-RU" b="1" dirty="0" smtClean="0"/>
            <a:t> </a:t>
          </a:r>
          <a:r>
            <a:rPr lang="ru-RU" b="1" dirty="0" err="1" smtClean="0"/>
            <a:t>комплексні</a:t>
          </a:r>
          <a:r>
            <a:rPr lang="ru-RU" b="1" dirty="0" smtClean="0"/>
            <a:t> числа в </a:t>
          </a:r>
          <a:r>
            <a:rPr lang="ru-RU" b="1" dirty="0" err="1" smtClean="0"/>
            <a:t>картографії</a:t>
          </a:r>
          <a:r>
            <a:rPr lang="ru-RU" b="1" dirty="0" smtClean="0"/>
            <a:t>, </a:t>
          </a:r>
          <a:r>
            <a:rPr lang="ru-RU" b="1" dirty="0" err="1" smtClean="0"/>
            <a:t>електротехніці</a:t>
          </a:r>
          <a:r>
            <a:rPr lang="ru-RU" b="1" dirty="0" smtClean="0"/>
            <a:t>, </a:t>
          </a:r>
          <a:br>
            <a:rPr lang="ru-RU" b="1" dirty="0" smtClean="0"/>
          </a:br>
          <a:r>
            <a:rPr lang="ru-RU" b="1" dirty="0" err="1" smtClean="0"/>
            <a:t>гідродинаміці</a:t>
          </a:r>
          <a:r>
            <a:rPr lang="ru-RU" b="1" dirty="0" smtClean="0"/>
            <a:t>, </a:t>
          </a:r>
          <a:r>
            <a:rPr lang="ru-RU" b="1" dirty="0" err="1" smtClean="0"/>
            <a:t>теоретичній</a:t>
          </a:r>
          <a:r>
            <a:rPr lang="ru-RU" b="1" dirty="0" smtClean="0"/>
            <a:t> </a:t>
          </a:r>
          <a:r>
            <a:rPr lang="ru-RU" b="1" dirty="0" err="1" smtClean="0"/>
            <a:t>фізиці</a:t>
          </a:r>
          <a:endParaRPr lang="ru-RU" b="1" dirty="0"/>
        </a:p>
      </dgm:t>
    </dgm:pt>
    <dgm:pt modelId="{7C403596-CAA7-47EA-8242-891A96EB0394}" type="parTrans" cxnId="{F9EA85EE-DD65-4D69-9B4D-F3A1E8552D54}">
      <dgm:prSet/>
      <dgm:spPr/>
      <dgm:t>
        <a:bodyPr/>
        <a:lstStyle/>
        <a:p>
          <a:endParaRPr lang="ru-RU" b="1"/>
        </a:p>
      </dgm:t>
    </dgm:pt>
    <dgm:pt modelId="{F27B3BD5-6B95-48BC-BE54-21450AC76ACE}" type="sibTrans" cxnId="{F9EA85EE-DD65-4D69-9B4D-F3A1E8552D54}">
      <dgm:prSet/>
      <dgm:spPr/>
      <dgm:t>
        <a:bodyPr/>
        <a:lstStyle/>
        <a:p>
          <a:endParaRPr lang="ru-RU" b="1"/>
        </a:p>
      </dgm:t>
    </dgm:pt>
    <dgm:pt modelId="{746940B3-5EF0-43E0-8E70-0E16477BC11F}">
      <dgm:prSet phldrT="[Текст]"/>
      <dgm:spPr/>
      <dgm:t>
        <a:bodyPr/>
        <a:lstStyle/>
        <a:p>
          <a:r>
            <a:rPr lang="ru-RU" b="1" dirty="0" smtClean="0"/>
            <a:t>В наше </a:t>
          </a:r>
          <a:r>
            <a:rPr lang="ru-RU" b="1" dirty="0" err="1" smtClean="0"/>
            <a:t>століття</a:t>
          </a:r>
          <a:r>
            <a:rPr lang="ru-RU" b="1" dirty="0" smtClean="0"/>
            <a:t> </a:t>
          </a:r>
          <a:r>
            <a:rPr lang="ru-RU" b="1" dirty="0" err="1" smtClean="0"/>
            <a:t>комплексні</a:t>
          </a:r>
          <a:r>
            <a:rPr lang="ru-RU" b="1" dirty="0" smtClean="0"/>
            <a:t> числа </a:t>
          </a:r>
          <a:br>
            <a:rPr lang="ru-RU" b="1" dirty="0" smtClean="0"/>
          </a:br>
          <a:r>
            <a:rPr lang="ru-RU" b="1" dirty="0" smtClean="0"/>
            <a:t>і </a:t>
          </a:r>
          <a:r>
            <a:rPr lang="ru-RU" b="1" dirty="0" err="1" smtClean="0"/>
            <a:t>комплексні</a:t>
          </a:r>
          <a:r>
            <a:rPr lang="ru-RU" b="1" dirty="0" smtClean="0"/>
            <a:t> </a:t>
          </a:r>
          <a:r>
            <a:rPr lang="ru-RU" b="1" dirty="0" err="1" smtClean="0"/>
            <a:t>функції</a:t>
          </a:r>
          <a:r>
            <a:rPr lang="ru-RU" b="1" dirty="0" smtClean="0"/>
            <a:t> </a:t>
          </a:r>
          <a:r>
            <a:rPr lang="ru-RU" b="1" dirty="0" err="1" smtClean="0"/>
            <a:t>успішно</a:t>
          </a:r>
          <a:r>
            <a:rPr lang="ru-RU" b="1" dirty="0" smtClean="0"/>
            <a:t> </a:t>
          </a:r>
          <a:r>
            <a:rPr lang="ru-RU" b="1" dirty="0" err="1" smtClean="0"/>
            <a:t>застосовуються</a:t>
          </a:r>
          <a:r>
            <a:rPr lang="ru-RU" b="1" dirty="0" smtClean="0"/>
            <a:t> математиками та </a:t>
          </a:r>
          <a:r>
            <a:rPr lang="ru-RU" b="1" dirty="0" err="1" smtClean="0"/>
            <a:t>механіками</a:t>
          </a:r>
          <a:endParaRPr lang="ru-RU" b="1" dirty="0"/>
        </a:p>
      </dgm:t>
    </dgm:pt>
    <dgm:pt modelId="{6C05DC74-39BE-47F8-9E6B-C3FF7A89866E}" type="parTrans" cxnId="{A31A257A-8B4F-4894-939D-6E2EACC35DC7}">
      <dgm:prSet/>
      <dgm:spPr/>
      <dgm:t>
        <a:bodyPr/>
        <a:lstStyle/>
        <a:p>
          <a:endParaRPr lang="ru-RU" b="1"/>
        </a:p>
      </dgm:t>
    </dgm:pt>
    <dgm:pt modelId="{3ACB6006-0A98-49F4-B088-AD90D7B4B3D7}" type="sibTrans" cxnId="{A31A257A-8B4F-4894-939D-6E2EACC35DC7}">
      <dgm:prSet/>
      <dgm:spPr/>
      <dgm:t>
        <a:bodyPr/>
        <a:lstStyle/>
        <a:p>
          <a:endParaRPr lang="ru-RU" b="1"/>
        </a:p>
      </dgm:t>
    </dgm:pt>
    <dgm:pt modelId="{D84F0CD1-C902-4F2F-A02C-7706A6E50D96}" type="pres">
      <dgm:prSet presAssocID="{DA4491C7-B37E-4654-B196-1EC74F457E10}" presName="diagram" presStyleCnt="0">
        <dgm:presLayoutVars>
          <dgm:dir/>
          <dgm:resizeHandles val="exact"/>
        </dgm:presLayoutVars>
      </dgm:prSet>
      <dgm:spPr/>
    </dgm:pt>
    <dgm:pt modelId="{9BC7F5A5-36AF-4A48-B41A-F9336825D268}" type="pres">
      <dgm:prSet presAssocID="{EB4EAAE6-E3BD-4AA4-891A-4A00C88C13F2}" presName="node" presStyleLbl="node1" presStyleIdx="0" presStyleCnt="3">
        <dgm:presLayoutVars>
          <dgm:bulletEnabled val="1"/>
        </dgm:presLayoutVars>
      </dgm:prSet>
      <dgm:spPr/>
    </dgm:pt>
    <dgm:pt modelId="{F05D7142-16C6-4E1D-B543-F6571CE472A4}" type="pres">
      <dgm:prSet presAssocID="{E6C6C513-EE1D-4855-95EB-14AD96ADCD67}" presName="sibTrans" presStyleCnt="0"/>
      <dgm:spPr/>
    </dgm:pt>
    <dgm:pt modelId="{B2D417DB-04AB-41C4-B055-C2BDBDEC0B6A}" type="pres">
      <dgm:prSet presAssocID="{AFE3AFAC-7A09-47B1-B42D-C0852A1F5727}" presName="node" presStyleLbl="node1" presStyleIdx="1" presStyleCnt="3">
        <dgm:presLayoutVars>
          <dgm:bulletEnabled val="1"/>
        </dgm:presLayoutVars>
      </dgm:prSet>
      <dgm:spPr/>
    </dgm:pt>
    <dgm:pt modelId="{152D5856-D44E-4235-9C26-D0D45B777AA2}" type="pres">
      <dgm:prSet presAssocID="{F27B3BD5-6B95-48BC-BE54-21450AC76ACE}" presName="sibTrans" presStyleCnt="0"/>
      <dgm:spPr/>
    </dgm:pt>
    <dgm:pt modelId="{6B2AF339-6D2F-42D2-8A28-D02556F73779}" type="pres">
      <dgm:prSet presAssocID="{746940B3-5EF0-43E0-8E70-0E16477BC11F}" presName="node" presStyleLbl="node1" presStyleIdx="2" presStyleCnt="3">
        <dgm:presLayoutVars>
          <dgm:bulletEnabled val="1"/>
        </dgm:presLayoutVars>
      </dgm:prSet>
      <dgm:spPr/>
    </dgm:pt>
  </dgm:ptLst>
  <dgm:cxnLst>
    <dgm:cxn modelId="{6F858354-C376-4708-8534-6656DB5DF5B8}" srcId="{DA4491C7-B37E-4654-B196-1EC74F457E10}" destId="{EB4EAAE6-E3BD-4AA4-891A-4A00C88C13F2}" srcOrd="0" destOrd="0" parTransId="{8DB805DB-6DFE-4987-A342-38F8F18DB252}" sibTransId="{E6C6C513-EE1D-4855-95EB-14AD96ADCD67}"/>
    <dgm:cxn modelId="{F9EA85EE-DD65-4D69-9B4D-F3A1E8552D54}" srcId="{DA4491C7-B37E-4654-B196-1EC74F457E10}" destId="{AFE3AFAC-7A09-47B1-B42D-C0852A1F5727}" srcOrd="1" destOrd="0" parTransId="{7C403596-CAA7-47EA-8242-891A96EB0394}" sibTransId="{F27B3BD5-6B95-48BC-BE54-21450AC76ACE}"/>
    <dgm:cxn modelId="{E362D5E7-8D6A-4010-8E9A-A8CA58F42E34}" type="presOf" srcId="{EB4EAAE6-E3BD-4AA4-891A-4A00C88C13F2}" destId="{9BC7F5A5-36AF-4A48-B41A-F9336825D268}" srcOrd="0" destOrd="0" presId="urn:microsoft.com/office/officeart/2005/8/layout/default"/>
    <dgm:cxn modelId="{7A3019EB-C637-413C-8F8F-57C9F9DCE1DA}" type="presOf" srcId="{746940B3-5EF0-43E0-8E70-0E16477BC11F}" destId="{6B2AF339-6D2F-42D2-8A28-D02556F73779}" srcOrd="0" destOrd="0" presId="urn:microsoft.com/office/officeart/2005/8/layout/default"/>
    <dgm:cxn modelId="{01F4CADF-DB8A-4204-8164-5D4FA0F661CD}" type="presOf" srcId="{DA4491C7-B37E-4654-B196-1EC74F457E10}" destId="{D84F0CD1-C902-4F2F-A02C-7706A6E50D96}" srcOrd="0" destOrd="0" presId="urn:microsoft.com/office/officeart/2005/8/layout/default"/>
    <dgm:cxn modelId="{A31A257A-8B4F-4894-939D-6E2EACC35DC7}" srcId="{DA4491C7-B37E-4654-B196-1EC74F457E10}" destId="{746940B3-5EF0-43E0-8E70-0E16477BC11F}" srcOrd="2" destOrd="0" parTransId="{6C05DC74-39BE-47F8-9E6B-C3FF7A89866E}" sibTransId="{3ACB6006-0A98-49F4-B088-AD90D7B4B3D7}"/>
    <dgm:cxn modelId="{A08420D9-345A-440F-ABE2-1C3670D7E728}" type="presOf" srcId="{AFE3AFAC-7A09-47B1-B42D-C0852A1F5727}" destId="{B2D417DB-04AB-41C4-B055-C2BDBDEC0B6A}" srcOrd="0" destOrd="0" presId="urn:microsoft.com/office/officeart/2005/8/layout/default"/>
    <dgm:cxn modelId="{29626854-EA93-4FF1-9CE2-2B25B7E3FBBC}" type="presParOf" srcId="{D84F0CD1-C902-4F2F-A02C-7706A6E50D96}" destId="{9BC7F5A5-36AF-4A48-B41A-F9336825D268}" srcOrd="0" destOrd="0" presId="urn:microsoft.com/office/officeart/2005/8/layout/default"/>
    <dgm:cxn modelId="{C79F2CEA-1372-4EC7-B39E-F8CDB1E6D27B}" type="presParOf" srcId="{D84F0CD1-C902-4F2F-A02C-7706A6E50D96}" destId="{F05D7142-16C6-4E1D-B543-F6571CE472A4}" srcOrd="1" destOrd="0" presId="urn:microsoft.com/office/officeart/2005/8/layout/default"/>
    <dgm:cxn modelId="{D2ECB467-1505-4BEF-89B3-9C8DBABF003D}" type="presParOf" srcId="{D84F0CD1-C902-4F2F-A02C-7706A6E50D96}" destId="{B2D417DB-04AB-41C4-B055-C2BDBDEC0B6A}" srcOrd="2" destOrd="0" presId="urn:microsoft.com/office/officeart/2005/8/layout/default"/>
    <dgm:cxn modelId="{E9AEEE02-2F8F-4018-AED8-7307B8D1BE58}" type="presParOf" srcId="{D84F0CD1-C902-4F2F-A02C-7706A6E50D96}" destId="{152D5856-D44E-4235-9C26-D0D45B777AA2}" srcOrd="3" destOrd="0" presId="urn:microsoft.com/office/officeart/2005/8/layout/default"/>
    <dgm:cxn modelId="{4D7D7FE9-6EA2-4E2F-AC7A-4F1027BE9C0B}" type="presParOf" srcId="{D84F0CD1-C902-4F2F-A02C-7706A6E50D96}" destId="{6B2AF339-6D2F-42D2-8A28-D02556F737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9005C-40BE-4D6D-8547-F17D2D415553}">
      <dsp:nvSpPr>
        <dsp:cNvPr id="0" name=""/>
        <dsp:cNvSpPr/>
      </dsp:nvSpPr>
      <dsp:spPr>
        <a:xfrm>
          <a:off x="-5509612" y="-843663"/>
          <a:ext cx="6560952" cy="656095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89A26-CAB0-4DD8-B821-59CA2D1DB97D}">
      <dsp:nvSpPr>
        <dsp:cNvPr id="0" name=""/>
        <dsp:cNvSpPr/>
      </dsp:nvSpPr>
      <dsp:spPr>
        <a:xfrm>
          <a:off x="676459" y="487362"/>
          <a:ext cx="6723884" cy="974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68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 smtClean="0"/>
            <a:t>Елементарні</a:t>
          </a:r>
          <a:r>
            <a:rPr lang="ru-RU" sz="2900" kern="1200" dirty="0" smtClean="0"/>
            <a:t> </a:t>
          </a:r>
          <a:r>
            <a:rPr lang="ru-RU" sz="2900" kern="1200" dirty="0" err="1" smtClean="0"/>
            <a:t>операції</a:t>
          </a:r>
          <a:r>
            <a:rPr lang="ru-RU" sz="2900" kern="1200" dirty="0" smtClean="0"/>
            <a:t> з </a:t>
          </a:r>
          <a:r>
            <a:rPr lang="ru-RU" sz="2900" kern="1200" dirty="0" err="1" smtClean="0"/>
            <a:t>комплексними</a:t>
          </a:r>
          <a:r>
            <a:rPr lang="ru-RU" sz="2900" kern="1200" dirty="0" smtClean="0"/>
            <a:t> числами</a:t>
          </a:r>
          <a:endParaRPr lang="ru-RU" sz="2900" kern="1200" dirty="0"/>
        </a:p>
      </dsp:txBody>
      <dsp:txXfrm>
        <a:off x="676459" y="487362"/>
        <a:ext cx="6723884" cy="974725"/>
      </dsp:txXfrm>
    </dsp:sp>
    <dsp:sp modelId="{D04D421E-2A1B-4C4E-8E05-5B927DFF0501}">
      <dsp:nvSpPr>
        <dsp:cNvPr id="0" name=""/>
        <dsp:cNvSpPr/>
      </dsp:nvSpPr>
      <dsp:spPr>
        <a:xfrm>
          <a:off x="67256" y="365521"/>
          <a:ext cx="1218406" cy="12184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E442024-7F2C-4C0B-8B93-D7E35D255CC8}">
      <dsp:nvSpPr>
        <dsp:cNvPr id="0" name=""/>
        <dsp:cNvSpPr/>
      </dsp:nvSpPr>
      <dsp:spPr>
        <a:xfrm>
          <a:off x="1030771" y="1949450"/>
          <a:ext cx="6369572" cy="974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68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 smtClean="0"/>
            <a:t>Пошук</a:t>
          </a:r>
          <a:r>
            <a:rPr lang="ru-RU" sz="2900" kern="1200" dirty="0" smtClean="0"/>
            <a:t> </a:t>
          </a:r>
          <a:r>
            <a:rPr lang="ru-RU" sz="2900" kern="1200" dirty="0" err="1" smtClean="0"/>
            <a:t>експоненти</a:t>
          </a:r>
          <a:r>
            <a:rPr lang="ru-RU" sz="2900" kern="1200" dirty="0" smtClean="0"/>
            <a:t> комплексного числа</a:t>
          </a:r>
          <a:endParaRPr lang="ru-RU" sz="2900" kern="1200" dirty="0"/>
        </a:p>
      </dsp:txBody>
      <dsp:txXfrm>
        <a:off x="1030771" y="1949450"/>
        <a:ext cx="6369572" cy="974725"/>
      </dsp:txXfrm>
    </dsp:sp>
    <dsp:sp modelId="{80FED76D-6743-4920-9B12-8D0F8519580D}">
      <dsp:nvSpPr>
        <dsp:cNvPr id="0" name=""/>
        <dsp:cNvSpPr/>
      </dsp:nvSpPr>
      <dsp:spPr>
        <a:xfrm>
          <a:off x="421568" y="1827609"/>
          <a:ext cx="1218406" cy="12184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7D6830A-1E41-406C-80DA-97DAAE865985}">
      <dsp:nvSpPr>
        <dsp:cNvPr id="0" name=""/>
        <dsp:cNvSpPr/>
      </dsp:nvSpPr>
      <dsp:spPr>
        <a:xfrm>
          <a:off x="676459" y="3411537"/>
          <a:ext cx="6723884" cy="9747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68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 smtClean="0"/>
            <a:t>Пошук</a:t>
          </a:r>
          <a:r>
            <a:rPr lang="ru-RU" sz="2900" kern="1200" dirty="0" smtClean="0"/>
            <a:t> </a:t>
          </a:r>
          <a:r>
            <a:rPr lang="ru-RU" sz="2900" kern="1200" dirty="0" err="1" smtClean="0"/>
            <a:t>тригонометричних</a:t>
          </a:r>
          <a:r>
            <a:rPr lang="ru-RU" sz="2900" kern="1200" dirty="0" smtClean="0"/>
            <a:t> і </a:t>
          </a:r>
          <a:r>
            <a:rPr lang="ru-RU" sz="2900" kern="1200" dirty="0" err="1" smtClean="0"/>
            <a:t>гіперболічних</a:t>
          </a:r>
          <a:r>
            <a:rPr lang="ru-RU" sz="2900" kern="1200" dirty="0" smtClean="0"/>
            <a:t> </a:t>
          </a:r>
          <a:r>
            <a:rPr lang="ru-RU" sz="2900" kern="1200" dirty="0" err="1" smtClean="0"/>
            <a:t>функцій</a:t>
          </a:r>
          <a:endParaRPr lang="ru-RU" sz="2900" kern="1200" dirty="0"/>
        </a:p>
      </dsp:txBody>
      <dsp:txXfrm>
        <a:off x="676459" y="3411537"/>
        <a:ext cx="6723884" cy="974725"/>
      </dsp:txXfrm>
    </dsp:sp>
    <dsp:sp modelId="{796469D2-9970-442A-BE4D-1A734DC70AD0}">
      <dsp:nvSpPr>
        <dsp:cNvPr id="0" name=""/>
        <dsp:cNvSpPr/>
      </dsp:nvSpPr>
      <dsp:spPr>
        <a:xfrm>
          <a:off x="67256" y="3289696"/>
          <a:ext cx="1218406" cy="12184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l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F5A5-36AF-4A48-B41A-F9336825D268}">
      <dsp:nvSpPr>
        <dsp:cNvPr id="0" name=""/>
        <dsp:cNvSpPr/>
      </dsp:nvSpPr>
      <dsp:spPr>
        <a:xfrm>
          <a:off x="911" y="125976"/>
          <a:ext cx="3555131" cy="213307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9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9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За </a:t>
          </a:r>
          <a:r>
            <a:rPr lang="ru-RU" sz="1600" b="1" kern="1200" dirty="0" err="1" smtClean="0"/>
            <a:t>допомогою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комплексних</a:t>
          </a:r>
          <a:r>
            <a:rPr lang="ru-RU" sz="1600" b="1" kern="1200" dirty="0" smtClean="0"/>
            <a:t> чисел Гаусс в 1796 </a:t>
          </a:r>
          <a:r>
            <a:rPr lang="ru-RU" sz="1600" b="1" kern="1200" dirty="0" err="1" smtClean="0"/>
            <a:t>році</a:t>
          </a:r>
          <a:r>
            <a:rPr lang="ru-RU" sz="1600" b="1" kern="1200" dirty="0" smtClean="0"/>
            <a:t> </a:t>
          </a:r>
          <a:br>
            <a:rPr lang="ru-RU" sz="1600" b="1" kern="1200" dirty="0" smtClean="0"/>
          </a:br>
          <a:r>
            <a:rPr lang="ru-RU" sz="1600" b="1" kern="1200" dirty="0" err="1" smtClean="0"/>
            <a:t>зумів</a:t>
          </a:r>
          <a:r>
            <a:rPr lang="ru-RU" sz="1600" b="1" kern="1200" dirty="0" smtClean="0"/>
            <a:t> найти </a:t>
          </a:r>
          <a:r>
            <a:rPr lang="ru-RU" sz="1600" b="1" kern="1200" dirty="0" err="1" smtClean="0"/>
            <a:t>відповідь</a:t>
          </a:r>
          <a:r>
            <a:rPr lang="ru-RU" sz="1600" b="1" kern="1200" dirty="0" smtClean="0"/>
            <a:t> на </a:t>
          </a:r>
          <a:r>
            <a:rPr lang="ru-RU" sz="1600" b="1" kern="1200" dirty="0" err="1" smtClean="0"/>
            <a:t>геометричне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питання</a:t>
          </a:r>
          <a:r>
            <a:rPr lang="ru-RU" sz="1600" b="1" kern="1200" dirty="0" smtClean="0"/>
            <a:t>: при </a:t>
          </a:r>
          <a:r>
            <a:rPr lang="ru-RU" sz="1600" b="1" kern="1200" dirty="0" err="1" smtClean="0"/>
            <a:t>яких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натуральних</a:t>
          </a:r>
          <a:r>
            <a:rPr lang="ru-RU" sz="1600" b="1" kern="1200" dirty="0" smtClean="0"/>
            <a:t/>
          </a:r>
          <a:br>
            <a:rPr lang="ru-RU" sz="1600" b="1" kern="1200" dirty="0" smtClean="0"/>
          </a:br>
          <a:r>
            <a:rPr lang="ru-RU" sz="1600" b="1" kern="1200" dirty="0" err="1" smtClean="0"/>
            <a:t>значеннях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можна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побудувати</a:t>
          </a:r>
          <a:r>
            <a:rPr lang="ru-RU" sz="1600" b="1" kern="1200" dirty="0" smtClean="0"/>
            <a:t> циркулем і </a:t>
          </a:r>
          <a:r>
            <a:rPr lang="ru-RU" sz="1600" b="1" kern="1200" dirty="0" err="1" smtClean="0"/>
            <a:t>лінійкою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правильний</a:t>
          </a:r>
          <a:r>
            <a:rPr lang="ru-RU" sz="1600" b="1" kern="1200" dirty="0" smtClean="0"/>
            <a:t> </a:t>
          </a:r>
          <a:r>
            <a:rPr lang="en-US" sz="1600" b="1" kern="1200" dirty="0" smtClean="0"/>
            <a:t>n-</a:t>
          </a:r>
          <a:r>
            <a:rPr lang="ru-RU" sz="1600" b="1" kern="1200" dirty="0" err="1" smtClean="0"/>
            <a:t>кутник</a:t>
          </a:r>
          <a:endParaRPr lang="ru-RU" sz="1600" b="1" kern="1200" dirty="0"/>
        </a:p>
      </dsp:txBody>
      <dsp:txXfrm>
        <a:off x="911" y="125976"/>
        <a:ext cx="3555131" cy="2133079"/>
      </dsp:txXfrm>
    </dsp:sp>
    <dsp:sp modelId="{B2D417DB-04AB-41C4-B055-C2BDBDEC0B6A}">
      <dsp:nvSpPr>
        <dsp:cNvPr id="0" name=""/>
        <dsp:cNvSpPr/>
      </dsp:nvSpPr>
      <dsp:spPr>
        <a:xfrm>
          <a:off x="3911556" y="125976"/>
          <a:ext cx="3555131" cy="213307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63000"/>
                <a:satMod val="165000"/>
              </a:schemeClr>
            </a:gs>
            <a:gs pos="30000">
              <a:schemeClr val="accent1">
                <a:alpha val="90000"/>
                <a:hueOff val="0"/>
                <a:satOff val="0"/>
                <a:lumOff val="0"/>
                <a:alphaOff val="-20000"/>
                <a:shade val="58000"/>
                <a:satMod val="165000"/>
              </a:schemeClr>
            </a:gs>
            <a:gs pos="75000">
              <a:schemeClr val="accent1">
                <a:alpha val="90000"/>
                <a:hueOff val="0"/>
                <a:satOff val="0"/>
                <a:lumOff val="0"/>
                <a:alphaOff val="-20000"/>
                <a:shade val="30000"/>
                <a:satMod val="17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Широке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застосування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знайшли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комплексні</a:t>
          </a:r>
          <a:r>
            <a:rPr lang="ru-RU" sz="1600" b="1" kern="1200" dirty="0" smtClean="0"/>
            <a:t> числа в </a:t>
          </a:r>
          <a:r>
            <a:rPr lang="ru-RU" sz="1600" b="1" kern="1200" dirty="0" err="1" smtClean="0"/>
            <a:t>картографії</a:t>
          </a:r>
          <a:r>
            <a:rPr lang="ru-RU" sz="1600" b="1" kern="1200" dirty="0" smtClean="0"/>
            <a:t>, </a:t>
          </a:r>
          <a:r>
            <a:rPr lang="ru-RU" sz="1600" b="1" kern="1200" dirty="0" err="1" smtClean="0"/>
            <a:t>електротехніці</a:t>
          </a:r>
          <a:r>
            <a:rPr lang="ru-RU" sz="1600" b="1" kern="1200" dirty="0" smtClean="0"/>
            <a:t>, </a:t>
          </a:r>
          <a:br>
            <a:rPr lang="ru-RU" sz="1600" b="1" kern="1200" dirty="0" smtClean="0"/>
          </a:br>
          <a:r>
            <a:rPr lang="ru-RU" sz="1600" b="1" kern="1200" dirty="0" err="1" smtClean="0"/>
            <a:t>гідродинаміці</a:t>
          </a:r>
          <a:r>
            <a:rPr lang="ru-RU" sz="1600" b="1" kern="1200" dirty="0" smtClean="0"/>
            <a:t>, </a:t>
          </a:r>
          <a:r>
            <a:rPr lang="ru-RU" sz="1600" b="1" kern="1200" dirty="0" err="1" smtClean="0"/>
            <a:t>теоретичній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фізиці</a:t>
          </a:r>
          <a:endParaRPr lang="ru-RU" sz="1600" b="1" kern="1200" dirty="0"/>
        </a:p>
      </dsp:txBody>
      <dsp:txXfrm>
        <a:off x="3911556" y="125976"/>
        <a:ext cx="3555131" cy="2133079"/>
      </dsp:txXfrm>
    </dsp:sp>
    <dsp:sp modelId="{6B2AF339-6D2F-42D2-8A28-D02556F73779}">
      <dsp:nvSpPr>
        <dsp:cNvPr id="0" name=""/>
        <dsp:cNvSpPr/>
      </dsp:nvSpPr>
      <dsp:spPr>
        <a:xfrm>
          <a:off x="1956234" y="2614569"/>
          <a:ext cx="3555131" cy="213307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63000"/>
                <a:satMod val="165000"/>
              </a:schemeClr>
            </a:gs>
            <a:gs pos="30000">
              <a:schemeClr val="accent1">
                <a:alpha val="90000"/>
                <a:hueOff val="0"/>
                <a:satOff val="0"/>
                <a:lumOff val="0"/>
                <a:alphaOff val="-40000"/>
                <a:shade val="58000"/>
                <a:satMod val="165000"/>
              </a:schemeClr>
            </a:gs>
            <a:gs pos="75000">
              <a:schemeClr val="accent1">
                <a:alpha val="90000"/>
                <a:hueOff val="0"/>
                <a:satOff val="0"/>
                <a:lumOff val="0"/>
                <a:alphaOff val="-40000"/>
                <a:shade val="30000"/>
                <a:satMod val="17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В наше </a:t>
          </a:r>
          <a:r>
            <a:rPr lang="ru-RU" sz="1600" b="1" kern="1200" dirty="0" err="1" smtClean="0"/>
            <a:t>століття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комплексні</a:t>
          </a:r>
          <a:r>
            <a:rPr lang="ru-RU" sz="1600" b="1" kern="1200" dirty="0" smtClean="0"/>
            <a:t> числа </a:t>
          </a:r>
          <a:br>
            <a:rPr lang="ru-RU" sz="1600" b="1" kern="1200" dirty="0" smtClean="0"/>
          </a:br>
          <a:r>
            <a:rPr lang="ru-RU" sz="1600" b="1" kern="1200" dirty="0" smtClean="0"/>
            <a:t>і </a:t>
          </a:r>
          <a:r>
            <a:rPr lang="ru-RU" sz="1600" b="1" kern="1200" dirty="0" err="1" smtClean="0"/>
            <a:t>комплексні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функції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успішно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застосовуються</a:t>
          </a:r>
          <a:r>
            <a:rPr lang="ru-RU" sz="1600" b="1" kern="1200" dirty="0" smtClean="0"/>
            <a:t> математиками та </a:t>
          </a:r>
          <a:r>
            <a:rPr lang="ru-RU" sz="1600" b="1" kern="1200" dirty="0" err="1" smtClean="0"/>
            <a:t>механіками</a:t>
          </a:r>
          <a:endParaRPr lang="ru-RU" sz="1600" b="1" kern="1200" dirty="0"/>
        </a:p>
      </dsp:txBody>
      <dsp:txXfrm>
        <a:off x="1956234" y="2614569"/>
        <a:ext cx="3555131" cy="213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348E35C-29AA-4C21-88F5-6ED7F9D65BAA}" type="datetimeFigureOut">
              <a:rPr lang="uk-UA" smtClean="0"/>
              <a:t>22.04.2015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AAE30D-1431-4444-A2A6-8F738595A8A2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829761"/>
          </a:xfrm>
        </p:spPr>
        <p:txBody>
          <a:bodyPr>
            <a:normAutofit/>
          </a:bodyPr>
          <a:lstStyle/>
          <a:p>
            <a:r>
              <a:rPr lang="ru-RU" cap="all" dirty="0" err="1">
                <a:effectLst/>
              </a:rPr>
              <a:t>Дії</a:t>
            </a:r>
            <a:r>
              <a:rPr lang="ru-RU" cap="all" dirty="0">
                <a:effectLst/>
              </a:rPr>
              <a:t> над </a:t>
            </a:r>
            <a:r>
              <a:rPr lang="ru-RU" cap="all" dirty="0" err="1">
                <a:effectLst/>
              </a:rPr>
              <a:t>комплексними</a:t>
            </a:r>
            <a:r>
              <a:rPr lang="ru-RU" cap="all" dirty="0">
                <a:effectLst/>
              </a:rPr>
              <a:t> числами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356992"/>
            <a:ext cx="6694512" cy="1944216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 курсової роботи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243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</a:t>
            </a:r>
          </a:p>
          <a:p>
            <a:pPr algn="r"/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інженерія»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Джурана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Артема Сергійовича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uk-UA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Лазорик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313510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859216" cy="4824536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фізики</a:t>
            </a:r>
            <a:r>
              <a:rPr lang="ru-RU" dirty="0"/>
              <a:t> і </a:t>
            </a:r>
            <a:r>
              <a:rPr lang="ru-RU" dirty="0" err="1"/>
              <a:t>техніки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квадратних</a:t>
            </a:r>
            <a:r>
              <a:rPr lang="ru-RU" dirty="0" smtClean="0"/>
              <a:t> </a:t>
            </a:r>
            <a:r>
              <a:rPr lang="ru-RU" dirty="0" err="1"/>
              <a:t>рівнянь</a:t>
            </a:r>
            <a:r>
              <a:rPr lang="ru-RU" dirty="0"/>
              <a:t> з </a:t>
            </a:r>
            <a:r>
              <a:rPr lang="ru-RU" dirty="0" err="1"/>
              <a:t>від'ємним</a:t>
            </a:r>
            <a:r>
              <a:rPr lang="ru-RU" dirty="0"/>
              <a:t> </a:t>
            </a:r>
            <a:r>
              <a:rPr lang="ru-RU" dirty="0" err="1"/>
              <a:t>дискримінантом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дійсних</a:t>
            </a:r>
            <a:r>
              <a:rPr lang="ru-RU" dirty="0"/>
              <a:t> чисел. Але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таких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цілком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фізичний</a:t>
            </a:r>
            <a:r>
              <a:rPr lang="ru-RU" dirty="0"/>
              <a:t> </a:t>
            </a:r>
            <a:r>
              <a:rPr lang="ru-RU" dirty="0" err="1"/>
              <a:t>зміст</a:t>
            </a:r>
            <a:r>
              <a:rPr lang="ru-RU" dirty="0"/>
              <a:t>. </a:t>
            </a:r>
            <a:r>
              <a:rPr lang="ru-RU" dirty="0" err="1"/>
              <a:t>Значення</a:t>
            </a:r>
            <a:r>
              <a:rPr lang="ru-RU" dirty="0"/>
              <a:t> величин,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утворюються</a:t>
            </a:r>
            <a:r>
              <a:rPr lang="ru-RU" dirty="0"/>
              <a:t>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зазначених</a:t>
            </a:r>
            <a:r>
              <a:rPr lang="ru-RU" dirty="0"/>
              <a:t> </a:t>
            </a:r>
            <a:r>
              <a:rPr lang="ru-RU" dirty="0" err="1"/>
              <a:t>рівнянь</a:t>
            </a:r>
            <a:r>
              <a:rPr lang="ru-RU" dirty="0"/>
              <a:t>, назвали </a:t>
            </a:r>
            <a:r>
              <a:rPr lang="ru-RU" dirty="0" err="1"/>
              <a:t>комплексними</a:t>
            </a:r>
            <a:r>
              <a:rPr lang="ru-RU" dirty="0"/>
              <a:t> числами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Комплексні</a:t>
            </a:r>
            <a:r>
              <a:rPr lang="ru-RU" dirty="0"/>
              <a:t> числа широко </a:t>
            </a:r>
            <a:r>
              <a:rPr lang="ru-RU" dirty="0" err="1"/>
              <a:t>використовував</a:t>
            </a:r>
            <a:r>
              <a:rPr lang="ru-RU" dirty="0"/>
              <a:t> </a:t>
            </a:r>
            <a:r>
              <a:rPr lang="ru-RU" dirty="0" err="1"/>
              <a:t>батько</a:t>
            </a:r>
            <a:r>
              <a:rPr lang="ru-RU" dirty="0"/>
              <a:t> </a:t>
            </a:r>
            <a:r>
              <a:rPr lang="ru-RU" dirty="0" err="1"/>
              <a:t>російської</a:t>
            </a:r>
            <a:r>
              <a:rPr lang="ru-RU" dirty="0"/>
              <a:t> </a:t>
            </a:r>
            <a:r>
              <a:rPr lang="ru-RU" dirty="0" err="1"/>
              <a:t>авіації</a:t>
            </a:r>
            <a:r>
              <a:rPr lang="ru-RU" dirty="0"/>
              <a:t> М. Є. </a:t>
            </a:r>
            <a:r>
              <a:rPr lang="ru-RU" dirty="0" err="1"/>
              <a:t>Жуковський</a:t>
            </a:r>
            <a:r>
              <a:rPr lang="ru-RU" dirty="0"/>
              <a:t> (1847 - 1921) при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крила</a:t>
            </a:r>
            <a:r>
              <a:rPr lang="ru-RU" dirty="0"/>
              <a:t>, автором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є. </a:t>
            </a:r>
            <a:endParaRPr lang="ru-RU" dirty="0" smtClean="0"/>
          </a:p>
          <a:p>
            <a:r>
              <a:rPr lang="ru-RU" dirty="0" err="1" smtClean="0"/>
              <a:t>Комплексні</a:t>
            </a:r>
            <a:r>
              <a:rPr lang="ru-RU" dirty="0" smtClean="0"/>
              <a:t> </a:t>
            </a:r>
            <a:r>
              <a:rPr lang="ru-RU" dirty="0"/>
              <a:t>числа і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комплексного </a:t>
            </a:r>
            <a:r>
              <a:rPr lang="ru-RU" dirty="0" err="1"/>
              <a:t>змінного</a:t>
            </a:r>
            <a:r>
              <a:rPr lang="ru-RU" dirty="0"/>
              <a:t> </a:t>
            </a:r>
            <a:r>
              <a:rPr lang="ru-RU" dirty="0" err="1"/>
              <a:t>знаходять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питаннях</a:t>
            </a:r>
            <a:r>
              <a:rPr lang="ru-RU" dirty="0"/>
              <a:t> науки і </a:t>
            </a:r>
            <a:r>
              <a:rPr lang="ru-RU" dirty="0" err="1"/>
              <a:t>техніки</a:t>
            </a:r>
            <a:r>
              <a:rPr lang="ru-RU" dirty="0"/>
              <a:t>.</a:t>
            </a:r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67600" cy="792088"/>
          </a:xfrm>
        </p:spPr>
        <p:txBody>
          <a:bodyPr/>
          <a:lstStyle/>
          <a:p>
            <a:r>
              <a:rPr lang="uk-UA" dirty="0" smtClean="0"/>
              <a:t>Вступ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0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 розробки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створення програми для </a:t>
            </a:r>
            <a:r>
              <a:rPr lang="uk-UA" dirty="0" smtClean="0"/>
              <a:t>операцій з комплексними числами</a:t>
            </a:r>
          </a:p>
          <a:p>
            <a:endParaRPr lang="uk-UA" dirty="0"/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94608"/>
            <a:ext cx="4824537" cy="3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2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Функціональні вимоги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6010045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77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Блок-схема програми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472608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94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Логічна структура програми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1350"/>
            <a:ext cx="7128792" cy="3965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166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програми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1" y="1700808"/>
            <a:ext cx="6770185" cy="4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39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uk-UA" dirty="0"/>
              <a:t>Застосування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7568398"/>
              </p:ext>
            </p:extLst>
          </p:nvPr>
        </p:nvGraphicFramePr>
        <p:xfrm>
          <a:off x="539552" y="1196752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7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620000" cy="4968552"/>
          </a:xfrm>
        </p:spPr>
        <p:txBody>
          <a:bodyPr>
            <a:noAutofit/>
          </a:bodyPr>
          <a:lstStyle/>
          <a:p>
            <a:pPr marL="109728" indent="457200" algn="just">
              <a:buNone/>
            </a:pPr>
            <a:r>
              <a:rPr lang="ru-RU" dirty="0" err="1"/>
              <a:t>Відомо</a:t>
            </a:r>
            <a:r>
              <a:rPr lang="ru-RU" dirty="0"/>
              <a:t>, </a:t>
            </a:r>
            <a:r>
              <a:rPr lang="ru-RU" dirty="0" err="1"/>
              <a:t>наскільки</a:t>
            </a:r>
            <a:r>
              <a:rPr lang="ru-RU" dirty="0"/>
              <a:t> широко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комплексні</a:t>
            </a:r>
            <a:r>
              <a:rPr lang="ru-RU" dirty="0"/>
              <a:t> числа в </a:t>
            </a:r>
            <a:r>
              <a:rPr lang="ru-RU" dirty="0" err="1"/>
              <a:t>математиці</a:t>
            </a:r>
            <a:r>
              <a:rPr lang="ru-RU" dirty="0"/>
              <a:t> і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додатках</a:t>
            </a:r>
            <a:r>
              <a:rPr lang="ru-RU" dirty="0"/>
              <a:t>. Особливо часто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комплексної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, </a:t>
            </a:r>
            <a:r>
              <a:rPr lang="ru-RU" dirty="0" err="1"/>
              <a:t>аналітичні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  <a:p>
            <a:pPr marL="109728" indent="457200" algn="just">
              <a:buNone/>
            </a:pPr>
            <a:r>
              <a:rPr lang="ru-RU" dirty="0"/>
              <a:t>Разом з </a:t>
            </a:r>
            <a:r>
              <a:rPr lang="ru-RU" dirty="0" err="1"/>
              <a:t>тим</a:t>
            </a:r>
            <a:r>
              <a:rPr lang="ru-RU" dirty="0"/>
              <a:t> алгебру </a:t>
            </a:r>
            <a:r>
              <a:rPr lang="ru-RU" dirty="0" err="1"/>
              <a:t>комплексних</a:t>
            </a:r>
            <a:r>
              <a:rPr lang="ru-RU" dirty="0"/>
              <a:t> чисел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і в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розділах</a:t>
            </a:r>
            <a:r>
              <a:rPr lang="ru-RU" dirty="0"/>
              <a:t> математики - </a:t>
            </a:r>
            <a:r>
              <a:rPr lang="ru-RU" dirty="0" err="1"/>
              <a:t>елементарної</a:t>
            </a:r>
            <a:r>
              <a:rPr lang="ru-RU" dirty="0"/>
              <a:t> </a:t>
            </a:r>
            <a:r>
              <a:rPr lang="ru-RU" dirty="0" err="1"/>
              <a:t>геометрії</a:t>
            </a:r>
            <a:r>
              <a:rPr lang="ru-RU" dirty="0"/>
              <a:t>, </a:t>
            </a:r>
            <a:r>
              <a:rPr lang="ru-RU" dirty="0" err="1"/>
              <a:t>тригонометрії</a:t>
            </a:r>
            <a:r>
              <a:rPr lang="ru-RU" dirty="0"/>
              <a:t>,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рухів</a:t>
            </a:r>
            <a:r>
              <a:rPr lang="ru-RU" dirty="0"/>
              <a:t> і </a:t>
            </a:r>
            <a:r>
              <a:rPr lang="ru-RU" dirty="0" err="1"/>
              <a:t>подоб</a:t>
            </a:r>
            <a:r>
              <a:rPr lang="ru-RU" dirty="0"/>
              <a:t>, </a:t>
            </a:r>
            <a:r>
              <a:rPr lang="ru-RU" dirty="0" err="1"/>
              <a:t>афінних</a:t>
            </a:r>
            <a:r>
              <a:rPr lang="ru-RU" dirty="0"/>
              <a:t> і </a:t>
            </a:r>
            <a:r>
              <a:rPr lang="ru-RU" dirty="0" err="1"/>
              <a:t>кругових</a:t>
            </a:r>
            <a:r>
              <a:rPr lang="ru-RU" dirty="0"/>
              <a:t> </a:t>
            </a:r>
            <a:r>
              <a:rPr lang="ru-RU" dirty="0" err="1"/>
              <a:t>перетворень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в </a:t>
            </a:r>
            <a:r>
              <a:rPr lang="ru-RU" dirty="0" err="1"/>
              <a:t>електротехніці</a:t>
            </a:r>
            <a:r>
              <a:rPr lang="ru-RU" dirty="0"/>
              <a:t> і в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механічних</a:t>
            </a:r>
            <a:r>
              <a:rPr lang="ru-RU" dirty="0"/>
              <a:t> і </a:t>
            </a:r>
            <a:r>
              <a:rPr lang="ru-RU" dirty="0" err="1"/>
              <a:t>фізичних</a:t>
            </a:r>
            <a:r>
              <a:rPr lang="ru-RU" dirty="0"/>
              <a:t> </a:t>
            </a:r>
            <a:r>
              <a:rPr lang="ru-RU" dirty="0" err="1"/>
              <a:t>завданнях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8625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395</TotalTime>
  <Words>243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Дії над комплексними числами</vt:lpstr>
      <vt:lpstr>Вступ</vt:lpstr>
      <vt:lpstr>Призначення розробки</vt:lpstr>
      <vt:lpstr>Функціональні вимоги</vt:lpstr>
      <vt:lpstr>Блок-схема програми</vt:lpstr>
      <vt:lpstr>Логічна структура програми</vt:lpstr>
      <vt:lpstr>Інтерфейс програми</vt:lpstr>
      <vt:lpstr>Застосування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архіватора на основі метода Хаффмена</dc:title>
  <dc:creator>Rostyslav</dc:creator>
  <cp:lastModifiedBy>Карина</cp:lastModifiedBy>
  <cp:revision>36</cp:revision>
  <dcterms:created xsi:type="dcterms:W3CDTF">2015-04-22T13:38:12Z</dcterms:created>
  <dcterms:modified xsi:type="dcterms:W3CDTF">2015-04-22T20:20:12Z</dcterms:modified>
</cp:coreProperties>
</file>