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ov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2286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4572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6858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9144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11430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13716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16002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1828800" algn="just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.instagram.com/?u=https%3A%2F%2Ftele.click%2Fartem_ews&amp;e=ATOCWErV_zBRuXHabkRmwXzK8ZnFsJtx_3Ya8Gv2WTD11534V1HthSZ5PQT9xJVcHPZIMf5OAC6Wh_3q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o_deep’s solution"/>
          <p:cNvSpPr txBox="1"/>
          <p:nvPr>
            <p:ph type="ctrTitle"/>
          </p:nvPr>
        </p:nvSpPr>
        <p:spPr>
          <a:xfrm>
            <a:off x="1270000" y="5384799"/>
            <a:ext cx="10464801" cy="1130301"/>
          </a:xfrm>
          <a:prstGeom prst="rect">
            <a:avLst/>
          </a:prstGeom>
        </p:spPr>
        <p:txBody>
          <a:bodyPr/>
          <a:lstStyle>
            <a:lvl1pPr defTabSz="531622">
              <a:defRPr sz="7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so_deep’s solution</a:t>
            </a:r>
          </a:p>
        </p:txBody>
      </p:sp>
      <p:sp>
        <p:nvSpPr>
          <p:cNvPr id="120" name="Решение задачи LunarLander-v2 от команды so_deep"/>
          <p:cNvSpPr txBox="1"/>
          <p:nvPr>
            <p:ph type="subTitle" sz="quarter" idx="1"/>
          </p:nvPr>
        </p:nvSpPr>
        <p:spPr>
          <a:xfrm>
            <a:off x="1270000" y="6616699"/>
            <a:ext cx="10464801" cy="113030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/>
            <a:r>
              <a:t>Решение задачи LunarLander-v2 от команды so_deep</a:t>
            </a:r>
          </a:p>
        </p:txBody>
      </p:sp>
      <p:sp>
        <p:nvSpPr>
          <p:cNvPr id="121" name="Brain Front"/>
          <p:cNvSpPr/>
          <p:nvPr/>
        </p:nvSpPr>
        <p:spPr>
          <a:xfrm>
            <a:off x="4231768" y="1202668"/>
            <a:ext cx="4541264" cy="3771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8302" y="9"/>
                </a:moveTo>
                <a:cubicBezTo>
                  <a:pt x="6982" y="101"/>
                  <a:pt x="5943" y="867"/>
                  <a:pt x="5256" y="1602"/>
                </a:cubicBezTo>
                <a:cubicBezTo>
                  <a:pt x="5021" y="1852"/>
                  <a:pt x="4829" y="2167"/>
                  <a:pt x="4726" y="2528"/>
                </a:cubicBezTo>
                <a:cubicBezTo>
                  <a:pt x="4627" y="2877"/>
                  <a:pt x="4605" y="3232"/>
                  <a:pt x="4671" y="3567"/>
                </a:cubicBezTo>
                <a:cubicBezTo>
                  <a:pt x="4747" y="3948"/>
                  <a:pt x="4927" y="4283"/>
                  <a:pt x="5162" y="4487"/>
                </a:cubicBezTo>
                <a:cubicBezTo>
                  <a:pt x="5228" y="4546"/>
                  <a:pt x="5327" y="4527"/>
                  <a:pt x="5370" y="4448"/>
                </a:cubicBezTo>
                <a:cubicBezTo>
                  <a:pt x="5730" y="3830"/>
                  <a:pt x="6309" y="3389"/>
                  <a:pt x="6844" y="3323"/>
                </a:cubicBezTo>
                <a:cubicBezTo>
                  <a:pt x="6925" y="3310"/>
                  <a:pt x="7003" y="3371"/>
                  <a:pt x="7024" y="3463"/>
                </a:cubicBezTo>
                <a:cubicBezTo>
                  <a:pt x="7052" y="3587"/>
                  <a:pt x="6985" y="3704"/>
                  <a:pt x="6881" y="3711"/>
                </a:cubicBezTo>
                <a:cubicBezTo>
                  <a:pt x="6434" y="3770"/>
                  <a:pt x="5949" y="4146"/>
                  <a:pt x="5638" y="4678"/>
                </a:cubicBezTo>
                <a:cubicBezTo>
                  <a:pt x="5431" y="5033"/>
                  <a:pt x="5343" y="5387"/>
                  <a:pt x="5392" y="5670"/>
                </a:cubicBezTo>
                <a:cubicBezTo>
                  <a:pt x="5409" y="5768"/>
                  <a:pt x="5375" y="5873"/>
                  <a:pt x="5293" y="5912"/>
                </a:cubicBezTo>
                <a:cubicBezTo>
                  <a:pt x="5272" y="5919"/>
                  <a:pt x="5256" y="5926"/>
                  <a:pt x="5234" y="5926"/>
                </a:cubicBezTo>
                <a:cubicBezTo>
                  <a:pt x="5157" y="5926"/>
                  <a:pt x="5091" y="5866"/>
                  <a:pt x="5075" y="5774"/>
                </a:cubicBezTo>
                <a:cubicBezTo>
                  <a:pt x="5037" y="5590"/>
                  <a:pt x="5043" y="5387"/>
                  <a:pt x="5087" y="5177"/>
                </a:cubicBezTo>
                <a:cubicBezTo>
                  <a:pt x="5114" y="5046"/>
                  <a:pt x="5071" y="4907"/>
                  <a:pt x="4978" y="4822"/>
                </a:cubicBezTo>
                <a:cubicBezTo>
                  <a:pt x="4672" y="4559"/>
                  <a:pt x="4443" y="4139"/>
                  <a:pt x="4350" y="3666"/>
                </a:cubicBezTo>
                <a:cubicBezTo>
                  <a:pt x="4323" y="3534"/>
                  <a:pt x="4306" y="3403"/>
                  <a:pt x="4306" y="3272"/>
                </a:cubicBezTo>
                <a:cubicBezTo>
                  <a:pt x="4301" y="3101"/>
                  <a:pt x="4175" y="2982"/>
                  <a:pt x="4038" y="3015"/>
                </a:cubicBezTo>
                <a:cubicBezTo>
                  <a:pt x="3503" y="3159"/>
                  <a:pt x="2363" y="3724"/>
                  <a:pt x="1332" y="5524"/>
                </a:cubicBezTo>
                <a:cubicBezTo>
                  <a:pt x="595" y="6917"/>
                  <a:pt x="279" y="8480"/>
                  <a:pt x="426" y="9302"/>
                </a:cubicBezTo>
                <a:cubicBezTo>
                  <a:pt x="443" y="9492"/>
                  <a:pt x="486" y="9670"/>
                  <a:pt x="541" y="9827"/>
                </a:cubicBezTo>
                <a:cubicBezTo>
                  <a:pt x="595" y="9978"/>
                  <a:pt x="748" y="10038"/>
                  <a:pt x="868" y="9953"/>
                </a:cubicBezTo>
                <a:cubicBezTo>
                  <a:pt x="1179" y="9729"/>
                  <a:pt x="1484" y="9624"/>
                  <a:pt x="1751" y="9585"/>
                </a:cubicBezTo>
                <a:cubicBezTo>
                  <a:pt x="2292" y="9500"/>
                  <a:pt x="2756" y="9664"/>
                  <a:pt x="3051" y="9815"/>
                </a:cubicBezTo>
                <a:cubicBezTo>
                  <a:pt x="3231" y="9907"/>
                  <a:pt x="3400" y="10019"/>
                  <a:pt x="3542" y="10144"/>
                </a:cubicBezTo>
                <a:cubicBezTo>
                  <a:pt x="3635" y="10222"/>
                  <a:pt x="3765" y="10190"/>
                  <a:pt x="3825" y="10072"/>
                </a:cubicBezTo>
                <a:cubicBezTo>
                  <a:pt x="3967" y="9789"/>
                  <a:pt x="4148" y="9553"/>
                  <a:pt x="4350" y="9382"/>
                </a:cubicBezTo>
                <a:cubicBezTo>
                  <a:pt x="4416" y="9329"/>
                  <a:pt x="4507" y="9328"/>
                  <a:pt x="4562" y="9400"/>
                </a:cubicBezTo>
                <a:cubicBezTo>
                  <a:pt x="4638" y="9492"/>
                  <a:pt x="4623" y="9638"/>
                  <a:pt x="4541" y="9704"/>
                </a:cubicBezTo>
                <a:cubicBezTo>
                  <a:pt x="4170" y="10006"/>
                  <a:pt x="3885" y="10617"/>
                  <a:pt x="3820" y="11260"/>
                </a:cubicBezTo>
                <a:cubicBezTo>
                  <a:pt x="3776" y="11687"/>
                  <a:pt x="3836" y="12056"/>
                  <a:pt x="3989" y="12273"/>
                </a:cubicBezTo>
                <a:cubicBezTo>
                  <a:pt x="4043" y="12351"/>
                  <a:pt x="4055" y="12463"/>
                  <a:pt x="4001" y="12542"/>
                </a:cubicBezTo>
                <a:cubicBezTo>
                  <a:pt x="3968" y="12588"/>
                  <a:pt x="3924" y="12607"/>
                  <a:pt x="3875" y="12607"/>
                </a:cubicBezTo>
                <a:cubicBezTo>
                  <a:pt x="3831" y="12607"/>
                  <a:pt x="3788" y="12588"/>
                  <a:pt x="3755" y="12542"/>
                </a:cubicBezTo>
                <a:cubicBezTo>
                  <a:pt x="3531" y="12239"/>
                  <a:pt x="3438" y="11765"/>
                  <a:pt x="3493" y="11207"/>
                </a:cubicBezTo>
                <a:cubicBezTo>
                  <a:pt x="3503" y="11102"/>
                  <a:pt x="3520" y="11004"/>
                  <a:pt x="3542" y="10899"/>
                </a:cubicBezTo>
                <a:cubicBezTo>
                  <a:pt x="3569" y="10774"/>
                  <a:pt x="3537" y="10635"/>
                  <a:pt x="3455" y="10550"/>
                </a:cubicBezTo>
                <a:cubicBezTo>
                  <a:pt x="3122" y="10202"/>
                  <a:pt x="2472" y="9868"/>
                  <a:pt x="1801" y="9973"/>
                </a:cubicBezTo>
                <a:cubicBezTo>
                  <a:pt x="1774" y="9980"/>
                  <a:pt x="1746" y="9979"/>
                  <a:pt x="1719" y="9985"/>
                </a:cubicBezTo>
                <a:cubicBezTo>
                  <a:pt x="1113" y="10110"/>
                  <a:pt x="606" y="10616"/>
                  <a:pt x="355" y="11299"/>
                </a:cubicBezTo>
                <a:cubicBezTo>
                  <a:pt x="126" y="11930"/>
                  <a:pt x="0" y="12621"/>
                  <a:pt x="0" y="13351"/>
                </a:cubicBezTo>
                <a:cubicBezTo>
                  <a:pt x="0" y="16287"/>
                  <a:pt x="2063" y="18664"/>
                  <a:pt x="4606" y="18664"/>
                </a:cubicBezTo>
                <a:cubicBezTo>
                  <a:pt x="5900" y="18664"/>
                  <a:pt x="7073" y="18046"/>
                  <a:pt x="7908" y="17054"/>
                </a:cubicBezTo>
                <a:cubicBezTo>
                  <a:pt x="7957" y="17002"/>
                  <a:pt x="7946" y="16897"/>
                  <a:pt x="7880" y="16851"/>
                </a:cubicBezTo>
                <a:cubicBezTo>
                  <a:pt x="7766" y="16772"/>
                  <a:pt x="7661" y="16687"/>
                  <a:pt x="7563" y="16595"/>
                </a:cubicBezTo>
                <a:cubicBezTo>
                  <a:pt x="7503" y="16535"/>
                  <a:pt x="7477" y="16425"/>
                  <a:pt x="7521" y="16340"/>
                </a:cubicBezTo>
                <a:cubicBezTo>
                  <a:pt x="7575" y="16228"/>
                  <a:pt x="7690" y="16208"/>
                  <a:pt x="7766" y="16280"/>
                </a:cubicBezTo>
                <a:cubicBezTo>
                  <a:pt x="7952" y="16471"/>
                  <a:pt x="8651" y="17023"/>
                  <a:pt x="9289" y="17030"/>
                </a:cubicBezTo>
                <a:cubicBezTo>
                  <a:pt x="10009" y="17036"/>
                  <a:pt x="10599" y="16305"/>
                  <a:pt x="10599" y="15412"/>
                </a:cubicBezTo>
                <a:cubicBezTo>
                  <a:pt x="10599" y="15228"/>
                  <a:pt x="10571" y="15051"/>
                  <a:pt x="10527" y="14886"/>
                </a:cubicBezTo>
                <a:cubicBezTo>
                  <a:pt x="10374" y="14453"/>
                  <a:pt x="10080" y="14139"/>
                  <a:pt x="9649" y="13942"/>
                </a:cubicBezTo>
                <a:cubicBezTo>
                  <a:pt x="8716" y="13515"/>
                  <a:pt x="7390" y="13783"/>
                  <a:pt x="6615" y="14256"/>
                </a:cubicBezTo>
                <a:cubicBezTo>
                  <a:pt x="5846" y="14722"/>
                  <a:pt x="5343" y="15578"/>
                  <a:pt x="5338" y="15584"/>
                </a:cubicBezTo>
                <a:lnTo>
                  <a:pt x="5310" y="15630"/>
                </a:lnTo>
                <a:cubicBezTo>
                  <a:pt x="5261" y="15715"/>
                  <a:pt x="5152" y="15722"/>
                  <a:pt x="5097" y="15630"/>
                </a:cubicBezTo>
                <a:lnTo>
                  <a:pt x="5070" y="15584"/>
                </a:lnTo>
                <a:cubicBezTo>
                  <a:pt x="4442" y="14527"/>
                  <a:pt x="2920" y="14106"/>
                  <a:pt x="2046" y="14736"/>
                </a:cubicBezTo>
                <a:cubicBezTo>
                  <a:pt x="1970" y="14789"/>
                  <a:pt x="1872" y="14768"/>
                  <a:pt x="1823" y="14683"/>
                </a:cubicBezTo>
                <a:cubicBezTo>
                  <a:pt x="1768" y="14591"/>
                  <a:pt x="1791" y="14461"/>
                  <a:pt x="1872" y="14402"/>
                </a:cubicBezTo>
                <a:cubicBezTo>
                  <a:pt x="2773" y="13738"/>
                  <a:pt x="4213" y="14026"/>
                  <a:pt x="5043" y="14946"/>
                </a:cubicBezTo>
                <a:cubicBezTo>
                  <a:pt x="5136" y="15044"/>
                  <a:pt x="5271" y="15039"/>
                  <a:pt x="5353" y="14934"/>
                </a:cubicBezTo>
                <a:cubicBezTo>
                  <a:pt x="5593" y="14618"/>
                  <a:pt x="5981" y="14190"/>
                  <a:pt x="6467" y="13895"/>
                </a:cubicBezTo>
                <a:cubicBezTo>
                  <a:pt x="7323" y="13376"/>
                  <a:pt x="8732" y="13093"/>
                  <a:pt x="9763" y="13560"/>
                </a:cubicBezTo>
                <a:cubicBezTo>
                  <a:pt x="10052" y="13691"/>
                  <a:pt x="10292" y="13876"/>
                  <a:pt x="10478" y="14106"/>
                </a:cubicBezTo>
                <a:cubicBezTo>
                  <a:pt x="10489" y="14067"/>
                  <a:pt x="10506" y="14020"/>
                  <a:pt x="10517" y="13981"/>
                </a:cubicBezTo>
                <a:cubicBezTo>
                  <a:pt x="10446" y="12161"/>
                  <a:pt x="9840" y="11095"/>
                  <a:pt x="8634" y="10649"/>
                </a:cubicBezTo>
                <a:cubicBezTo>
                  <a:pt x="8547" y="10616"/>
                  <a:pt x="8491" y="10511"/>
                  <a:pt x="8513" y="10412"/>
                </a:cubicBezTo>
                <a:cubicBezTo>
                  <a:pt x="8535" y="10301"/>
                  <a:pt x="8628" y="10236"/>
                  <a:pt x="8721" y="10269"/>
                </a:cubicBezTo>
                <a:cubicBezTo>
                  <a:pt x="9289" y="10472"/>
                  <a:pt x="9735" y="10806"/>
                  <a:pt x="10074" y="11273"/>
                </a:cubicBezTo>
                <a:cubicBezTo>
                  <a:pt x="10139" y="11358"/>
                  <a:pt x="10254" y="11359"/>
                  <a:pt x="10309" y="11260"/>
                </a:cubicBezTo>
                <a:cubicBezTo>
                  <a:pt x="10483" y="10971"/>
                  <a:pt x="10599" y="10564"/>
                  <a:pt x="10599" y="10117"/>
                </a:cubicBezTo>
                <a:cubicBezTo>
                  <a:pt x="10599" y="9795"/>
                  <a:pt x="10538" y="9500"/>
                  <a:pt x="10440" y="9244"/>
                </a:cubicBezTo>
                <a:cubicBezTo>
                  <a:pt x="10435" y="9231"/>
                  <a:pt x="10429" y="9216"/>
                  <a:pt x="10423" y="9203"/>
                </a:cubicBezTo>
                <a:cubicBezTo>
                  <a:pt x="10423" y="9203"/>
                  <a:pt x="10423" y="9204"/>
                  <a:pt x="10423" y="9197"/>
                </a:cubicBezTo>
                <a:cubicBezTo>
                  <a:pt x="10401" y="9151"/>
                  <a:pt x="10386" y="9105"/>
                  <a:pt x="10358" y="9059"/>
                </a:cubicBezTo>
                <a:cubicBezTo>
                  <a:pt x="10336" y="9013"/>
                  <a:pt x="10315" y="8968"/>
                  <a:pt x="10299" y="8916"/>
                </a:cubicBezTo>
                <a:cubicBezTo>
                  <a:pt x="10135" y="8627"/>
                  <a:pt x="9867" y="8383"/>
                  <a:pt x="9518" y="8199"/>
                </a:cubicBezTo>
                <a:cubicBezTo>
                  <a:pt x="8868" y="7864"/>
                  <a:pt x="8082" y="7825"/>
                  <a:pt x="7558" y="8101"/>
                </a:cubicBezTo>
                <a:cubicBezTo>
                  <a:pt x="6952" y="8423"/>
                  <a:pt x="6505" y="9079"/>
                  <a:pt x="6390" y="9815"/>
                </a:cubicBezTo>
                <a:cubicBezTo>
                  <a:pt x="6314" y="10295"/>
                  <a:pt x="6352" y="11018"/>
                  <a:pt x="6953" y="11747"/>
                </a:cubicBezTo>
                <a:cubicBezTo>
                  <a:pt x="7018" y="11826"/>
                  <a:pt x="7024" y="11964"/>
                  <a:pt x="6953" y="12043"/>
                </a:cubicBezTo>
                <a:cubicBezTo>
                  <a:pt x="6920" y="12076"/>
                  <a:pt x="6882" y="12088"/>
                  <a:pt x="6844" y="12088"/>
                </a:cubicBezTo>
                <a:cubicBezTo>
                  <a:pt x="6800" y="12088"/>
                  <a:pt x="6762" y="12068"/>
                  <a:pt x="6729" y="12028"/>
                </a:cubicBezTo>
                <a:cubicBezTo>
                  <a:pt x="6178" y="11365"/>
                  <a:pt x="5949" y="10558"/>
                  <a:pt x="6074" y="9743"/>
                </a:cubicBezTo>
                <a:cubicBezTo>
                  <a:pt x="6102" y="9572"/>
                  <a:pt x="6139" y="9408"/>
                  <a:pt x="6194" y="9250"/>
                </a:cubicBezTo>
                <a:cubicBezTo>
                  <a:pt x="6248" y="9093"/>
                  <a:pt x="6238" y="8908"/>
                  <a:pt x="6156" y="8764"/>
                </a:cubicBezTo>
                <a:cubicBezTo>
                  <a:pt x="6145" y="8744"/>
                  <a:pt x="6139" y="8738"/>
                  <a:pt x="6139" y="8731"/>
                </a:cubicBezTo>
                <a:cubicBezTo>
                  <a:pt x="5932" y="8324"/>
                  <a:pt x="4863" y="6766"/>
                  <a:pt x="2718" y="7056"/>
                </a:cubicBezTo>
                <a:cubicBezTo>
                  <a:pt x="2620" y="7069"/>
                  <a:pt x="2527" y="6971"/>
                  <a:pt x="2538" y="6846"/>
                </a:cubicBezTo>
                <a:cubicBezTo>
                  <a:pt x="2543" y="6748"/>
                  <a:pt x="2609" y="6674"/>
                  <a:pt x="2691" y="6668"/>
                </a:cubicBezTo>
                <a:cubicBezTo>
                  <a:pt x="4650" y="6411"/>
                  <a:pt x="5904" y="7628"/>
                  <a:pt x="6390" y="8429"/>
                </a:cubicBezTo>
                <a:cubicBezTo>
                  <a:pt x="6445" y="8521"/>
                  <a:pt x="6560" y="8527"/>
                  <a:pt x="6625" y="8441"/>
                </a:cubicBezTo>
                <a:cubicBezTo>
                  <a:pt x="6849" y="8146"/>
                  <a:pt x="7122" y="7904"/>
                  <a:pt x="7439" y="7739"/>
                </a:cubicBezTo>
                <a:cubicBezTo>
                  <a:pt x="8039" y="7424"/>
                  <a:pt x="8928" y="7463"/>
                  <a:pt x="9654" y="7838"/>
                </a:cubicBezTo>
                <a:cubicBezTo>
                  <a:pt x="9916" y="7969"/>
                  <a:pt x="10134" y="8140"/>
                  <a:pt x="10314" y="8337"/>
                </a:cubicBezTo>
                <a:cubicBezTo>
                  <a:pt x="10330" y="8297"/>
                  <a:pt x="10347" y="8251"/>
                  <a:pt x="10363" y="8211"/>
                </a:cubicBezTo>
                <a:cubicBezTo>
                  <a:pt x="10511" y="7929"/>
                  <a:pt x="10599" y="7561"/>
                  <a:pt x="10599" y="7160"/>
                </a:cubicBezTo>
                <a:cubicBezTo>
                  <a:pt x="10599" y="6714"/>
                  <a:pt x="10489" y="6312"/>
                  <a:pt x="10309" y="6017"/>
                </a:cubicBezTo>
                <a:cubicBezTo>
                  <a:pt x="10303" y="6010"/>
                  <a:pt x="10304" y="6005"/>
                  <a:pt x="10299" y="5998"/>
                </a:cubicBezTo>
                <a:cubicBezTo>
                  <a:pt x="10206" y="5841"/>
                  <a:pt x="10041" y="5760"/>
                  <a:pt x="9883" y="5820"/>
                </a:cubicBezTo>
                <a:cubicBezTo>
                  <a:pt x="9675" y="5898"/>
                  <a:pt x="9462" y="5932"/>
                  <a:pt x="9255" y="5932"/>
                </a:cubicBezTo>
                <a:cubicBezTo>
                  <a:pt x="8949" y="5932"/>
                  <a:pt x="8660" y="5861"/>
                  <a:pt x="8436" y="5762"/>
                </a:cubicBezTo>
                <a:cubicBezTo>
                  <a:pt x="8360" y="5729"/>
                  <a:pt x="8311" y="5637"/>
                  <a:pt x="8327" y="5538"/>
                </a:cubicBezTo>
                <a:cubicBezTo>
                  <a:pt x="8344" y="5413"/>
                  <a:pt x="8453" y="5347"/>
                  <a:pt x="8546" y="5386"/>
                </a:cubicBezTo>
                <a:cubicBezTo>
                  <a:pt x="8960" y="5577"/>
                  <a:pt x="9589" y="5624"/>
                  <a:pt x="10053" y="5302"/>
                </a:cubicBezTo>
                <a:cubicBezTo>
                  <a:pt x="10086" y="5276"/>
                  <a:pt x="10118" y="5248"/>
                  <a:pt x="10150" y="5222"/>
                </a:cubicBezTo>
                <a:cubicBezTo>
                  <a:pt x="10259" y="5124"/>
                  <a:pt x="10347" y="4999"/>
                  <a:pt x="10413" y="4855"/>
                </a:cubicBezTo>
                <a:cubicBezTo>
                  <a:pt x="10522" y="4592"/>
                  <a:pt x="10592" y="4270"/>
                  <a:pt x="10592" y="3929"/>
                </a:cubicBezTo>
                <a:lnTo>
                  <a:pt x="10592" y="3922"/>
                </a:lnTo>
                <a:cubicBezTo>
                  <a:pt x="10592" y="3647"/>
                  <a:pt x="10511" y="3369"/>
                  <a:pt x="10363" y="3159"/>
                </a:cubicBezTo>
                <a:cubicBezTo>
                  <a:pt x="9840" y="2397"/>
                  <a:pt x="9190" y="2095"/>
                  <a:pt x="8426" y="2259"/>
                </a:cubicBezTo>
                <a:cubicBezTo>
                  <a:pt x="8344" y="2279"/>
                  <a:pt x="8262" y="2232"/>
                  <a:pt x="8235" y="2140"/>
                </a:cubicBezTo>
                <a:cubicBezTo>
                  <a:pt x="8197" y="2022"/>
                  <a:pt x="8258" y="1898"/>
                  <a:pt x="8361" y="1871"/>
                </a:cubicBezTo>
                <a:cubicBezTo>
                  <a:pt x="9087" y="1714"/>
                  <a:pt x="9736" y="1924"/>
                  <a:pt x="10282" y="2489"/>
                </a:cubicBezTo>
                <a:cubicBezTo>
                  <a:pt x="10353" y="2568"/>
                  <a:pt x="10468" y="2523"/>
                  <a:pt x="10490" y="2411"/>
                </a:cubicBezTo>
                <a:cubicBezTo>
                  <a:pt x="10506" y="2306"/>
                  <a:pt x="10522" y="2160"/>
                  <a:pt x="10517" y="1970"/>
                </a:cubicBezTo>
                <a:cubicBezTo>
                  <a:pt x="10495" y="886"/>
                  <a:pt x="10195" y="118"/>
                  <a:pt x="8885" y="13"/>
                </a:cubicBezTo>
                <a:cubicBezTo>
                  <a:pt x="8685" y="-3"/>
                  <a:pt x="8490" y="-4"/>
                  <a:pt x="8302" y="9"/>
                </a:cubicBezTo>
                <a:close/>
                <a:moveTo>
                  <a:pt x="13298" y="9"/>
                </a:moveTo>
                <a:cubicBezTo>
                  <a:pt x="13110" y="-4"/>
                  <a:pt x="12915" y="-3"/>
                  <a:pt x="12715" y="13"/>
                </a:cubicBezTo>
                <a:cubicBezTo>
                  <a:pt x="11405" y="118"/>
                  <a:pt x="11105" y="886"/>
                  <a:pt x="11083" y="1970"/>
                </a:cubicBezTo>
                <a:cubicBezTo>
                  <a:pt x="11078" y="2160"/>
                  <a:pt x="11094" y="2306"/>
                  <a:pt x="11110" y="2411"/>
                </a:cubicBezTo>
                <a:cubicBezTo>
                  <a:pt x="11132" y="2523"/>
                  <a:pt x="11247" y="2568"/>
                  <a:pt x="11318" y="2489"/>
                </a:cubicBezTo>
                <a:cubicBezTo>
                  <a:pt x="11864" y="1924"/>
                  <a:pt x="12513" y="1714"/>
                  <a:pt x="13239" y="1871"/>
                </a:cubicBezTo>
                <a:cubicBezTo>
                  <a:pt x="13342" y="1898"/>
                  <a:pt x="13403" y="2022"/>
                  <a:pt x="13365" y="2140"/>
                </a:cubicBezTo>
                <a:cubicBezTo>
                  <a:pt x="13338" y="2232"/>
                  <a:pt x="13256" y="2279"/>
                  <a:pt x="13174" y="2259"/>
                </a:cubicBezTo>
                <a:cubicBezTo>
                  <a:pt x="12410" y="2095"/>
                  <a:pt x="11760" y="2397"/>
                  <a:pt x="11237" y="3159"/>
                </a:cubicBezTo>
                <a:cubicBezTo>
                  <a:pt x="11089" y="3369"/>
                  <a:pt x="11008" y="3647"/>
                  <a:pt x="11008" y="3922"/>
                </a:cubicBezTo>
                <a:lnTo>
                  <a:pt x="11008" y="3929"/>
                </a:lnTo>
                <a:cubicBezTo>
                  <a:pt x="11008" y="4270"/>
                  <a:pt x="11078" y="4592"/>
                  <a:pt x="11187" y="4855"/>
                </a:cubicBezTo>
                <a:cubicBezTo>
                  <a:pt x="11253" y="4999"/>
                  <a:pt x="11341" y="5124"/>
                  <a:pt x="11450" y="5222"/>
                </a:cubicBezTo>
                <a:cubicBezTo>
                  <a:pt x="11482" y="5248"/>
                  <a:pt x="11514" y="5276"/>
                  <a:pt x="11547" y="5302"/>
                </a:cubicBezTo>
                <a:cubicBezTo>
                  <a:pt x="12011" y="5624"/>
                  <a:pt x="12640" y="5577"/>
                  <a:pt x="13054" y="5386"/>
                </a:cubicBezTo>
                <a:cubicBezTo>
                  <a:pt x="13147" y="5347"/>
                  <a:pt x="13256" y="5413"/>
                  <a:pt x="13273" y="5538"/>
                </a:cubicBezTo>
                <a:cubicBezTo>
                  <a:pt x="13289" y="5637"/>
                  <a:pt x="13240" y="5729"/>
                  <a:pt x="13164" y="5762"/>
                </a:cubicBezTo>
                <a:cubicBezTo>
                  <a:pt x="12940" y="5861"/>
                  <a:pt x="12651" y="5932"/>
                  <a:pt x="12345" y="5932"/>
                </a:cubicBezTo>
                <a:cubicBezTo>
                  <a:pt x="12138" y="5932"/>
                  <a:pt x="11925" y="5898"/>
                  <a:pt x="11717" y="5820"/>
                </a:cubicBezTo>
                <a:cubicBezTo>
                  <a:pt x="11559" y="5760"/>
                  <a:pt x="11394" y="5841"/>
                  <a:pt x="11301" y="5998"/>
                </a:cubicBezTo>
                <a:cubicBezTo>
                  <a:pt x="11296" y="6005"/>
                  <a:pt x="11297" y="6010"/>
                  <a:pt x="11291" y="6017"/>
                </a:cubicBezTo>
                <a:cubicBezTo>
                  <a:pt x="11111" y="6312"/>
                  <a:pt x="11001" y="6714"/>
                  <a:pt x="11001" y="7160"/>
                </a:cubicBezTo>
                <a:cubicBezTo>
                  <a:pt x="11001" y="7561"/>
                  <a:pt x="11089" y="7929"/>
                  <a:pt x="11237" y="8211"/>
                </a:cubicBezTo>
                <a:cubicBezTo>
                  <a:pt x="11253" y="8251"/>
                  <a:pt x="11270" y="8297"/>
                  <a:pt x="11286" y="8337"/>
                </a:cubicBezTo>
                <a:cubicBezTo>
                  <a:pt x="11466" y="8140"/>
                  <a:pt x="11684" y="7969"/>
                  <a:pt x="11946" y="7838"/>
                </a:cubicBezTo>
                <a:cubicBezTo>
                  <a:pt x="12672" y="7463"/>
                  <a:pt x="13561" y="7424"/>
                  <a:pt x="14161" y="7739"/>
                </a:cubicBezTo>
                <a:cubicBezTo>
                  <a:pt x="14478" y="7904"/>
                  <a:pt x="14751" y="8146"/>
                  <a:pt x="14975" y="8441"/>
                </a:cubicBezTo>
                <a:cubicBezTo>
                  <a:pt x="15040" y="8527"/>
                  <a:pt x="15155" y="8521"/>
                  <a:pt x="15210" y="8429"/>
                </a:cubicBezTo>
                <a:cubicBezTo>
                  <a:pt x="15696" y="7628"/>
                  <a:pt x="16950" y="6411"/>
                  <a:pt x="18909" y="6668"/>
                </a:cubicBezTo>
                <a:cubicBezTo>
                  <a:pt x="18991" y="6674"/>
                  <a:pt x="19057" y="6748"/>
                  <a:pt x="19062" y="6846"/>
                </a:cubicBezTo>
                <a:cubicBezTo>
                  <a:pt x="19073" y="6971"/>
                  <a:pt x="18980" y="7069"/>
                  <a:pt x="18882" y="7056"/>
                </a:cubicBezTo>
                <a:cubicBezTo>
                  <a:pt x="16737" y="6766"/>
                  <a:pt x="15668" y="8324"/>
                  <a:pt x="15461" y="8731"/>
                </a:cubicBezTo>
                <a:cubicBezTo>
                  <a:pt x="15461" y="8738"/>
                  <a:pt x="15455" y="8744"/>
                  <a:pt x="15444" y="8764"/>
                </a:cubicBezTo>
                <a:cubicBezTo>
                  <a:pt x="15362" y="8908"/>
                  <a:pt x="15352" y="9093"/>
                  <a:pt x="15406" y="9250"/>
                </a:cubicBezTo>
                <a:cubicBezTo>
                  <a:pt x="15461" y="9408"/>
                  <a:pt x="15498" y="9572"/>
                  <a:pt x="15526" y="9743"/>
                </a:cubicBezTo>
                <a:cubicBezTo>
                  <a:pt x="15651" y="10558"/>
                  <a:pt x="15422" y="11365"/>
                  <a:pt x="14871" y="12028"/>
                </a:cubicBezTo>
                <a:cubicBezTo>
                  <a:pt x="14838" y="12068"/>
                  <a:pt x="14800" y="12088"/>
                  <a:pt x="14756" y="12088"/>
                </a:cubicBezTo>
                <a:cubicBezTo>
                  <a:pt x="14718" y="12088"/>
                  <a:pt x="14680" y="12076"/>
                  <a:pt x="14647" y="12043"/>
                </a:cubicBezTo>
                <a:cubicBezTo>
                  <a:pt x="14576" y="11964"/>
                  <a:pt x="14582" y="11826"/>
                  <a:pt x="14647" y="11747"/>
                </a:cubicBezTo>
                <a:cubicBezTo>
                  <a:pt x="15248" y="11018"/>
                  <a:pt x="15286" y="10295"/>
                  <a:pt x="15210" y="9815"/>
                </a:cubicBezTo>
                <a:cubicBezTo>
                  <a:pt x="15095" y="9079"/>
                  <a:pt x="14648" y="8423"/>
                  <a:pt x="14042" y="8101"/>
                </a:cubicBezTo>
                <a:cubicBezTo>
                  <a:pt x="13518" y="7825"/>
                  <a:pt x="12732" y="7864"/>
                  <a:pt x="12082" y="8199"/>
                </a:cubicBezTo>
                <a:cubicBezTo>
                  <a:pt x="11733" y="8383"/>
                  <a:pt x="11465" y="8627"/>
                  <a:pt x="11301" y="8916"/>
                </a:cubicBezTo>
                <a:cubicBezTo>
                  <a:pt x="11285" y="8968"/>
                  <a:pt x="11264" y="9013"/>
                  <a:pt x="11242" y="9059"/>
                </a:cubicBezTo>
                <a:cubicBezTo>
                  <a:pt x="11214" y="9105"/>
                  <a:pt x="11199" y="9151"/>
                  <a:pt x="11177" y="9197"/>
                </a:cubicBezTo>
                <a:cubicBezTo>
                  <a:pt x="11177" y="9204"/>
                  <a:pt x="11177" y="9203"/>
                  <a:pt x="11177" y="9203"/>
                </a:cubicBezTo>
                <a:cubicBezTo>
                  <a:pt x="11171" y="9216"/>
                  <a:pt x="11165" y="9231"/>
                  <a:pt x="11160" y="9244"/>
                </a:cubicBezTo>
                <a:cubicBezTo>
                  <a:pt x="11062" y="9500"/>
                  <a:pt x="11001" y="9795"/>
                  <a:pt x="11001" y="10117"/>
                </a:cubicBezTo>
                <a:cubicBezTo>
                  <a:pt x="11001" y="10564"/>
                  <a:pt x="11117" y="10971"/>
                  <a:pt x="11291" y="11260"/>
                </a:cubicBezTo>
                <a:cubicBezTo>
                  <a:pt x="11346" y="11359"/>
                  <a:pt x="11461" y="11358"/>
                  <a:pt x="11526" y="11273"/>
                </a:cubicBezTo>
                <a:cubicBezTo>
                  <a:pt x="11865" y="10806"/>
                  <a:pt x="12311" y="10472"/>
                  <a:pt x="12879" y="10269"/>
                </a:cubicBezTo>
                <a:cubicBezTo>
                  <a:pt x="12972" y="10236"/>
                  <a:pt x="13065" y="10301"/>
                  <a:pt x="13087" y="10412"/>
                </a:cubicBezTo>
                <a:cubicBezTo>
                  <a:pt x="13109" y="10511"/>
                  <a:pt x="13053" y="10616"/>
                  <a:pt x="12966" y="10649"/>
                </a:cubicBezTo>
                <a:cubicBezTo>
                  <a:pt x="11760" y="11095"/>
                  <a:pt x="11154" y="12161"/>
                  <a:pt x="11083" y="13981"/>
                </a:cubicBezTo>
                <a:cubicBezTo>
                  <a:pt x="11094" y="14020"/>
                  <a:pt x="11111" y="14067"/>
                  <a:pt x="11122" y="14106"/>
                </a:cubicBezTo>
                <a:cubicBezTo>
                  <a:pt x="11308" y="13876"/>
                  <a:pt x="11548" y="13691"/>
                  <a:pt x="11837" y="13560"/>
                </a:cubicBezTo>
                <a:cubicBezTo>
                  <a:pt x="12868" y="13093"/>
                  <a:pt x="14277" y="13376"/>
                  <a:pt x="15133" y="13895"/>
                </a:cubicBezTo>
                <a:cubicBezTo>
                  <a:pt x="15619" y="14190"/>
                  <a:pt x="16007" y="14618"/>
                  <a:pt x="16247" y="14934"/>
                </a:cubicBezTo>
                <a:cubicBezTo>
                  <a:pt x="16329" y="15039"/>
                  <a:pt x="16465" y="15044"/>
                  <a:pt x="16557" y="14946"/>
                </a:cubicBezTo>
                <a:cubicBezTo>
                  <a:pt x="17387" y="14026"/>
                  <a:pt x="18827" y="13738"/>
                  <a:pt x="19728" y="14402"/>
                </a:cubicBezTo>
                <a:cubicBezTo>
                  <a:pt x="19809" y="14461"/>
                  <a:pt x="19832" y="14591"/>
                  <a:pt x="19777" y="14683"/>
                </a:cubicBezTo>
                <a:cubicBezTo>
                  <a:pt x="19728" y="14768"/>
                  <a:pt x="19630" y="14789"/>
                  <a:pt x="19554" y="14736"/>
                </a:cubicBezTo>
                <a:cubicBezTo>
                  <a:pt x="18680" y="14106"/>
                  <a:pt x="17158" y="14527"/>
                  <a:pt x="16530" y="15584"/>
                </a:cubicBezTo>
                <a:lnTo>
                  <a:pt x="16503" y="15630"/>
                </a:lnTo>
                <a:cubicBezTo>
                  <a:pt x="16448" y="15722"/>
                  <a:pt x="16339" y="15715"/>
                  <a:pt x="16290" y="15630"/>
                </a:cubicBezTo>
                <a:lnTo>
                  <a:pt x="16262" y="15584"/>
                </a:lnTo>
                <a:cubicBezTo>
                  <a:pt x="16257" y="15578"/>
                  <a:pt x="15754" y="14722"/>
                  <a:pt x="14985" y="14256"/>
                </a:cubicBezTo>
                <a:cubicBezTo>
                  <a:pt x="14210" y="13783"/>
                  <a:pt x="12884" y="13515"/>
                  <a:pt x="11951" y="13942"/>
                </a:cubicBezTo>
                <a:cubicBezTo>
                  <a:pt x="11520" y="14139"/>
                  <a:pt x="11226" y="14453"/>
                  <a:pt x="11073" y="14886"/>
                </a:cubicBezTo>
                <a:cubicBezTo>
                  <a:pt x="11029" y="15051"/>
                  <a:pt x="11001" y="15228"/>
                  <a:pt x="11001" y="15412"/>
                </a:cubicBezTo>
                <a:cubicBezTo>
                  <a:pt x="11001" y="16305"/>
                  <a:pt x="11591" y="17036"/>
                  <a:pt x="12311" y="17030"/>
                </a:cubicBezTo>
                <a:cubicBezTo>
                  <a:pt x="12949" y="17023"/>
                  <a:pt x="13648" y="16471"/>
                  <a:pt x="13834" y="16280"/>
                </a:cubicBezTo>
                <a:cubicBezTo>
                  <a:pt x="13910" y="16208"/>
                  <a:pt x="14025" y="16228"/>
                  <a:pt x="14079" y="16340"/>
                </a:cubicBezTo>
                <a:cubicBezTo>
                  <a:pt x="14123" y="16425"/>
                  <a:pt x="14097" y="16535"/>
                  <a:pt x="14037" y="16595"/>
                </a:cubicBezTo>
                <a:cubicBezTo>
                  <a:pt x="13939" y="16686"/>
                  <a:pt x="13834" y="16772"/>
                  <a:pt x="13720" y="16851"/>
                </a:cubicBezTo>
                <a:cubicBezTo>
                  <a:pt x="13654" y="16897"/>
                  <a:pt x="13643" y="17002"/>
                  <a:pt x="13692" y="17054"/>
                </a:cubicBezTo>
                <a:cubicBezTo>
                  <a:pt x="14527" y="18046"/>
                  <a:pt x="15701" y="18664"/>
                  <a:pt x="16994" y="18664"/>
                </a:cubicBezTo>
                <a:cubicBezTo>
                  <a:pt x="19537" y="18664"/>
                  <a:pt x="21600" y="16287"/>
                  <a:pt x="21600" y="13351"/>
                </a:cubicBezTo>
                <a:cubicBezTo>
                  <a:pt x="21600" y="12621"/>
                  <a:pt x="21474" y="11930"/>
                  <a:pt x="21245" y="11299"/>
                </a:cubicBezTo>
                <a:cubicBezTo>
                  <a:pt x="20994" y="10616"/>
                  <a:pt x="20487" y="10110"/>
                  <a:pt x="19881" y="9985"/>
                </a:cubicBezTo>
                <a:cubicBezTo>
                  <a:pt x="19854" y="9979"/>
                  <a:pt x="19826" y="9980"/>
                  <a:pt x="19799" y="9973"/>
                </a:cubicBezTo>
                <a:cubicBezTo>
                  <a:pt x="19128" y="9868"/>
                  <a:pt x="18478" y="10202"/>
                  <a:pt x="18145" y="10550"/>
                </a:cubicBezTo>
                <a:cubicBezTo>
                  <a:pt x="18063" y="10635"/>
                  <a:pt x="18031" y="10774"/>
                  <a:pt x="18058" y="10899"/>
                </a:cubicBezTo>
                <a:cubicBezTo>
                  <a:pt x="18080" y="11004"/>
                  <a:pt x="18097" y="11102"/>
                  <a:pt x="18107" y="11207"/>
                </a:cubicBezTo>
                <a:cubicBezTo>
                  <a:pt x="18162" y="11765"/>
                  <a:pt x="18069" y="12239"/>
                  <a:pt x="17845" y="12542"/>
                </a:cubicBezTo>
                <a:cubicBezTo>
                  <a:pt x="17812" y="12588"/>
                  <a:pt x="17769" y="12607"/>
                  <a:pt x="17725" y="12607"/>
                </a:cubicBezTo>
                <a:cubicBezTo>
                  <a:pt x="17676" y="12607"/>
                  <a:pt x="17632" y="12588"/>
                  <a:pt x="17599" y="12542"/>
                </a:cubicBezTo>
                <a:cubicBezTo>
                  <a:pt x="17545" y="12463"/>
                  <a:pt x="17557" y="12351"/>
                  <a:pt x="17611" y="12273"/>
                </a:cubicBezTo>
                <a:cubicBezTo>
                  <a:pt x="17764" y="12056"/>
                  <a:pt x="17824" y="11687"/>
                  <a:pt x="17780" y="11260"/>
                </a:cubicBezTo>
                <a:cubicBezTo>
                  <a:pt x="17715" y="10617"/>
                  <a:pt x="17430" y="10006"/>
                  <a:pt x="17059" y="9704"/>
                </a:cubicBezTo>
                <a:cubicBezTo>
                  <a:pt x="16977" y="9638"/>
                  <a:pt x="16962" y="9492"/>
                  <a:pt x="17038" y="9400"/>
                </a:cubicBezTo>
                <a:cubicBezTo>
                  <a:pt x="17093" y="9328"/>
                  <a:pt x="17184" y="9329"/>
                  <a:pt x="17250" y="9382"/>
                </a:cubicBezTo>
                <a:cubicBezTo>
                  <a:pt x="17452" y="9553"/>
                  <a:pt x="17633" y="9789"/>
                  <a:pt x="17775" y="10072"/>
                </a:cubicBezTo>
                <a:cubicBezTo>
                  <a:pt x="17835" y="10190"/>
                  <a:pt x="17965" y="10222"/>
                  <a:pt x="18058" y="10144"/>
                </a:cubicBezTo>
                <a:cubicBezTo>
                  <a:pt x="18200" y="10019"/>
                  <a:pt x="18369" y="9907"/>
                  <a:pt x="18549" y="9815"/>
                </a:cubicBezTo>
                <a:cubicBezTo>
                  <a:pt x="18844" y="9664"/>
                  <a:pt x="19308" y="9500"/>
                  <a:pt x="19849" y="9585"/>
                </a:cubicBezTo>
                <a:cubicBezTo>
                  <a:pt x="20116" y="9624"/>
                  <a:pt x="20421" y="9729"/>
                  <a:pt x="20732" y="9953"/>
                </a:cubicBezTo>
                <a:cubicBezTo>
                  <a:pt x="20852" y="10038"/>
                  <a:pt x="21005" y="9978"/>
                  <a:pt x="21059" y="9827"/>
                </a:cubicBezTo>
                <a:cubicBezTo>
                  <a:pt x="21114" y="9670"/>
                  <a:pt x="21157" y="9492"/>
                  <a:pt x="21174" y="9302"/>
                </a:cubicBezTo>
                <a:cubicBezTo>
                  <a:pt x="21321" y="8480"/>
                  <a:pt x="21005" y="6917"/>
                  <a:pt x="20268" y="5524"/>
                </a:cubicBezTo>
                <a:cubicBezTo>
                  <a:pt x="19237" y="3724"/>
                  <a:pt x="18097" y="3160"/>
                  <a:pt x="17562" y="3015"/>
                </a:cubicBezTo>
                <a:cubicBezTo>
                  <a:pt x="17425" y="2982"/>
                  <a:pt x="17299" y="3101"/>
                  <a:pt x="17294" y="3272"/>
                </a:cubicBezTo>
                <a:cubicBezTo>
                  <a:pt x="17294" y="3403"/>
                  <a:pt x="17277" y="3534"/>
                  <a:pt x="17250" y="3666"/>
                </a:cubicBezTo>
                <a:cubicBezTo>
                  <a:pt x="17157" y="4139"/>
                  <a:pt x="16928" y="4559"/>
                  <a:pt x="16622" y="4822"/>
                </a:cubicBezTo>
                <a:cubicBezTo>
                  <a:pt x="16529" y="4907"/>
                  <a:pt x="16486" y="5046"/>
                  <a:pt x="16513" y="5177"/>
                </a:cubicBezTo>
                <a:cubicBezTo>
                  <a:pt x="16557" y="5387"/>
                  <a:pt x="16563" y="5590"/>
                  <a:pt x="16525" y="5774"/>
                </a:cubicBezTo>
                <a:cubicBezTo>
                  <a:pt x="16509" y="5866"/>
                  <a:pt x="16443" y="5926"/>
                  <a:pt x="16366" y="5926"/>
                </a:cubicBezTo>
                <a:cubicBezTo>
                  <a:pt x="16344" y="5926"/>
                  <a:pt x="16328" y="5919"/>
                  <a:pt x="16307" y="5912"/>
                </a:cubicBezTo>
                <a:cubicBezTo>
                  <a:pt x="16225" y="5873"/>
                  <a:pt x="16191" y="5768"/>
                  <a:pt x="16208" y="5670"/>
                </a:cubicBezTo>
                <a:cubicBezTo>
                  <a:pt x="16257" y="5387"/>
                  <a:pt x="16169" y="5033"/>
                  <a:pt x="15962" y="4678"/>
                </a:cubicBezTo>
                <a:cubicBezTo>
                  <a:pt x="15651" y="4146"/>
                  <a:pt x="15166" y="3770"/>
                  <a:pt x="14719" y="3711"/>
                </a:cubicBezTo>
                <a:cubicBezTo>
                  <a:pt x="14615" y="3704"/>
                  <a:pt x="14548" y="3587"/>
                  <a:pt x="14576" y="3463"/>
                </a:cubicBezTo>
                <a:cubicBezTo>
                  <a:pt x="14597" y="3371"/>
                  <a:pt x="14675" y="3310"/>
                  <a:pt x="14756" y="3323"/>
                </a:cubicBezTo>
                <a:cubicBezTo>
                  <a:pt x="15291" y="3389"/>
                  <a:pt x="15870" y="3830"/>
                  <a:pt x="16230" y="4448"/>
                </a:cubicBezTo>
                <a:cubicBezTo>
                  <a:pt x="16274" y="4527"/>
                  <a:pt x="16372" y="4546"/>
                  <a:pt x="16438" y="4487"/>
                </a:cubicBezTo>
                <a:cubicBezTo>
                  <a:pt x="16673" y="4283"/>
                  <a:pt x="16853" y="3948"/>
                  <a:pt x="16929" y="3567"/>
                </a:cubicBezTo>
                <a:cubicBezTo>
                  <a:pt x="16995" y="3232"/>
                  <a:pt x="16973" y="2877"/>
                  <a:pt x="16874" y="2528"/>
                </a:cubicBezTo>
                <a:cubicBezTo>
                  <a:pt x="16771" y="2167"/>
                  <a:pt x="16579" y="1852"/>
                  <a:pt x="16344" y="1602"/>
                </a:cubicBezTo>
                <a:cubicBezTo>
                  <a:pt x="15657" y="867"/>
                  <a:pt x="14618" y="101"/>
                  <a:pt x="13298" y="9"/>
                </a:cubicBezTo>
                <a:close/>
                <a:moveTo>
                  <a:pt x="10805" y="16504"/>
                </a:moveTo>
                <a:cubicBezTo>
                  <a:pt x="10505" y="17122"/>
                  <a:pt x="9959" y="17535"/>
                  <a:pt x="9337" y="17535"/>
                </a:cubicBezTo>
                <a:cubicBezTo>
                  <a:pt x="9119" y="17535"/>
                  <a:pt x="8901" y="17481"/>
                  <a:pt x="8704" y="17383"/>
                </a:cubicBezTo>
                <a:cubicBezTo>
                  <a:pt x="8524" y="17298"/>
                  <a:pt x="8317" y="17338"/>
                  <a:pt x="8181" y="17496"/>
                </a:cubicBezTo>
                <a:cubicBezTo>
                  <a:pt x="7247" y="18560"/>
                  <a:pt x="5976" y="19177"/>
                  <a:pt x="4656" y="19177"/>
                </a:cubicBezTo>
                <a:cubicBezTo>
                  <a:pt x="4355" y="19177"/>
                  <a:pt x="4060" y="19144"/>
                  <a:pt x="3771" y="19085"/>
                </a:cubicBezTo>
                <a:cubicBezTo>
                  <a:pt x="4518" y="20590"/>
                  <a:pt x="5883" y="21596"/>
                  <a:pt x="7444" y="21596"/>
                </a:cubicBezTo>
                <a:cubicBezTo>
                  <a:pt x="8644" y="21596"/>
                  <a:pt x="9693" y="20997"/>
                  <a:pt x="10467" y="20031"/>
                </a:cubicBezTo>
                <a:cubicBezTo>
                  <a:pt x="10560" y="19913"/>
                  <a:pt x="10685" y="19855"/>
                  <a:pt x="10810" y="19855"/>
                </a:cubicBezTo>
                <a:cubicBezTo>
                  <a:pt x="10936" y="19855"/>
                  <a:pt x="11062" y="19913"/>
                  <a:pt x="11155" y="20031"/>
                </a:cubicBezTo>
                <a:cubicBezTo>
                  <a:pt x="11930" y="20997"/>
                  <a:pt x="12978" y="21596"/>
                  <a:pt x="14178" y="21596"/>
                </a:cubicBezTo>
                <a:cubicBezTo>
                  <a:pt x="15739" y="21596"/>
                  <a:pt x="17102" y="20590"/>
                  <a:pt x="17850" y="19085"/>
                </a:cubicBezTo>
                <a:cubicBezTo>
                  <a:pt x="17566" y="19144"/>
                  <a:pt x="17272" y="19177"/>
                  <a:pt x="16967" y="19177"/>
                </a:cubicBezTo>
                <a:cubicBezTo>
                  <a:pt x="15630" y="19177"/>
                  <a:pt x="14357" y="18560"/>
                  <a:pt x="13430" y="17496"/>
                </a:cubicBezTo>
                <a:cubicBezTo>
                  <a:pt x="13288" y="17332"/>
                  <a:pt x="13086" y="17291"/>
                  <a:pt x="12906" y="17383"/>
                </a:cubicBezTo>
                <a:cubicBezTo>
                  <a:pt x="12704" y="17481"/>
                  <a:pt x="12492" y="17535"/>
                  <a:pt x="12273" y="17535"/>
                </a:cubicBezTo>
                <a:cubicBezTo>
                  <a:pt x="11651" y="17535"/>
                  <a:pt x="11105" y="17122"/>
                  <a:pt x="10805" y="1650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остановка задач"/>
          <p:cNvSpPr txBox="1"/>
          <p:nvPr/>
        </p:nvSpPr>
        <p:spPr>
          <a:xfrm>
            <a:off x="1270000" y="6350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54990">
              <a:lnSpc>
                <a:spcPct val="100000"/>
              </a:lnSpc>
              <a:defRPr sz="3514"/>
            </a:lvl1pPr>
          </a:lstStyle>
          <a:p>
            <a:pPr/>
            <a:r>
              <a:t>Постановка задач</a:t>
            </a:r>
          </a:p>
        </p:txBody>
      </p:sp>
      <p:sp>
        <p:nvSpPr>
          <p:cNvPr id="124" name="Что нужно сделать: написать алгоритм, решающий задачу LunarLander-v2 с использованием инструментов обучения с подкреплением. Решением считается алгоритм, который за 100 тестовых эпизодов набирает больше 200 балов в среднем."/>
          <p:cNvSpPr txBox="1"/>
          <p:nvPr/>
        </p:nvSpPr>
        <p:spPr>
          <a:xfrm>
            <a:off x="786209" y="1392699"/>
            <a:ext cx="11432382" cy="107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Что нужно сделать: написать алгоритм, решающий задачу LunarLander-v2 с использованием инструментов обучения с подкреплением. Решением считается алгоритм, который за 100 тестовых эпизодов набирает больше 200 балов в среднем.</a:t>
            </a:r>
          </a:p>
        </p:txBody>
      </p:sp>
      <p:sp>
        <p:nvSpPr>
          <p:cNvPr id="125" name="Обзор задачи"/>
          <p:cNvSpPr txBox="1"/>
          <p:nvPr/>
        </p:nvSpPr>
        <p:spPr>
          <a:xfrm>
            <a:off x="1269999" y="2797630"/>
            <a:ext cx="2773779" cy="62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Обзор задачи</a:t>
            </a:r>
          </a:p>
        </p:txBody>
      </p:sp>
      <p:sp>
        <p:nvSpPr>
          <p:cNvPr id="126" name="В данных, предоставляемых средой агенту, можно найти количество действий, предоставляемых агенту, состояние среды, содержащее 8 вещественных значений, награда за проделанное действие, состояние окончания эпизода и никем не используемая переменная info, возвращаемая после каждого действия.…"/>
          <p:cNvSpPr txBox="1"/>
          <p:nvPr/>
        </p:nvSpPr>
        <p:spPr>
          <a:xfrm>
            <a:off x="786209" y="3750666"/>
            <a:ext cx="11432382" cy="177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В данных, предоставляемых средой агенту, можно найти количество действий, предоставляемых агенту, состояние среды, содержащее 8 вещественных значений, награда за проделанное действие, состояние окончания эпизода и никем не используемая переменная info, возвращаемая после каждого действия.</a:t>
            </a:r>
          </a:p>
          <a:p>
            <a:pPr/>
            <a:r>
              <a:t>Нашей задачей является выбор действия на основе данных, приведенных выше, которое приведет нас к максимальной награде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Тернистый путь к решению…"/>
          <p:cNvSpPr txBox="1"/>
          <p:nvPr>
            <p:ph type="subTitle" sz="quarter" idx="1"/>
          </p:nvPr>
        </p:nvSpPr>
        <p:spPr>
          <a:xfrm>
            <a:off x="1270000" y="635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Тернистый путь к решению</a:t>
            </a:r>
          </a:p>
          <a:p>
            <a:pPr>
              <a:defRPr sz="2600"/>
            </a:pPr>
            <a:r>
              <a:t>(Лонгрид, который можно пропустить)</a:t>
            </a:r>
          </a:p>
        </p:txBody>
      </p:sp>
      <p:sp>
        <p:nvSpPr>
          <p:cNvPr id="129" name="После постановки задач, мы приступили к поиску решения. На выбор было несколько наборов инструментов для решения этой задачи, но из всего я выбрал PyTorch, как наиболее понятный мне. Дальше предстоял еще один нелегкий выбор – стандартное решение задачи нейронной сетью на основе состояний среды или более интересный, но сложный путь с использованием сверхточных нейронных сетей (СНС) для работы с изображением, возвращаемым функцией env.render(). Надев самые розовые очки из всех имеющихся, я нырнул в мир СНС."/>
          <p:cNvSpPr txBox="1"/>
          <p:nvPr/>
        </p:nvSpPr>
        <p:spPr>
          <a:xfrm>
            <a:off x="786242" y="1779543"/>
            <a:ext cx="11432316" cy="16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После постановки задач, мы приступили к поиску решения. На выбор было несколько наборов инструментов для решения этой задачи, но из всего я выбрал PyTorch, как наиболее понятный мне. Дальше предстоял еще один нелегкий выбор – стандартное решение задачи нейронной сетью на основе состояний среды или более интересный, но сложный путь с использованием сверхточных нейронных сетей (СНС) для работы с изображением, возвращаемым функцией env.render(). Надев самые розовые очки из всех имеющихся, я нырнул в мир СНС.</a:t>
            </a:r>
          </a:p>
        </p:txBody>
      </p:sp>
      <p:sp>
        <p:nvSpPr>
          <p:cNvPr id="130" name="Использование СНС было хоть и интересной задачей, но было затруднительно на моем ноутбуке с интегрированной видеокартой, поэтому после 2 суток мучений я попробовал настроить сначала Google Cloud Machine, потом AWS, а позже ребята мне рассказали про Google.Colab. Исправляя баги и подгоняя алгоритм с СНС под работу на сервере я не замечал приближающегося дедлайна."/>
          <p:cNvSpPr txBox="1"/>
          <p:nvPr/>
        </p:nvSpPr>
        <p:spPr>
          <a:xfrm>
            <a:off x="786242" y="3603269"/>
            <a:ext cx="11432316" cy="1312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Использование СНС было хоть и интересной задачей, но было затруднительно на моем ноутбуке с интегрированной видеокартой, поэтому после 2 суток мучений я попробовал настроить сначала Google Cloud Machine, потом AWS, а позже ребята мне рассказали про Google.Colab. Исправляя баги и подгоняя алгоритм с СНС под работу на сервере я не замечал приближающегося дедлайна.</a:t>
            </a:r>
          </a:p>
        </p:txBody>
      </p:sp>
      <p:sp>
        <p:nvSpPr>
          <p:cNvPr id="131" name="И все же я продолжил идти этим путем, сначала были эксперименты с оптимизацией картинки, потом с использованием своих наград для обучения. В итоге агент даже стал подавать надежду, однако из-за неравного соотношения моих наград и наград среды, агент решил, что его главная цель – оказаться в середине посадочной площадки (неважно каким путем).  Поэтому после 30 эпизодов обучения, когда он, снижая скорость одной из ножек спускаемого аппарата, садился на посадочную площадку, произошло следующее: в случае невозможности скорректировать свое положение и сесть агент разворачивал спускаемый аппарат и на всей скорости врезался головой в посадочную площадку. Оставалась неделя до дедлайна, лучшее решение обучалось 100 эпизодов по 40 минут и набирало -131 балл в среднем за 100 эпизодов."/>
          <p:cNvSpPr txBox="1"/>
          <p:nvPr/>
        </p:nvSpPr>
        <p:spPr>
          <a:xfrm>
            <a:off x="786242" y="5108898"/>
            <a:ext cx="11432316" cy="2585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И все же я продолжил идти этим путем, сначала были эксперименты с оптимизацией картинки, потом с использованием своих наград для обучения. В итоге агент даже стал подавать надежду, однако из-за неравного соотношения моих наград и наград среды, агент решил, что его главная цель – оказаться в середине посадочной площадки (неважно каким путем).  Поэтому после 30 эпизодов обучения, когда он, снижая скорость одной из ножек спускаемого аппарата, садился на посадочную площадку, произошло следующее: в случае невозможности скорректировать свое положение и сесть агент разворачивал спускаемый аппарат и на всей скорости врезался головой в посадочную площадку. Оставалась неделя до дедлайна, лучшее решение обучалось 100 эпизодов по 40 минут и набирало -131 балл в среднем за 100 эпизодов.</a:t>
            </a:r>
          </a:p>
        </p:txBody>
      </p:sp>
      <p:sp>
        <p:nvSpPr>
          <p:cNvPr id="132" name="Отчаявшись, я отложил СНС в сторону и сделал решение на состояниях среды о котором расскажу с следующем слайде. Однако решение с СНС я продолжу делать после дедлайна, если интересен результат, то вот мой телеграм: tele.click/artem_ews"/>
          <p:cNvSpPr txBox="1"/>
          <p:nvPr/>
        </p:nvSpPr>
        <p:spPr>
          <a:xfrm>
            <a:off x="786242" y="7886918"/>
            <a:ext cx="11432316" cy="1312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Отчаявшись, я отложил СНС в сторону и сделал решение на состояниях среды о котором расскажу с следующем слайде. Однако решение с СНС я продолжу делать после дедлайна, если интересен результат, то вот мой телеграм: </a:t>
            </a:r>
            <a:r>
              <a:rPr u="sng">
                <a:hlinkClick r:id="rId2" invalidUrl="" action="" tgtFrame="" tooltip="" history="1" highlightClick="0" endSnd="0"/>
              </a:rPr>
              <a:t>tele.click/artem_ews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Решение"/>
          <p:cNvSpPr txBox="1"/>
          <p:nvPr/>
        </p:nvSpPr>
        <p:spPr>
          <a:xfrm>
            <a:off x="1270000" y="6350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100000"/>
              </a:lnSpc>
              <a:defRPr sz="3700"/>
            </a:lvl1pPr>
          </a:lstStyle>
          <a:p>
            <a:pPr/>
            <a:r>
              <a:t>Решение</a:t>
            </a:r>
          </a:p>
        </p:txBody>
      </p:sp>
      <p:sp>
        <p:nvSpPr>
          <p:cNvPr id="135" name="Перед написанием решения были исследованы приемы решения задач обучения с подкреплением. В итоге был написан класс, реализующий хранилище для “переходов”, которые содержали следующие данные: состояние, действие, следующее состояние, состояние конца эпизода и награда, за переход."/>
          <p:cNvSpPr txBox="1"/>
          <p:nvPr/>
        </p:nvSpPr>
        <p:spPr>
          <a:xfrm>
            <a:off x="784356" y="1437149"/>
            <a:ext cx="11436087" cy="1079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Перед написанием решения были исследованы приемы решения задач обучения с подкреплением. В итоге был написан класс, реализующий хранилище для “переходов”, которые содержали следующие данные: состояние, действие, следующее состояние, состояние конца эпизода и награда, за переход.</a:t>
            </a:r>
          </a:p>
        </p:txBody>
      </p:sp>
      <p:sp>
        <p:nvSpPr>
          <p:cNvPr id="136" name="После был написан класс Q-нейросети, содержащий 4 слоя по схеме 8-64-64-4, по сути она предсказывает награду за каждое действие, которое обозначено порядковым номером в массиве из 4 наград. Соответственно нам оставалось выбрать индекс максимальной награды. Также были эксперименты с дуэлирующими нейронами, но адекватного результата я так и не получил."/>
          <p:cNvSpPr txBox="1"/>
          <p:nvPr/>
        </p:nvSpPr>
        <p:spPr>
          <a:xfrm>
            <a:off x="718054" y="2548673"/>
            <a:ext cx="11568692" cy="1427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После был написан класс Q-нейросети, содержащий 4 слоя по схеме 8-64-64-4, по сути она предсказывает награду за каждое действие, которое обозначено порядковым номером в массиве из 4 наград. Соответственно нам оставалось выбрать индекс максимальной награды. Также были эксперименты с дуэлирующими нейронами, но адекватного результата я так и не получил.</a:t>
            </a:r>
          </a:p>
        </p:txBody>
      </p:sp>
      <p:sp>
        <p:nvSpPr>
          <p:cNvPr id="137" name="Функция выбора действия состояла лишь в выборе индекса максимальной награды, в случае, если эпизод был отобран по порогу."/>
          <p:cNvSpPr txBox="1"/>
          <p:nvPr/>
        </p:nvSpPr>
        <p:spPr>
          <a:xfrm>
            <a:off x="718054" y="4059358"/>
            <a:ext cx="11568693" cy="7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Функция выбора действия состояла лишь в выборе индекса максимальной награды, в случае, если эпизод был отобран по порогу.</a:t>
            </a:r>
          </a:p>
        </p:txBody>
      </p:sp>
      <p:sp>
        <p:nvSpPr>
          <p:cNvPr id="138" name="Оптимизатором мы выбрали стандартный Adam с начальным Learning Rate равным 0.0016, который уменьшался каждые 100 эпизодов для достижения большей точности"/>
          <p:cNvSpPr txBox="1"/>
          <p:nvPr/>
        </p:nvSpPr>
        <p:spPr>
          <a:xfrm>
            <a:off x="718054" y="4876799"/>
            <a:ext cx="11568693" cy="7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Оптимизатором мы выбрали стандартный Adam с начальным Learning Rate равным 0.0016, который уменьшался каждые 100 эпизодов для достижения большей точности</a:t>
            </a:r>
          </a:p>
        </p:txBody>
      </p:sp>
      <p:sp>
        <p:nvSpPr>
          <p:cNvPr id="139" name="Для нахождения потери использовали среднеквадратичную ошибку, между весами, предсказанными основной нейросетью, выдающей ожидаемые значения, которые мы с помощью функции gather собираем в одно значение и весами, полученными с помощью дополнительной нейросети, которая копировала основную, но слегка отставала, возвращаемые значения которой мы использовали для вычисления целевого значения. Помимо среднеквадратичной ошибки были эксперименты с использованием функции потерь Хьюберта, но обучение с ней длилось дольше при отсутствии видимых преимуществ."/>
          <p:cNvSpPr txBox="1"/>
          <p:nvPr/>
        </p:nvSpPr>
        <p:spPr>
          <a:xfrm>
            <a:off x="718054" y="5690761"/>
            <a:ext cx="11568692" cy="247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Для нахождения потери использовали среднеквадратичную ошибку, между весами, предсказанными основной нейросетью, выдающей ожидаемые значения, которые мы с помощью функции gather собираем в одно значение и весами, полученными с помощью дополнительной нейросети, которая копировала основную, но слегка отставала, возвращаемые значения которой мы использовали для вычисления целевого значения. Помимо среднеквадратичной ошибки были эксперименты с использованием функции потерь Хьюберта, но обучение с ней длилось дольше при отсутствии видимых преимуществ.</a:t>
            </a:r>
          </a:p>
        </p:txBody>
      </p:sp>
      <p:sp>
        <p:nvSpPr>
          <p:cNvPr id="140" name="Во время обучения было решено ввести штраф за превышение количества действий, что позволило стабилизировать суммарную награду за эпизод."/>
          <p:cNvSpPr txBox="1"/>
          <p:nvPr/>
        </p:nvSpPr>
        <p:spPr>
          <a:xfrm>
            <a:off x="718054" y="8246533"/>
            <a:ext cx="11568693" cy="7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Во время обучения было решено ввести штраф за превышение количества действий, что позволило стабилизировать суммарную награду за эпизод.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тоги"/>
          <p:cNvSpPr txBox="1"/>
          <p:nvPr>
            <p:ph type="subTitle" sz="quarter" idx="1"/>
          </p:nvPr>
        </p:nvSpPr>
        <p:spPr>
          <a:xfrm>
            <a:off x="1270000" y="635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Итоги</a:t>
            </a:r>
          </a:p>
        </p:txBody>
      </p:sp>
      <p:sp>
        <p:nvSpPr>
          <p:cNvPr id="143" name="После 800 эпизодов обучения в итоге получился агент, набирающий от 210 до 230 баллов в среднем за 100 тестов."/>
          <p:cNvSpPr txBox="1"/>
          <p:nvPr/>
        </p:nvSpPr>
        <p:spPr>
          <a:xfrm>
            <a:off x="785246" y="1649430"/>
            <a:ext cx="11434309" cy="73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После 800 эпизодов обучения в итоге получился агент, набирающий от 210 до 230 баллов в среднем за 100 тестов.</a:t>
            </a:r>
          </a:p>
        </p:txBody>
      </p:sp>
      <p:pic>
        <p:nvPicPr>
          <p:cNvPr id="144" name="solved.mov" descr="solved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36627" y="2966291"/>
            <a:ext cx="9931546" cy="6576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13000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