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1" r:id="rId3"/>
    <p:sldId id="263" r:id="rId4"/>
    <p:sldId id="259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D6A300"/>
    <a:srgbClr val="D81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16670103953506E-2"/>
          <c:y val="0"/>
          <c:w val="0.98348327476159869"/>
          <c:h val="0.93986857510116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Рост интернет-пользователей в мире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52F-45D6-AE78-E6EA406F9F4C}"/>
              </c:ext>
            </c:extLst>
          </c:dPt>
          <c:dLbls>
            <c:dLbl>
              <c:idx val="0"/>
              <c:layout>
                <c:manualLayout>
                  <c:x val="-4.954109730487849E-3"/>
                  <c:y val="0.1108780624564268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2F-45D6-AE78-E6EA406F9F4C}"/>
                </c:ext>
              </c:extLst>
            </c:dLbl>
            <c:dLbl>
              <c:idx val="1"/>
              <c:layout>
                <c:manualLayout>
                  <c:x val="9.9082194609753345E-4"/>
                  <c:y val="0.1162136621676345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2F-45D6-AE78-E6EA406F9F4C}"/>
                </c:ext>
              </c:extLst>
            </c:dLbl>
            <c:dLbl>
              <c:idx val="2"/>
              <c:layout>
                <c:manualLayout>
                  <c:x val="-9.9082194609756966E-4"/>
                  <c:y val="0.1517665921162137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2F-45D6-AE78-E6EA406F9F4C}"/>
                </c:ext>
              </c:extLst>
            </c:dLbl>
            <c:dLbl>
              <c:idx val="3"/>
              <c:layout>
                <c:manualLayout>
                  <c:x val="-7.2659436679142326E-17"/>
                  <c:y val="0.1542243311616941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2F-45D6-AE78-E6EA406F9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Лист1!$B$2:$B$5</c:f>
              <c:numCache>
                <c:formatCode>0.0</c:formatCode>
                <c:ptCount val="4"/>
                <c:pt idx="0">
                  <c:v>3.4249999999999998</c:v>
                </c:pt>
                <c:pt idx="1">
                  <c:v>3.7850000000000001</c:v>
                </c:pt>
                <c:pt idx="2">
                  <c:v>4.2350000000000003</c:v>
                </c:pt>
                <c:pt idx="3">
                  <c:v>4.3280000000000003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9-410E-9D5A-0BD736F7E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7280703"/>
        <c:axId val="1887278623"/>
      </c:barChart>
      <c:catAx>
        <c:axId val="188728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7278623"/>
        <c:crosses val="autoZero"/>
        <c:auto val="1"/>
        <c:lblAlgn val="ctr"/>
        <c:lblOffset val="100"/>
        <c:noMultiLvlLbl val="0"/>
      </c:catAx>
      <c:valAx>
        <c:axId val="1887278623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88728070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>
          <a:alpha val="96000"/>
        </a:schemeClr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18"/>
  <c:chart>
    <c:autoTitleDeleted val="1"/>
    <c:view3D>
      <c:rotX val="75"/>
      <c:rotY val="0"/>
      <c:rAngAx val="0"/>
    </c:view3D>
    <c:floor>
      <c:thickness val="0"/>
    </c:floor>
    <c:sideWall>
      <c:thickness val="0"/>
      <c:spPr>
        <a:noFill/>
        <a:ln w="12700" cap="flat">
          <a:noFill/>
          <a:miter lim="400000"/>
        </a:ln>
        <a:effectLst/>
      </c:spPr>
    </c:sideWall>
    <c:backWall>
      <c:thickness val="0"/>
      <c:spPr>
        <a:noFill/>
        <a:ln w="12700" cap="flat">
          <a:noFill/>
          <a:miter lim="400000"/>
        </a:ln>
        <a:effectLst/>
      </c:spPr>
    </c:backWall>
    <c:plotArea>
      <c:layout>
        <c:manualLayout>
          <c:layoutTarget val="inner"/>
          <c:xMode val="edge"/>
          <c:yMode val="edge"/>
          <c:x val="1.9223853666901432E-2"/>
          <c:y val="0"/>
          <c:w val="0.75136800000000004"/>
          <c:h val="0.73886799999999997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  <c:spPr>
              <a:solidFill>
                <a:srgbClr val="0070C0"/>
              </a:solidFill>
              <a:ln w="28575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18-447B-9EFD-7D4A50F8323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8575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918-447B-9EFD-7D4A50F8323D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28575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918-447B-9EFD-7D4A50F832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8575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918-447B-9EFD-7D4A50F8323D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 w="28575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918-447B-9EFD-7D4A50F8323D}"/>
              </c:ext>
            </c:extLst>
          </c:dPt>
          <c:dLbls>
            <c:dLbl>
              <c:idx val="0"/>
              <c:layout>
                <c:manualLayout>
                  <c:x val="3.2730885002888503E-2"/>
                  <c:y val="6.1588805607529801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18-447B-9EFD-7D4A50F8323D}"/>
                </c:ext>
              </c:extLst>
            </c:dLbl>
            <c:dLbl>
              <c:idx val="1"/>
              <c:layout>
                <c:manualLayout>
                  <c:x val="0.100703379041348"/>
                  <c:y val="1.98742623522421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18-447B-9EFD-7D4A50F8323D}"/>
                </c:ext>
              </c:extLst>
            </c:dLbl>
            <c:dLbl>
              <c:idx val="2"/>
              <c:layout>
                <c:manualLayout>
                  <c:x val="0.121948334536176"/>
                  <c:y val="0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833983818686602"/>
                      <c:h val="0.17428586613993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918-447B-9EFD-7D4A50F8323D}"/>
                </c:ext>
              </c:extLst>
            </c:dLbl>
            <c:dLbl>
              <c:idx val="3"/>
              <c:layout>
                <c:manualLayout>
                  <c:x val="6.4272417638416997E-4"/>
                  <c:y val="-1.0065067184093101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918-447B-9EFD-7D4A50F8323D}"/>
                </c:ext>
              </c:extLst>
            </c:dLbl>
            <c:dLbl>
              <c:idx val="4"/>
              <c:layout>
                <c:manualLayout>
                  <c:x val="-0.15723519219801199"/>
                  <c:y val="0.12926720064660699"/>
                </c:manualLayout>
              </c:layout>
              <c:numFmt formatCode="#,##0%" sourceLinked="0"/>
              <c:spPr/>
              <c:txPr>
                <a:bodyPr/>
                <a:lstStyle/>
                <a:p>
                  <a:pPr algn="l">
                    <a:defRPr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558808185816"/>
                      <c:h val="0.1064940975838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D918-447B-9EFD-7D4A50F8323D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18-24 </c:v>
                </c:pt>
                <c:pt idx="1">
                  <c:v>25-35</c:v>
                </c:pt>
                <c:pt idx="2">
                  <c:v>35-44 </c:v>
                </c:pt>
                <c:pt idx="3">
                  <c:v>45-60</c:v>
                </c:pt>
                <c:pt idx="4">
                  <c:v>60+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11</c:v>
                </c:pt>
                <c:pt idx="1">
                  <c:v>40</c:v>
                </c:pt>
                <c:pt idx="2">
                  <c:v>25</c:v>
                </c:pt>
                <c:pt idx="3">
                  <c:v>18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18-447B-9EFD-7D4A50F83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93"/>
          <c:y val="0.103393"/>
          <c:w val="0.79321399999999997"/>
          <c:h val="0.78071400000000002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  <c:explosion val="12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E3-4EE5-A272-CA74E9299BB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55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E3-4EE5-A272-CA74E9299BB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75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3E3-4EE5-A272-CA74E9299BB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985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3E3-4EE5-A272-CA74E9299BB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dk1">
                      <a:tint val="3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3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3E3-4EE5-A272-CA74E9299BBC}"/>
              </c:ext>
            </c:extLst>
          </c:dPt>
          <c:cat>
            <c:strRef>
              <c:f>Sheet1!$B$1:$F$1</c:f>
              <c:strCache>
                <c:ptCount val="5"/>
                <c:pt idx="0">
                  <c:v>Депозиты</c:v>
                </c:pt>
                <c:pt idx="1">
                  <c:v>Кредиты</c:v>
                </c:pt>
                <c:pt idx="2">
                  <c:v>Аренда ячейки</c:v>
                </c:pt>
                <c:pt idx="3">
                  <c:v>Покупка ценных бумаг</c:v>
                </c:pt>
                <c:pt idx="4">
                  <c:v>Прочее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38</c:v>
                </c:pt>
                <c:pt idx="1">
                  <c:v>15</c:v>
                </c:pt>
                <c:pt idx="2">
                  <c:v>7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E3-4EE5-A272-CA74E9299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000"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93"/>
          <c:y val="0.103393"/>
          <c:w val="0.79321399999999997"/>
          <c:h val="0.78071400000000002"/>
        </c:manualLayout>
      </c:layout>
      <c:pieChart>
        <c:varyColors val="1"/>
        <c:ser>
          <c:idx val="0"/>
          <c:order val="0"/>
          <c:tx>
            <c:strRef>
              <c:f>Sheet1!$A$3</c:f>
              <c:strCache>
                <c:ptCount val="1"/>
                <c:pt idx="0">
                  <c:v>Регион 1</c:v>
                </c:pt>
              </c:strCache>
            </c:strRef>
          </c:tx>
          <c:spPr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  <c:explosion val="21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E3-4EE5-A272-CA74E9299BB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55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E3-4EE5-A272-CA74E9299BB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75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3E3-4EE5-A272-CA74E9299BB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985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3E3-4EE5-A272-CA74E9299BB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dk1">
                      <a:tint val="3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3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3E3-4EE5-A272-CA74E9299BBC}"/>
              </c:ext>
            </c:extLst>
          </c:dPt>
          <c:cat>
            <c:strRef>
              <c:f>Sheet1!$B$1:$F$1</c:f>
              <c:strCache>
                <c:ptCount val="4"/>
                <c:pt idx="0">
                  <c:v>Не пользуются банком, если рейтинг ниже 7</c:v>
                </c:pt>
                <c:pt idx="1">
                  <c:v>Не обращают внимание на рейтинг</c:v>
                </c:pt>
                <c:pt idx="2">
                  <c:v>Не верят рейтингу</c:v>
                </c:pt>
                <c:pt idx="3">
                  <c:v>Другое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50</c:v>
                </c:pt>
                <c:pt idx="1">
                  <c:v>20</c:v>
                </c:pt>
                <c:pt idx="2">
                  <c:v>25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E3-4EE5-A272-CA74E9299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000"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93"/>
          <c:y val="0.103393"/>
          <c:w val="0.79321399999999997"/>
          <c:h val="0.78071400000000002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  <c:explosion val="21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E3-4EE5-A272-CA74E9299BB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55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E3-4EE5-A272-CA74E9299BB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75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3E3-4EE5-A272-CA74E9299BB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985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3E3-4EE5-A272-CA74E9299BB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dk1">
                      <a:tint val="3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3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3E3-4EE5-A272-CA74E9299BBC}"/>
              </c:ext>
            </c:extLst>
          </c:dPt>
          <c:cat>
            <c:strRef>
              <c:f>Sheet1!$B$1:$F$1</c:f>
              <c:strCache>
                <c:ptCount val="5"/>
                <c:pt idx="0">
                  <c:v>Жилье</c:v>
                </c:pt>
                <c:pt idx="1">
                  <c:v>Автомобили</c:v>
                </c:pt>
                <c:pt idx="2">
                  <c:v>Бытовая техника</c:v>
                </c:pt>
                <c:pt idx="3">
                  <c:v>Открыть бизнес</c:v>
                </c:pt>
                <c:pt idx="4">
                  <c:v>другое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42</c:v>
                </c:pt>
                <c:pt idx="1">
                  <c:v>22</c:v>
                </c:pt>
                <c:pt idx="2">
                  <c:v>17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E3-4EE5-A272-CA74E9299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000"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93"/>
          <c:y val="0.103393"/>
          <c:w val="0.79321399999999997"/>
          <c:h val="0.78071400000000002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E3-4EE5-A272-CA74E9299BBC}"/>
              </c:ext>
            </c:extLst>
          </c:dPt>
          <c:dPt>
            <c:idx val="1"/>
            <c:bubble3D val="0"/>
            <c:explosion val="15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E3-4EE5-A272-CA74E9299BB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75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3E3-4EE5-A272-CA74E9299BB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985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3E3-4EE5-A272-CA74E9299BB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dk1">
                      <a:tint val="3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dk1">
                      <a:tint val="3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3E3-4EE5-A272-CA74E9299BBC}"/>
              </c:ext>
            </c:extLst>
          </c:dPt>
          <c:cat>
            <c:strRef>
              <c:f>Sheet1!$B$1:$F$1</c:f>
              <c:strCache>
                <c:ptCount val="5"/>
                <c:pt idx="0">
                  <c:v>18-24 </c:v>
                </c:pt>
                <c:pt idx="1">
                  <c:v>25-35</c:v>
                </c:pt>
                <c:pt idx="2">
                  <c:v>35-44 </c:v>
                </c:pt>
                <c:pt idx="3">
                  <c:v>45-60</c:v>
                </c:pt>
                <c:pt idx="4">
                  <c:v>60+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11</c:v>
                </c:pt>
                <c:pt idx="1">
                  <c:v>40</c:v>
                </c:pt>
                <c:pt idx="2">
                  <c:v>25</c:v>
                </c:pt>
                <c:pt idx="3">
                  <c:v>18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E3-4EE5-A272-CA74E9299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0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959241984222975"/>
          <c:y val="0.15888918068968444"/>
          <c:w val="0.4418675445790452"/>
          <c:h val="0.6622860072233960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Распределение услуг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B4-4FEE-B746-0A283E106E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B4-4FEE-B746-0A283E106EBA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B4-4FEE-B746-0A283E106E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B4-4FEE-B746-0A283E106EBA}"/>
              </c:ext>
            </c:extLst>
          </c:dPt>
          <c:cat>
            <c:strRef>
              <c:f>Sheet1!$A$2:$A$5</c:f>
              <c:strCache>
                <c:ptCount val="4"/>
                <c:pt idx="0">
                  <c:v>ПО</c:v>
                </c:pt>
                <c:pt idx="1">
                  <c:v>Продвижение</c:v>
                </c:pt>
                <c:pt idx="2">
                  <c:v>Сайты</c:v>
                </c:pt>
                <c:pt idx="3">
                  <c:v>Консалтинг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3-4631-A266-7B53BBE06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81-4FA1-A62D-5F6EDBC4C4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81-4FA1-A62D-5F6EDBC4C4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81-4FA1-A62D-5F6EDBC4C4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81-4FA1-A62D-5F6EDBC4C467}"/>
              </c:ext>
            </c:extLst>
          </c:dPt>
          <c:cat>
            <c:strRef>
              <c:f>Sheet1!$A$2:$A$5</c:f>
              <c:strCache>
                <c:ptCount val="4"/>
                <c:pt idx="0">
                  <c:v>Наша компания</c:v>
                </c:pt>
                <c:pt idx="1">
                  <c:v>Конкурент 1</c:v>
                </c:pt>
                <c:pt idx="2">
                  <c:v>Конкурент 2</c:v>
                </c:pt>
                <c:pt idx="3">
                  <c:v>Конкурент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0.58571428571428563</c:v>
                </c:pt>
                <c:pt idx="1">
                  <c:v>0.22857142857142859</c:v>
                </c:pt>
                <c:pt idx="2">
                  <c:v>9.9999999999999992E-2</c:v>
                </c:pt>
                <c:pt idx="3">
                  <c:v>8.5714285714285715E-2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3-4631-A266-7B53BBE066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19-4D27-85AB-B75BA70C95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B19-4D27-85AB-B75BA70C95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B19-4D27-85AB-B75BA70C95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B19-4D27-85AB-B75BA70C9508}"/>
              </c:ext>
            </c:extLst>
          </c:dPt>
          <c:cat>
            <c:strRef>
              <c:f>Sheet1!$A$2:$A$5</c:f>
              <c:strCache>
                <c:ptCount val="4"/>
                <c:pt idx="0">
                  <c:v>Наша компания</c:v>
                </c:pt>
                <c:pt idx="1">
                  <c:v>Конкурент 1</c:v>
                </c:pt>
                <c:pt idx="2">
                  <c:v>Конкурент 2</c:v>
                </c:pt>
                <c:pt idx="3">
                  <c:v>Конкурент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8-57F4-4C14-A6E0-18DE3CD1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49379734176222"/>
          <c:y val="0.15888925192228215"/>
          <c:w val="0.4418675445790452"/>
          <c:h val="0.662286007223396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Распределение услуг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90-4642-84B7-48E1C53784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90-4642-84B7-48E1C53784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90-4642-84B7-48E1C53784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90-4642-84B7-48E1C5378467}"/>
              </c:ext>
            </c:extLst>
          </c:dPt>
          <c:dLbls>
            <c:dLbl>
              <c:idx val="0"/>
              <c:layout>
                <c:manualLayout>
                  <c:x val="-0.20334870185070847"/>
                  <c:y val="-4.64493099046752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90-4642-84B7-48E1C5378467}"/>
                </c:ext>
              </c:extLst>
            </c:dLbl>
            <c:dLbl>
              <c:idx val="1"/>
              <c:layout>
                <c:manualLayout>
                  <c:x val="-9.959928247938378E-2"/>
                  <c:y val="-1.54831033015584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171257479551167"/>
                      <c:h val="9.28020028064648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990-4642-84B7-48E1C5378467}"/>
                </c:ext>
              </c:extLst>
            </c:dLbl>
            <c:dLbl>
              <c:idx val="2"/>
              <c:layout>
                <c:manualLayout>
                  <c:x val="-0.10789931118609021"/>
                  <c:y val="-2.70954307777272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90-4642-84B7-48E1C5378467}"/>
                </c:ext>
              </c:extLst>
            </c:dLbl>
            <c:dLbl>
              <c:idx val="3"/>
              <c:layout>
                <c:manualLayout>
                  <c:x val="-2.4899841042943894E-2"/>
                  <c:y val="-0.10064017146012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90-4642-84B7-48E1C53784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ПО</c:v>
                </c:pt>
                <c:pt idx="1">
                  <c:v>Продвижение</c:v>
                </c:pt>
                <c:pt idx="2">
                  <c:v>Сайты</c:v>
                </c:pt>
                <c:pt idx="3">
                  <c:v>Консалтинг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90-4642-84B7-48E1C5378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49379734176222"/>
          <c:y val="0.15888925192228215"/>
          <c:w val="0.4418675445790452"/>
          <c:h val="0.662286007223396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Распределение услуг</c:v>
                </c:pt>
              </c:strCache>
            </c:strRef>
          </c:tx>
          <c:spPr>
            <a:solidFill>
              <a:srgbClr val="00B0F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EC-4570-BC40-5CAB5580762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EC-4570-BC40-5CAB5580762D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EC-4570-BC40-5CAB5580762D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EC-4570-BC40-5CAB5580762D}"/>
              </c:ext>
            </c:extLst>
          </c:dPt>
          <c:cat>
            <c:strRef>
              <c:f>Sheet1!$A$2:$A$5</c:f>
              <c:strCache>
                <c:ptCount val="4"/>
                <c:pt idx="0">
                  <c:v>ПО</c:v>
                </c:pt>
                <c:pt idx="1">
                  <c:v>Продвижение</c:v>
                </c:pt>
                <c:pt idx="2">
                  <c:v>Сайты</c:v>
                </c:pt>
                <c:pt idx="3">
                  <c:v>Консалтинг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0.05</c:v>
                </c:pt>
                <c:pt idx="2">
                  <c:v>0.8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EC-4570-BC40-5CAB55807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49379734176222"/>
          <c:y val="0.15888925192228215"/>
          <c:w val="0.4418675445790452"/>
          <c:h val="0.662286007223396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Распределение услуг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4C-4FBB-A337-0168AAABE6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4C-4FBB-A337-0168AAABE6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4C-4FBB-A337-0168AAABE6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4C-4FBB-A337-0168AAABE647}"/>
              </c:ext>
            </c:extLst>
          </c:dPt>
          <c:dLbls>
            <c:dLbl>
              <c:idx val="0"/>
              <c:layout>
                <c:manualLayout>
                  <c:x val="-0.1327991522290341"/>
                  <c:y val="-4.64494152495421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4C-4FBB-A337-0168AAABE647}"/>
                </c:ext>
              </c:extLst>
            </c:dLbl>
            <c:dLbl>
              <c:idx val="1"/>
              <c:layout>
                <c:manualLayout>
                  <c:x val="-9.959928247938378E-2"/>
                  <c:y val="-1.54831033015584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171257479551167"/>
                      <c:h val="9.28020028064648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A4C-4FBB-A337-0168AAABE647}"/>
                </c:ext>
              </c:extLst>
            </c:dLbl>
            <c:dLbl>
              <c:idx val="2"/>
              <c:layout>
                <c:manualLayout>
                  <c:x val="-0.10789931118609021"/>
                  <c:y val="-2.70954307777272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4C-4FBB-A337-0168AAABE647}"/>
                </c:ext>
              </c:extLst>
            </c:dLbl>
            <c:dLbl>
              <c:idx val="3"/>
              <c:layout>
                <c:manualLayout>
                  <c:x val="-2.4899841042943894E-2"/>
                  <c:y val="-0.10064017146012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4C-4FBB-A337-0168AAABE6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ПО</c:v>
                </c:pt>
                <c:pt idx="1">
                  <c:v>Продвижение</c:v>
                </c:pt>
                <c:pt idx="2">
                  <c:v>Сайты</c:v>
                </c:pt>
                <c:pt idx="3">
                  <c:v>Консалтинг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4C-4FBB-A337-0168AAABE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18"/>
  <c:chart>
    <c:autoTitleDeleted val="1"/>
    <c:view3D>
      <c:rotX val="75"/>
      <c:rotY val="0"/>
      <c:rAngAx val="0"/>
    </c:view3D>
    <c:floor>
      <c:thickness val="0"/>
    </c:floor>
    <c:sideWall>
      <c:thickness val="0"/>
      <c:spPr>
        <a:noFill/>
        <a:ln w="12700" cap="flat">
          <a:noFill/>
          <a:miter lim="400000"/>
        </a:ln>
        <a:effectLst/>
      </c:spPr>
    </c:sideWall>
    <c:backWall>
      <c:thickness val="0"/>
      <c:spPr>
        <a:noFill/>
        <a:ln w="12700" cap="flat">
          <a:noFill/>
          <a:miter lim="400000"/>
        </a:ln>
        <a:effectLst/>
      </c:spPr>
    </c:backWall>
    <c:plotArea>
      <c:layout>
        <c:manualLayout>
          <c:layoutTarget val="inner"/>
          <c:xMode val="edge"/>
          <c:yMode val="edge"/>
          <c:x val="0.103393"/>
          <c:y val="0.103393"/>
          <c:w val="0.79321399999999997"/>
          <c:h val="0.78071400000000002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tx1"/>
              </a:solidFill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00C-4C51-9447-3CFCA5482BBB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0C-4C51-9447-3CFCA5482BBB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00C-4C51-9447-3CFCA5482BBB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6-800C-4C51-9447-3CFCA5482BBB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 w="12700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800C-4C51-9447-3CFCA5482BBB}"/>
              </c:ext>
            </c:extLst>
          </c:dPt>
          <c:dLbls>
            <c:dLbl>
              <c:idx val="0"/>
              <c:layout>
                <c:manualLayout>
                  <c:x val="0"/>
                  <c:y val="9.6350332491075705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100"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0C-4C51-9447-3CFCA5482BBB}"/>
                </c:ext>
              </c:extLst>
            </c:dLbl>
            <c:dLbl>
              <c:idx val="1"/>
              <c:layout>
                <c:manualLayout>
                  <c:x val="-0.17029675344636"/>
                  <c:y val="-0.10114900996395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100"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608864770282102"/>
                      <c:h val="0.150735287250792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00C-4C51-9447-3CFCA5482BBB}"/>
                </c:ext>
              </c:extLst>
            </c:dLbl>
            <c:dLbl>
              <c:idx val="2"/>
              <c:layout>
                <c:manualLayout>
                  <c:x val="-8.9889101700125294E-3"/>
                  <c:y val="2.4688882319570799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100"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0C-4C51-9447-3CFCA5482BBB}"/>
                </c:ext>
              </c:extLst>
            </c:dLbl>
            <c:dLbl>
              <c:idx val="3"/>
              <c:layout>
                <c:manualLayout>
                  <c:x val="-1.3392565794140599E-2"/>
                  <c:y val="4.07172733201785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100"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200456361873701"/>
                      <c:h val="0.1026466333782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800C-4C51-9447-3CFCA5482BBB}"/>
                </c:ext>
              </c:extLst>
            </c:dLbl>
            <c:dLbl>
              <c:idx val="4"/>
              <c:layout>
                <c:manualLayout>
                  <c:x val="-1.97796221418269E-4"/>
                  <c:y val="2.4279073463522399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100"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798053959471301"/>
                      <c:h val="0.1026466333782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800C-4C51-9447-3CFCA5482BBB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ru-RU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Депозиты</c:v>
                </c:pt>
                <c:pt idx="1">
                  <c:v>Кредиты</c:v>
                </c:pt>
                <c:pt idx="2">
                  <c:v>Аренда ячейки</c:v>
                </c:pt>
                <c:pt idx="3">
                  <c:v>Покупка ценных бумаг</c:v>
                </c:pt>
                <c:pt idx="4">
                  <c:v>Прочее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38</c:v>
                </c:pt>
                <c:pt idx="1">
                  <c:v>15</c:v>
                </c:pt>
                <c:pt idx="2">
                  <c:v>7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00C-4C51-9447-3CFCA5482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000"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18"/>
  <c:chart>
    <c:autoTitleDeleted val="1"/>
    <c:view3D>
      <c:rotX val="75"/>
      <c:rotY val="0"/>
      <c:rAngAx val="0"/>
    </c:view3D>
    <c:floor>
      <c:thickness val="0"/>
    </c:floor>
    <c:sideWall>
      <c:thickness val="0"/>
      <c:spPr>
        <a:noFill/>
        <a:ln w="12700" cap="flat">
          <a:noFill/>
          <a:miter lim="400000"/>
        </a:ln>
        <a:effectLst/>
      </c:spPr>
    </c:sideWall>
    <c:backWall>
      <c:thickness val="0"/>
      <c:spPr>
        <a:noFill/>
        <a:ln w="12700" cap="flat">
          <a:noFill/>
          <a:miter lim="400000"/>
        </a:ln>
        <a:effectLst/>
      </c:spPr>
    </c:backWall>
    <c:plotArea>
      <c:layout>
        <c:manualLayout>
          <c:layoutTarget val="inner"/>
          <c:xMode val="edge"/>
          <c:yMode val="edge"/>
          <c:x val="0.25903700000000002"/>
          <c:y val="0.25903700000000002"/>
          <c:w val="0.48192499999999999"/>
          <c:h val="0.46942499999999998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solidFill>
              <a:schemeClr val="accent3"/>
            </a:solidFill>
            <a:ln w="12700" cap="flat">
              <a:solidFill>
                <a:schemeClr val="tx1"/>
              </a:solidFill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  <c:spPr>
              <a:solidFill>
                <a:schemeClr val="accent6"/>
              </a:solidFill>
              <a:ln w="12700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47-4FB2-82CE-AF4DD574B617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47-4FB2-82CE-AF4DD574B61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A47-4FB2-82CE-AF4DD574B617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2700" cap="flat">
                <a:solidFill>
                  <a:schemeClr val="tx1"/>
                </a:solidFill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A47-4FB2-82CE-AF4DD574B617}"/>
              </c:ext>
            </c:extLst>
          </c:dPt>
          <c:dLbls>
            <c:dLbl>
              <c:idx val="0"/>
              <c:layout>
                <c:manualLayout>
                  <c:x val="4.5499922897783998E-2"/>
                  <c:y val="2.1515115799140599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17085672189999"/>
                      <c:h val="0.14398216021108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A47-4FB2-82CE-AF4DD574B617}"/>
                </c:ext>
              </c:extLst>
            </c:dLbl>
            <c:dLbl>
              <c:idx val="1"/>
              <c:layout>
                <c:manualLayout>
                  <c:x val="-6.11207528850106E-2"/>
                  <c:y val="-8.6112165109621205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47-4FB2-82CE-AF4DD574B617}"/>
                </c:ext>
              </c:extLst>
            </c:dLbl>
            <c:dLbl>
              <c:idx val="2"/>
              <c:layout>
                <c:manualLayout>
                  <c:x val="-4.2460196099222101E-2"/>
                  <c:y val="2.4329693460233701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47-4FB2-82CE-AF4DD574B617}"/>
                </c:ext>
              </c:extLst>
            </c:dLbl>
            <c:dLbl>
              <c:idx val="3"/>
              <c:layout>
                <c:manualLayout>
                  <c:x val="-0.161439771214653"/>
                  <c:y val="3.3734731504955102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/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A47-4FB2-82CE-AF4DD574B617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Не пользуются банком, если рейтинг ниже 7</c:v>
                </c:pt>
                <c:pt idx="1">
                  <c:v>Не обращают внимание на рейтинг</c:v>
                </c:pt>
                <c:pt idx="2">
                  <c:v>Не верят рейтингу</c:v>
                </c:pt>
                <c:pt idx="3">
                  <c:v>Другое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50</c:v>
                </c:pt>
                <c:pt idx="1">
                  <c:v>20</c:v>
                </c:pt>
                <c:pt idx="2">
                  <c:v>25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47-4FB2-82CE-AF4DD574B6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000"/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18"/>
  <c:chart>
    <c:autoTitleDeleted val="1"/>
    <c:view3D>
      <c:rotX val="75"/>
      <c:rotY val="0"/>
      <c:rAngAx val="0"/>
    </c:view3D>
    <c:floor>
      <c:thickness val="0"/>
    </c:floor>
    <c:sideWall>
      <c:thickness val="0"/>
      <c:spPr>
        <a:noFill/>
        <a:ln w="12700" cap="flat">
          <a:noFill/>
          <a:miter lim="400000"/>
        </a:ln>
        <a:effectLst/>
      </c:spPr>
    </c:sideWall>
    <c:backWall>
      <c:thickness val="0"/>
      <c:spPr>
        <a:noFill/>
        <a:ln w="12700" cap="flat">
          <a:noFill/>
          <a:miter lim="400000"/>
        </a:ln>
        <a:effectLst/>
      </c:spPr>
    </c:backWall>
    <c:plotArea>
      <c:layout>
        <c:manualLayout>
          <c:layoutTarget val="inner"/>
          <c:xMode val="edge"/>
          <c:yMode val="edge"/>
          <c:x val="0.177784"/>
          <c:y val="0.177784"/>
          <c:w val="0.644432"/>
          <c:h val="0.63193200000000005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gradFill flip="none" rotWithShape="1">
              <a:gsLst>
                <a:gs pos="0">
                  <a:srgbClr val="2ECAFA"/>
                </a:gs>
                <a:gs pos="100000">
                  <a:srgbClr val="3482D5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36-4243-A8C2-929708A0333A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36-4243-A8C2-929708A0333A}"/>
              </c:ext>
            </c:extLst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36-4243-A8C2-929708A0333A}"/>
              </c:ext>
            </c:extLst>
          </c:dPt>
          <c:dPt>
            <c:idx val="3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36-4243-A8C2-929708A0333A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036-4243-A8C2-929708A0333A}"/>
              </c:ext>
            </c:extLst>
          </c:dPt>
          <c:dLbls>
            <c:dLbl>
              <c:idx val="0"/>
              <c:layout>
                <c:manualLayout>
                  <c:x val="-2.4423994474286801E-3"/>
                  <c:y val="5.8992387936576199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chemeClr val="tx1"/>
                      </a:solidFill>
                      <a:latin typeface="Helvetica Light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36-4243-A8C2-929708A0333A}"/>
                </c:ext>
              </c:extLst>
            </c:dLbl>
            <c:dLbl>
              <c:idx val="1"/>
              <c:layout>
                <c:manualLayout>
                  <c:x val="0.109212294794647"/>
                  <c:y val="-6.9940764406775005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chemeClr val="tx1"/>
                      </a:solidFill>
                      <a:latin typeface="Helvetica Light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036-4243-A8C2-929708A0333A}"/>
                </c:ext>
              </c:extLst>
            </c:dLbl>
            <c:dLbl>
              <c:idx val="2"/>
              <c:layout>
                <c:manualLayout>
                  <c:x val="2.5247899060548699E-2"/>
                  <c:y val="2.5175816869038799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chemeClr val="tx1"/>
                      </a:solidFill>
                      <a:latin typeface="Helvetica Light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403667447968"/>
                      <c:h val="0.1461135436238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036-4243-A8C2-929708A0333A}"/>
                </c:ext>
              </c:extLst>
            </c:dLbl>
            <c:dLbl>
              <c:idx val="3"/>
              <c:layout>
                <c:manualLayout>
                  <c:x val="1.9360136868174799E-2"/>
                  <c:y val="7.2011527075383996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chemeClr val="tx1"/>
                      </a:solidFill>
                      <a:latin typeface="Helvetica Light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36-4243-A8C2-929708A0333A}"/>
                </c:ext>
              </c:extLst>
            </c:dLbl>
            <c:dLbl>
              <c:idx val="4"/>
              <c:layout>
                <c:manualLayout>
                  <c:x val="-0.124636450808033"/>
                  <c:y val="6.0711930716151899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chemeClr val="tx1"/>
                      </a:solidFill>
                      <a:latin typeface="Helvetica Light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036-4243-A8C2-929708A0333A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chemeClr val="tx1"/>
                    </a:solidFill>
                    <a:latin typeface="Helvetica Light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Жилье</c:v>
                </c:pt>
                <c:pt idx="1">
                  <c:v>Автомобили</c:v>
                </c:pt>
                <c:pt idx="2">
                  <c:v>Бытовая техника</c:v>
                </c:pt>
                <c:pt idx="3">
                  <c:v>Открыть бизнес</c:v>
                </c:pt>
                <c:pt idx="4">
                  <c:v>другое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42</c:v>
                </c:pt>
                <c:pt idx="1">
                  <c:v>22</c:v>
                </c:pt>
                <c:pt idx="2">
                  <c:v>17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36-4243-A8C2-929708A03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0.43085</cdr:x>
      <cdr:y>0.13102</cdr:y>
    </cdr:from>
    <cdr:to>
      <cdr:x>0.5801</cdr:x>
      <cdr:y>0.31343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3611935-5677-44A2-9590-89A29B22514C}"/>
            </a:ext>
          </a:extLst>
        </cdr:cNvPr>
        <cdr:cNvSpPr txBox="1"/>
      </cdr:nvSpPr>
      <cdr:spPr>
        <a:xfrm xmlns:a="http://schemas.openxmlformats.org/drawingml/2006/main">
          <a:off x="5522494" y="950529"/>
          <a:ext cx="1913021" cy="13234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0.46652</cdr:x>
      <cdr:y>0.17413</cdr:y>
    </cdr:from>
    <cdr:to>
      <cdr:x>0.53786</cdr:x>
      <cdr:y>0.30017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C3D5C2D-A0AE-4D88-9F8E-8A605AED9949}"/>
            </a:ext>
          </a:extLst>
        </cdr:cNvPr>
        <cdr:cNvSpPr txBox="1"/>
      </cdr:nvSpPr>
      <cdr:spPr>
        <a:xfrm xmlns:a="http://schemas.openxmlformats.org/drawingml/2006/main">
          <a:off x="5979695" y="126331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y</a:t>
          </a:r>
          <a:endParaRPr lang="ru-RU" sz="1100" dirty="0"/>
        </a:p>
      </cdr:txBody>
    </cdr:sp>
  </cdr:relSizeAnchor>
  <cdr:relSizeAnchor xmlns:cdr="http://schemas.openxmlformats.org/drawingml/2006/chartDrawing">
    <cdr:from>
      <cdr:x>0.51721</cdr:x>
      <cdr:y>0.18242</cdr:y>
    </cdr:from>
    <cdr:to>
      <cdr:x>0.58855</cdr:x>
      <cdr:y>0.30846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7D66CF66-0D59-44DC-B72C-46ED0BB727F1}"/>
            </a:ext>
          </a:extLst>
        </cdr:cNvPr>
        <cdr:cNvSpPr txBox="1"/>
      </cdr:nvSpPr>
      <cdr:spPr>
        <a:xfrm xmlns:a="http://schemas.openxmlformats.org/drawingml/2006/main">
          <a:off x="6629400" y="132347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0.47438</cdr:x>
      <cdr:y>0.34509</cdr:y>
    </cdr:from>
    <cdr:to>
      <cdr:x>0.63326</cdr:x>
      <cdr:y>0.66218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F24C094-FEFA-4328-8A11-5E9D2F60F676}"/>
            </a:ext>
          </a:extLst>
        </cdr:cNvPr>
        <cdr:cNvSpPr txBox="1"/>
      </cdr:nvSpPr>
      <cdr:spPr>
        <a:xfrm xmlns:a="http://schemas.openxmlformats.org/drawingml/2006/main">
          <a:off x="2903475" y="1132223"/>
          <a:ext cx="972427" cy="10403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endParaRPr lang="ru-RU" sz="2400" b="1" dirty="0">
            <a:solidFill>
              <a:schemeClr val="tx1"/>
            </a:solidFill>
          </a:endParaRPr>
        </a:p>
        <a:p xmlns:a="http://schemas.openxmlformats.org/drawingml/2006/main">
          <a:pPr algn="ctr"/>
          <a:r>
            <a:rPr lang="ru-RU" sz="2400" b="1" dirty="0">
              <a:solidFill>
                <a:schemeClr val="tx1"/>
              </a:solidFill>
            </a:rPr>
            <a:t> </a:t>
          </a:r>
          <a:r>
            <a:rPr lang="ru-RU" b="1" dirty="0">
              <a:solidFill>
                <a:schemeClr val="tx1"/>
              </a:solidFill>
            </a:rPr>
            <a:t>наших клиентов </a:t>
          </a:r>
        </a:p>
        <a:p xmlns:a="http://schemas.openxmlformats.org/drawingml/2006/main">
          <a:pPr algn="ctr"/>
          <a:r>
            <a:rPr lang="ru-RU" b="1" dirty="0">
              <a:solidFill>
                <a:schemeClr val="tx1"/>
              </a:solidFill>
            </a:rPr>
            <a:t>выбирают ПО</a:t>
          </a:r>
        </a:p>
        <a:p xmlns:a="http://schemas.openxmlformats.org/drawingml/2006/main">
          <a:pPr algn="ctr"/>
          <a:r>
            <a:rPr lang="ru-RU" sz="2400" b="1" dirty="0">
              <a:solidFill>
                <a:schemeClr val="tx1"/>
              </a:solidFill>
            </a:rPr>
            <a:t> 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0.43673</cdr:x>
      <cdr:y>0.35025</cdr:y>
    </cdr:from>
    <cdr:to>
      <cdr:x>0.68306</cdr:x>
      <cdr:y>0.69297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F24C094-FEFA-4328-8A11-5E9D2F60F676}"/>
            </a:ext>
          </a:extLst>
        </cdr:cNvPr>
        <cdr:cNvSpPr txBox="1"/>
      </cdr:nvSpPr>
      <cdr:spPr>
        <a:xfrm xmlns:a="http://schemas.openxmlformats.org/drawingml/2006/main">
          <a:off x="2673015" y="1149169"/>
          <a:ext cx="1507688" cy="11244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ru-RU" sz="2400" b="1" dirty="0">
              <a:solidFill>
                <a:schemeClr val="tx1"/>
              </a:solidFill>
            </a:rPr>
            <a:t>80%</a:t>
          </a:r>
        </a:p>
        <a:p xmlns:a="http://schemas.openxmlformats.org/drawingml/2006/main">
          <a:pPr algn="ctr"/>
          <a:r>
            <a:rPr lang="ru-RU" sz="2400" b="1" dirty="0">
              <a:solidFill>
                <a:schemeClr val="tx1"/>
              </a:solidFill>
            </a:rPr>
            <a:t> </a:t>
          </a:r>
          <a:r>
            <a:rPr lang="ru-RU" b="1" dirty="0">
              <a:solidFill>
                <a:schemeClr val="tx1"/>
              </a:solidFill>
            </a:rPr>
            <a:t>наших клиентов нами довольны</a:t>
          </a:r>
        </a:p>
        <a:p xmlns:a="http://schemas.openxmlformats.org/drawingml/2006/main">
          <a:pPr algn="ctr"/>
          <a:r>
            <a:rPr lang="ru-RU" sz="2400" b="1" dirty="0">
              <a:solidFill>
                <a:schemeClr val="tx1"/>
              </a:solidFill>
            </a:rPr>
            <a:t> 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0.47851</cdr:x>
      <cdr:y>0.34509</cdr:y>
    </cdr:from>
    <cdr:to>
      <cdr:x>0.69252</cdr:x>
      <cdr:y>0.68467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F24C094-FEFA-4328-8A11-5E9D2F60F676}"/>
            </a:ext>
          </a:extLst>
        </cdr:cNvPr>
        <cdr:cNvSpPr txBox="1"/>
      </cdr:nvSpPr>
      <cdr:spPr>
        <a:xfrm xmlns:a="http://schemas.openxmlformats.org/drawingml/2006/main">
          <a:off x="2928745" y="1075076"/>
          <a:ext cx="1309816" cy="10579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endParaRPr lang="ru-RU" sz="2400" b="1" dirty="0">
            <a:solidFill>
              <a:schemeClr val="tx1"/>
            </a:solidFill>
          </a:endParaRPr>
        </a:p>
        <a:p xmlns:a="http://schemas.openxmlformats.org/drawingml/2006/main">
          <a:pPr algn="ctr"/>
          <a:r>
            <a:rPr lang="ru-RU" sz="2400" b="1" dirty="0">
              <a:solidFill>
                <a:schemeClr val="tx1"/>
              </a:solidFill>
            </a:rPr>
            <a:t> </a:t>
          </a:r>
          <a:r>
            <a:rPr lang="ru-RU" b="1" dirty="0">
              <a:solidFill>
                <a:schemeClr val="tx1"/>
              </a:solidFill>
            </a:rPr>
            <a:t>наших клиентов </a:t>
          </a:r>
        </a:p>
        <a:p xmlns:a="http://schemas.openxmlformats.org/drawingml/2006/main">
          <a:pPr algn="ctr"/>
          <a:r>
            <a:rPr lang="ru-RU" b="1" dirty="0">
              <a:solidFill>
                <a:schemeClr val="tx1"/>
              </a:solidFill>
            </a:rPr>
            <a:t>выбирают ПО</a:t>
          </a:r>
        </a:p>
        <a:p xmlns:a="http://schemas.openxmlformats.org/drawingml/2006/main">
          <a:pPr algn="ctr"/>
          <a:r>
            <a:rPr lang="ru-RU" sz="2400" b="1" dirty="0">
              <a:solidFill>
                <a:schemeClr val="tx1"/>
              </a:solidFill>
            </a:rPr>
            <a:t>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10061-77F8-4F00-8379-05C8D3D6DDF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AB330-5A6A-4CC0-8541-09D09E52E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2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AB330-5A6A-4CC0-8541-09D09E52ED0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63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BBD2-1C8F-4A1A-A537-23F76DE9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B3ED8-5182-46F5-BD17-A137127A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FE7C-0367-4FA9-872D-1B7BBA25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A519E-6DAD-4C31-B1B5-7F5DC982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C34BB-3A25-4892-9A4C-2E67948B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05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E55E-2FEE-41E4-898B-C583E79F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9C462-7A35-4089-828B-5F30F5A91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2770-C46A-44B5-B24A-5739C910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F8DC-6133-4EF0-A221-569B15BF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96B8-740C-43D8-912A-9ECFA94C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2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B3918-88D3-4268-A8CB-4CEFBFC2C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09438-E3C7-4843-AD23-0131815F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BA6B-AAD7-45C3-B66C-6AEF7687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1E97-1BFB-488E-8A89-38D245BF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BB6A7-93C6-40BE-8384-9C8136A0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24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114300" algn="ctr">
              <a:spcBef>
                <a:spcPts val="0"/>
              </a:spcBef>
              <a:buSzTx/>
              <a:buNone/>
              <a:defRPr sz="2700"/>
            </a:lvl2pPr>
            <a:lvl3pPr marL="0" indent="228600" algn="ctr">
              <a:spcBef>
                <a:spcPts val="0"/>
              </a:spcBef>
              <a:buSzTx/>
              <a:buNone/>
              <a:defRPr sz="2700"/>
            </a:lvl3pPr>
            <a:lvl4pPr marL="0" indent="342900" algn="ctr">
              <a:spcBef>
                <a:spcPts val="0"/>
              </a:spcBef>
              <a:buSzTx/>
              <a:buNone/>
              <a:defRPr sz="2700"/>
            </a:lvl4pPr>
            <a:lvl5pPr marL="0" indent="45720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0214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562984" y="336550"/>
            <a:ext cx="9067801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7500" y="475615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17500" y="57213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114300" algn="ctr">
              <a:spcBef>
                <a:spcPts val="0"/>
              </a:spcBef>
              <a:buSzTx/>
              <a:buNone/>
              <a:defRPr sz="2700"/>
            </a:lvl2pPr>
            <a:lvl3pPr marL="0" indent="228600" algn="ctr">
              <a:spcBef>
                <a:spcPts val="0"/>
              </a:spcBef>
              <a:buSzTx/>
              <a:buNone/>
              <a:defRPr sz="2700"/>
            </a:lvl3pPr>
            <a:lvl4pPr marL="0" indent="342900" algn="ctr">
              <a:spcBef>
                <a:spcPts val="0"/>
              </a:spcBef>
              <a:buSzTx/>
              <a:buNone/>
              <a:defRPr sz="2700"/>
            </a:lvl4pPr>
            <a:lvl5pPr marL="0" indent="45720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364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624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582990" y="476250"/>
            <a:ext cx="4762501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25500" y="476250"/>
            <a:ext cx="5111750" cy="277495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25500" y="3263900"/>
            <a:ext cx="5111750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114300" algn="ctr">
              <a:spcBef>
                <a:spcPts val="0"/>
              </a:spcBef>
              <a:buSzTx/>
              <a:buNone/>
              <a:defRPr sz="2700"/>
            </a:lvl2pPr>
            <a:lvl3pPr marL="0" indent="228600" algn="ctr">
              <a:spcBef>
                <a:spcPts val="0"/>
              </a:spcBef>
              <a:buSzTx/>
              <a:buNone/>
              <a:defRPr sz="2700"/>
            </a:lvl3pPr>
            <a:lvl4pPr marL="0" indent="342900" algn="ctr">
              <a:spcBef>
                <a:spcPts val="0"/>
              </a:spcBef>
              <a:buSzTx/>
              <a:buNone/>
              <a:defRPr sz="2700"/>
            </a:lvl4pPr>
            <a:lvl5pPr marL="0" indent="45720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2731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7021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8592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31899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212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554C-7A40-458E-B7CE-7C798084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9B8C-24C2-4927-9C4A-70BCA6B9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4CEA-D170-47CC-BE48-503C66C9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01BBA-2BDA-438A-9BB7-880C8516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D72D-71F0-45E9-AAB0-09E5A35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644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7880350" y="35242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7880350" y="5651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idx="15"/>
          </p:nvPr>
        </p:nvSpPr>
        <p:spPr>
          <a:xfrm>
            <a:off x="603250" y="565150"/>
            <a:ext cx="708660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024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193800" y="4476750"/>
            <a:ext cx="9810750" cy="34881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193800" y="3008888"/>
            <a:ext cx="9810750" cy="47192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0566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5434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1008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Заголовок и подзаголовок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1430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22860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34290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45720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47753" y="6540500"/>
            <a:ext cx="290144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ctr" defTabSz="412750" hangingPunct="0"/>
            <a:fld id="{86CB4B4D-7CA3-9044-876B-883B54F8677D}" type="slidenum">
              <a:rPr lang="ru-RU" kern="0" smtClean="0"/>
              <a:pPr algn="ctr" defTabSz="412750" hangingPunct="0"/>
              <a:t>‹#›</a:t>
            </a:fld>
            <a:endParaRPr lang="ru-RU" kern="0"/>
          </a:p>
        </p:txBody>
      </p:sp>
    </p:spTree>
    <p:extLst>
      <p:ext uri="{BB962C8B-B14F-4D97-AF65-F5344CB8AC3E}">
        <p14:creationId xmlns:p14="http://schemas.microsoft.com/office/powerpoint/2010/main" val="7136264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07A9-CD40-4782-A4FA-BA056629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E81DA-41C7-4458-A8FE-59CD98CC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B34E-A525-43BC-B827-83A33815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61A9-0E39-4A36-9393-E3775048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EDD9-E0D9-45DC-9EB9-8ADDC728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66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1CF1-2C8B-40CC-B267-B933F2E9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BEDB-5EA6-47CB-9D0D-9C0FBCA19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2CB4C-6111-4A18-8CF9-9FA67220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9641-1282-42A4-B588-DB7E505E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DD2C-BF7C-4E70-96ED-92C20732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24283-CC8E-4076-A1AD-E7824A6D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2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A158-5758-4C39-9047-B0538E91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A691-FF1B-4459-B990-392B9828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0B69A-A319-49E9-81BF-14345A8C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6C881-9C38-40EA-9C03-BC0627B26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B26D1-DE0E-4639-95B3-0849964C0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225C9-3A9F-44E4-B500-32356F20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A5D24-B4BB-480E-B50B-5A8D5C8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92B25-D68C-4BBD-B854-28C0C408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36D1-9CF4-4EB1-BE23-D868A03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C859C-AECC-4A85-82E5-E8A6A2E1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714C-2CEC-434A-8880-3CC6434D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FC39A-680B-4ADB-854F-E77DF334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7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DF99E-17BA-473B-BB7A-7C5CB2CD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70BBF-0995-445A-AF51-6DFAF9B5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F3295-92FC-4417-B24A-D1E211A7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9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7EB6-0FA3-480A-9B5D-86E3B7C4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AA4C-F40E-472F-89C6-5390F0A3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94E08-1F04-45BE-A7BD-0E01A886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38D9A-2DA5-49CB-8103-65697CA9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0009A-9FA3-4761-8823-C9F0529A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9A483-4524-4F06-B7D5-5F887910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842D-0435-446A-B053-A7D973BB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827C0-DE0A-4D28-AEBD-1EB9E9CC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366C3-DC7D-46B8-95CE-3C5D757AB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7D34A-ED60-497E-8EFB-3A238D17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FFD6C-B166-41E0-A360-1C4C98A5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B313-7956-4F6F-A056-22EB1E15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68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111EA-50A6-4F86-949A-5FA8B944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5964-FBB0-43CC-B163-1773227A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5AB7-FC3C-4DE8-834D-1F20CE61B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5F34-0747-4621-83C9-33058677775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4247-47C1-415D-BAEF-75C73DCA2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8D71-E8D0-4A3A-8D24-AC41D9ABF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2D4B-0F1D-4008-A8C0-55E492601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0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47753" y="6540500"/>
            <a:ext cx="29014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 defTabSz="412750" hangingPunct="0"/>
            <a:fld id="{86CB4B4D-7CA3-9044-876B-883B54F8677D}" type="slidenum">
              <a:rPr lang="ru-RU" kern="0" smtClean="0">
                <a:solidFill>
                  <a:srgbClr val="000000"/>
                </a:solidFill>
              </a:rPr>
              <a:pPr algn="ctr" defTabSz="412750" hangingPunct="0"/>
              <a:t>‹#›</a:t>
            </a:fld>
            <a:endParaRPr lang="ru-RU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35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52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70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8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905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222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40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5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of outer space">
            <a:extLst>
              <a:ext uri="{FF2B5EF4-FFF2-40B4-BE49-F238E27FC236}">
                <a16:creationId xmlns:a16="http://schemas.microsoft.com/office/drawing/2014/main" id="{BE3B8D47-90C4-4F5C-9480-AE0C60E26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t="4826" b="-700"/>
          <a:stretch/>
        </p:blipFill>
        <p:spPr bwMode="auto">
          <a:xfrm>
            <a:off x="-746835" y="85538"/>
            <a:ext cx="12938836" cy="73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1C002B-5CF5-459A-85E9-5E936E651EA2}"/>
              </a:ext>
            </a:extLst>
          </p:cNvPr>
          <p:cNvSpPr/>
          <p:nvPr/>
        </p:nvSpPr>
        <p:spPr>
          <a:xfrm>
            <a:off x="743841" y="204378"/>
            <a:ext cx="9823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+100 млн пользователей в 2020 году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10E35-3CFE-43A6-B633-10BCC43AAAD4}"/>
              </a:ext>
            </a:extLst>
          </p:cNvPr>
          <p:cNvSpPr txBox="1"/>
          <p:nvPr/>
        </p:nvSpPr>
        <p:spPr>
          <a:xfrm flipH="1">
            <a:off x="8417344" y="2437517"/>
            <a:ext cx="333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Рост количества интернет-пользователей в 2020 году по прогнозам ООН</a:t>
            </a:r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3988488319"/>
              </p:ext>
            </p:extLst>
          </p:nvPr>
        </p:nvGraphicFramePr>
        <p:xfrm>
          <a:off x="-746836" y="1646657"/>
          <a:ext cx="8136177" cy="500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160783-2C9E-41DD-B46A-BC0CC61F8CFF}"/>
              </a:ext>
            </a:extLst>
          </p:cNvPr>
          <p:cNvSpPr txBox="1"/>
          <p:nvPr/>
        </p:nvSpPr>
        <p:spPr>
          <a:xfrm>
            <a:off x="35975" y="3653234"/>
            <a:ext cx="81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chemeClr val="bg1"/>
                </a:solidFill>
              </a:rPr>
              <a:t>млрд</a:t>
            </a:r>
            <a:r>
              <a:rPr lang="ru-RU" sz="1000" dirty="0"/>
              <a:t> </a:t>
            </a:r>
            <a:r>
              <a:rPr lang="ru-RU" sz="1000" dirty="0">
                <a:solidFill>
                  <a:schemeClr val="bg1"/>
                </a:solidFill>
              </a:rPr>
              <a:t>чел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3C481-FE74-4E5C-93DF-3E053A1D4427}"/>
              </a:ext>
            </a:extLst>
          </p:cNvPr>
          <p:cNvSpPr txBox="1"/>
          <p:nvPr/>
        </p:nvSpPr>
        <p:spPr>
          <a:xfrm>
            <a:off x="1980660" y="3360580"/>
            <a:ext cx="81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chemeClr val="bg1"/>
                </a:solidFill>
              </a:rPr>
              <a:t>млрд</a:t>
            </a:r>
            <a:r>
              <a:rPr lang="ru-RU" sz="1000" dirty="0"/>
              <a:t> </a:t>
            </a:r>
            <a:r>
              <a:rPr lang="ru-RU" sz="1000" dirty="0">
                <a:solidFill>
                  <a:schemeClr val="bg1"/>
                </a:solidFill>
              </a:rPr>
              <a:t>чел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3E841-A199-4F59-AD05-ED4CC5F81DE2}"/>
              </a:ext>
            </a:extLst>
          </p:cNvPr>
          <p:cNvSpPr txBox="1"/>
          <p:nvPr/>
        </p:nvSpPr>
        <p:spPr>
          <a:xfrm>
            <a:off x="4077730" y="3237470"/>
            <a:ext cx="733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chemeClr val="bg1"/>
                </a:solidFill>
              </a:rPr>
              <a:t>млрд</a:t>
            </a:r>
            <a:r>
              <a:rPr lang="ru-RU" sz="1000" dirty="0"/>
              <a:t> </a:t>
            </a:r>
            <a:r>
              <a:rPr lang="ru-RU" sz="1000" dirty="0">
                <a:solidFill>
                  <a:schemeClr val="bg1"/>
                </a:solidFill>
              </a:rPr>
              <a:t>чел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B6DBE-3F5A-4F82-AC1F-CC604C27ECCC}"/>
              </a:ext>
            </a:extLst>
          </p:cNvPr>
          <p:cNvSpPr txBox="1"/>
          <p:nvPr/>
        </p:nvSpPr>
        <p:spPr>
          <a:xfrm>
            <a:off x="6096001" y="3088936"/>
            <a:ext cx="63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00B0F0"/>
                </a:solidFill>
              </a:rPr>
              <a:t>млрд</a:t>
            </a:r>
            <a:r>
              <a:rPr lang="ru-RU" sz="1000" dirty="0">
                <a:solidFill>
                  <a:srgbClr val="00B0F0"/>
                </a:solidFill>
              </a:rPr>
              <a:t> чел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1BE542-823D-43FE-86EE-A09B137D85F9}"/>
              </a:ext>
            </a:extLst>
          </p:cNvPr>
          <p:cNvSpPr/>
          <p:nvPr/>
        </p:nvSpPr>
        <p:spPr>
          <a:xfrm>
            <a:off x="8674442" y="1646656"/>
            <a:ext cx="1705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+7,5% 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90680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СРАВНЕНИЕ ВКЛАДОВ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0D2EA8-5D56-46C2-9CF3-5A7DD1D14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71712"/>
              </p:ext>
            </p:extLst>
          </p:nvPr>
        </p:nvGraphicFramePr>
        <p:xfrm>
          <a:off x="840260" y="2026508"/>
          <a:ext cx="10342605" cy="28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019">
                  <a:extLst>
                    <a:ext uri="{9D8B030D-6E8A-4147-A177-3AD203B41FA5}">
                      <a16:colId xmlns:a16="http://schemas.microsoft.com/office/drawing/2014/main" val="2515701240"/>
                    </a:ext>
                  </a:extLst>
                </a:gridCol>
                <a:gridCol w="2283913">
                  <a:extLst>
                    <a:ext uri="{9D8B030D-6E8A-4147-A177-3AD203B41FA5}">
                      <a16:colId xmlns:a16="http://schemas.microsoft.com/office/drawing/2014/main" val="3759531135"/>
                    </a:ext>
                  </a:extLst>
                </a:gridCol>
                <a:gridCol w="2340727">
                  <a:extLst>
                    <a:ext uri="{9D8B030D-6E8A-4147-A177-3AD203B41FA5}">
                      <a16:colId xmlns:a16="http://schemas.microsoft.com/office/drawing/2014/main" val="3408053246"/>
                    </a:ext>
                  </a:extLst>
                </a:gridCol>
                <a:gridCol w="2321946">
                  <a:extLst>
                    <a:ext uri="{9D8B030D-6E8A-4147-A177-3AD203B41FA5}">
                      <a16:colId xmlns:a16="http://schemas.microsoft.com/office/drawing/2014/main" val="3533049807"/>
                    </a:ext>
                  </a:extLst>
                </a:gridCol>
              </a:tblGrid>
              <a:tr h="490834">
                <a:tc>
                  <a:txBody>
                    <a:bodyPr/>
                    <a:lstStyle/>
                    <a:p>
                      <a:pPr algn="l"/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Вклад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Вклад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Вклад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96493"/>
                  </a:ext>
                </a:extLst>
              </a:tr>
              <a:tr h="494286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Минимальный вклад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5000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3000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16608"/>
                  </a:ext>
                </a:extLst>
              </a:tr>
              <a:tr h="490834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Ставка по вкладу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27109"/>
                  </a:ext>
                </a:extLst>
              </a:tr>
              <a:tr h="883502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Минимальный срок по вкладу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12 месяцев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18 месяцев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12 месяцев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47002"/>
                  </a:ext>
                </a:extLst>
              </a:tr>
              <a:tr h="490834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Интегральная оценка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3,8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4,3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chemeClr val="bg1"/>
                          </a:solidFill>
                        </a:rPr>
                        <a:t>4,5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30787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17C70FC-FD3A-4E64-831C-A4E2BAC6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05850"/>
              </p:ext>
            </p:extLst>
          </p:nvPr>
        </p:nvGraphicFramePr>
        <p:xfrm>
          <a:off x="8847438" y="2026508"/>
          <a:ext cx="2335427" cy="2850290"/>
        </p:xfrm>
        <a:graphic>
          <a:graphicData uri="http://schemas.openxmlformats.org/drawingml/2006/table">
            <a:tbl>
              <a:tblPr/>
              <a:tblGrid>
                <a:gridCol w="2335427">
                  <a:extLst>
                    <a:ext uri="{9D8B030D-6E8A-4147-A177-3AD203B41FA5}">
                      <a16:colId xmlns:a16="http://schemas.microsoft.com/office/drawing/2014/main" val="917796055"/>
                    </a:ext>
                  </a:extLst>
                </a:gridCol>
              </a:tblGrid>
              <a:tr h="2850290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lnL w="76200" cmpd="sng">
                      <a:solidFill>
                        <a:schemeClr val="bg1"/>
                      </a:solidFill>
                      <a:prstDash val="sysDot"/>
                    </a:lnL>
                    <a:lnR w="76200" cmpd="sng">
                      <a:solidFill>
                        <a:schemeClr val="bg1"/>
                      </a:solidFill>
                      <a:prstDash val="sysDot"/>
                    </a:lnR>
                    <a:lnT w="76200" cmpd="sng">
                      <a:solidFill>
                        <a:schemeClr val="bg1"/>
                      </a:solidFill>
                      <a:prstDash val="sysDot"/>
                    </a:lnT>
                    <a:lnB w="76200" cmpd="sng">
                      <a:solidFill>
                        <a:schemeClr val="bg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779326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81F8C1-D873-4F2A-B625-87655B64E3DC}"/>
              </a:ext>
            </a:extLst>
          </p:cNvPr>
          <p:cNvSpPr/>
          <p:nvPr/>
        </p:nvSpPr>
        <p:spPr>
          <a:xfrm>
            <a:off x="5775239" y="3244334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7,5%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32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6B92F8-6A5E-4D0A-89CD-83B046E9F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541099"/>
              </p:ext>
            </p:extLst>
          </p:nvPr>
        </p:nvGraphicFramePr>
        <p:xfrm>
          <a:off x="206138" y="1290851"/>
          <a:ext cx="4520117" cy="3015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B74DDD5-3DF3-4698-A584-E264CBEF9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728150"/>
              </p:ext>
            </p:extLst>
          </p:nvPr>
        </p:nvGraphicFramePr>
        <p:xfrm>
          <a:off x="5757203" y="1290851"/>
          <a:ext cx="5562838" cy="3219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1518" y="273856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Наша рыночная позиция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3990" y="5652972"/>
            <a:ext cx="862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Согласно анкетированию клиентов, 80% оценили наше обслуживание на оценку 9 или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138" y="4495314"/>
            <a:ext cx="464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Источник: отчет отдела продаж за 2019 год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4800" y="4495314"/>
            <a:ext cx="464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Источник: компания исследуй </a:t>
            </a:r>
            <a:r>
              <a:rPr lang="ru-RU" dirty="0" err="1"/>
              <a:t>консалт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54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5">
            <a:extLst>
              <a:ext uri="{FF2B5EF4-FFF2-40B4-BE49-F238E27FC236}">
                <a16:creationId xmlns:a16="http://schemas.microsoft.com/office/drawing/2014/main" id="{DDD16534-0D61-4B64-9917-EF84A4635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258877"/>
              </p:ext>
            </p:extLst>
          </p:nvPr>
        </p:nvGraphicFramePr>
        <p:xfrm>
          <a:off x="52376" y="32951"/>
          <a:ext cx="4036187" cy="307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B75CD3-B2E8-435D-BA87-D3DE69C8BA4C}"/>
              </a:ext>
            </a:extLst>
          </p:cNvPr>
          <p:cNvSpPr txBox="1"/>
          <p:nvPr/>
        </p:nvSpPr>
        <p:spPr>
          <a:xfrm>
            <a:off x="1391447" y="3429000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продвижение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80558-2663-440B-BDBF-B8C2863CE0DF}"/>
              </a:ext>
            </a:extLst>
          </p:cNvPr>
          <p:cNvSpPr txBox="1"/>
          <p:nvPr/>
        </p:nvSpPr>
        <p:spPr>
          <a:xfrm>
            <a:off x="1107241" y="2296777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продвижение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73F22-C3E1-43E9-B6BD-B0661B634BA3}"/>
              </a:ext>
            </a:extLst>
          </p:cNvPr>
          <p:cNvSpPr txBox="1"/>
          <p:nvPr/>
        </p:nvSpPr>
        <p:spPr>
          <a:xfrm>
            <a:off x="2879425" y="842455"/>
            <a:ext cx="138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продвижение</a:t>
            </a:r>
          </a:p>
        </p:txBody>
      </p:sp>
      <p:graphicFrame>
        <p:nvGraphicFramePr>
          <p:cNvPr id="9" name="Chart 5">
            <a:extLst>
              <a:ext uri="{FF2B5EF4-FFF2-40B4-BE49-F238E27FC236}">
                <a16:creationId xmlns:a16="http://schemas.microsoft.com/office/drawing/2014/main" id="{4F478072-B59C-4697-90E9-EDA6B8270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430013"/>
              </p:ext>
            </p:extLst>
          </p:nvPr>
        </p:nvGraphicFramePr>
        <p:xfrm>
          <a:off x="4154468" y="3523267"/>
          <a:ext cx="3883064" cy="328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5">
            <a:extLst>
              <a:ext uri="{FF2B5EF4-FFF2-40B4-BE49-F238E27FC236}">
                <a16:creationId xmlns:a16="http://schemas.microsoft.com/office/drawing/2014/main" id="{CC3DDCA5-A6FE-4C67-8F71-E81859F5A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303033"/>
              </p:ext>
            </p:extLst>
          </p:nvPr>
        </p:nvGraphicFramePr>
        <p:xfrm>
          <a:off x="7409571" y="313654"/>
          <a:ext cx="4543669" cy="279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7E046BA-17BD-45FE-9D3E-3E3AD59B7A7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5903" cy="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DEBCFE9-DCEC-4285-8458-9CF0945F823C}"/>
              </a:ext>
            </a:extLst>
          </p:cNvPr>
          <p:cNvCxnSpPr/>
          <p:nvPr/>
        </p:nvCxnSpPr>
        <p:spPr>
          <a:xfrm>
            <a:off x="7840108" y="72081"/>
            <a:ext cx="0" cy="658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29F8C92-44EF-4A83-96F6-6AB9F5E2C6A3}"/>
              </a:ext>
            </a:extLst>
          </p:cNvPr>
          <p:cNvSpPr/>
          <p:nvPr/>
        </p:nvSpPr>
        <p:spPr>
          <a:xfrm>
            <a:off x="1" y="3510862"/>
            <a:ext cx="4102090" cy="32809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 данным </a:t>
            </a:r>
            <a:r>
              <a:rPr lang="ru-RU" sz="2000" dirty="0" err="1">
                <a:solidFill>
                  <a:schemeClr val="tx1"/>
                </a:solidFill>
              </a:rPr>
              <a:t>управленч</a:t>
            </a:r>
            <a:r>
              <a:rPr lang="ru-RU" sz="2000" dirty="0">
                <a:solidFill>
                  <a:schemeClr val="tx1"/>
                </a:solidFill>
              </a:rPr>
              <a:t> учета ПО приносит 50% выручки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8695DBB-FA54-475B-B266-C51FD3811212}"/>
              </a:ext>
            </a:extLst>
          </p:cNvPr>
          <p:cNvSpPr/>
          <p:nvPr/>
        </p:nvSpPr>
        <p:spPr>
          <a:xfrm>
            <a:off x="4326169" y="53737"/>
            <a:ext cx="3602729" cy="32809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E2FD33C-89E4-461A-A819-B0FD8BFA122F}"/>
              </a:ext>
            </a:extLst>
          </p:cNvPr>
          <p:cNvSpPr/>
          <p:nvPr/>
        </p:nvSpPr>
        <p:spPr>
          <a:xfrm>
            <a:off x="7840108" y="3523267"/>
            <a:ext cx="4351888" cy="31975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solidFill>
                  <a:schemeClr val="tx1"/>
                </a:solidFill>
              </a:rPr>
              <a:t>ллпдмрлссасрп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F32E7D92-7245-4FE0-A2BE-7FD0742BF6F7}"/>
              </a:ext>
            </a:extLst>
          </p:cNvPr>
          <p:cNvSpPr/>
          <p:nvPr/>
        </p:nvSpPr>
        <p:spPr>
          <a:xfrm>
            <a:off x="5638566" y="2714464"/>
            <a:ext cx="977934" cy="6202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FF4BCBA7-271C-472A-8C1B-15E78423204A}"/>
              </a:ext>
            </a:extLst>
          </p:cNvPr>
          <p:cNvSpPr/>
          <p:nvPr/>
        </p:nvSpPr>
        <p:spPr>
          <a:xfrm rot="10800000">
            <a:off x="1528668" y="3523267"/>
            <a:ext cx="977934" cy="6202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D7E5578-FCB3-44E7-BC81-89A646708BD3}"/>
              </a:ext>
            </a:extLst>
          </p:cNvPr>
          <p:cNvSpPr/>
          <p:nvPr/>
        </p:nvSpPr>
        <p:spPr>
          <a:xfrm>
            <a:off x="789142" y="4442645"/>
            <a:ext cx="2180237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</a:rPr>
              <a:t>ПО - наш главный продукт</a:t>
            </a:r>
          </a:p>
        </p:txBody>
      </p:sp>
      <p:sp>
        <p:nvSpPr>
          <p:cNvPr id="35" name="Равнобедренный треугольник 34">
            <a:extLst>
              <a:ext uri="{FF2B5EF4-FFF2-40B4-BE49-F238E27FC236}">
                <a16:creationId xmlns:a16="http://schemas.microsoft.com/office/drawing/2014/main" id="{9E4050AB-CF53-4AF3-ABA5-DD11EF698F6F}"/>
              </a:ext>
            </a:extLst>
          </p:cNvPr>
          <p:cNvSpPr/>
          <p:nvPr/>
        </p:nvSpPr>
        <p:spPr>
          <a:xfrm rot="10800000">
            <a:off x="1503906" y="3523266"/>
            <a:ext cx="977934" cy="5641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Равнобедренный треугольник 35">
            <a:extLst>
              <a:ext uri="{FF2B5EF4-FFF2-40B4-BE49-F238E27FC236}">
                <a16:creationId xmlns:a16="http://schemas.microsoft.com/office/drawing/2014/main" id="{1F355D69-D200-4BB4-B974-DBD09D1D889A}"/>
              </a:ext>
            </a:extLst>
          </p:cNvPr>
          <p:cNvSpPr/>
          <p:nvPr/>
        </p:nvSpPr>
        <p:spPr>
          <a:xfrm rot="10800000">
            <a:off x="9625797" y="3579363"/>
            <a:ext cx="977934" cy="5641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2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2D‑круговая диаграмма"/>
          <p:cNvGraphicFramePr/>
          <p:nvPr>
            <p:extLst>
              <p:ext uri="{D42A27DB-BD31-4B8C-83A1-F6EECF244321}">
                <p14:modId xmlns:p14="http://schemas.microsoft.com/office/powerpoint/2010/main" val="334933832"/>
              </p:ext>
            </p:extLst>
          </p:nvPr>
        </p:nvGraphicFramePr>
        <p:xfrm flipV="1">
          <a:off x="1279660" y="1039811"/>
          <a:ext cx="4352020" cy="294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9" name="2D‑круговая диаграмма"/>
          <p:cNvGraphicFramePr/>
          <p:nvPr>
            <p:extLst>
              <p:ext uri="{D42A27DB-BD31-4B8C-83A1-F6EECF244321}">
                <p14:modId xmlns:p14="http://schemas.microsoft.com/office/powerpoint/2010/main" val="1609497868"/>
              </p:ext>
            </p:extLst>
          </p:nvPr>
        </p:nvGraphicFramePr>
        <p:xfrm>
          <a:off x="6137198" y="349125"/>
          <a:ext cx="5589982" cy="456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0" name="Самые популярные жанры"/>
          <p:cNvSpPr txBox="1"/>
          <p:nvPr/>
        </p:nvSpPr>
        <p:spPr>
          <a:xfrm>
            <a:off x="1279660" y="793167"/>
            <a:ext cx="4209784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ctr" defTabSz="412750" hangingPunct="0"/>
            <a:r>
              <a:rPr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Самые </a:t>
            </a:r>
            <a:r>
              <a:rPr sz="16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популярные</a:t>
            </a:r>
            <a:r>
              <a:rPr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услуги</a:t>
            </a:r>
            <a:endParaRPr sz="1600" kern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Сколько людей обращает внимание на рейтинг фильма"/>
          <p:cNvSpPr txBox="1"/>
          <p:nvPr/>
        </p:nvSpPr>
        <p:spPr>
          <a:xfrm>
            <a:off x="6309725" y="932122"/>
            <a:ext cx="5049289" cy="22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ctr" defTabSz="412750" hangingPunct="0"/>
            <a:r>
              <a:rPr sz="16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</a:t>
            </a:r>
            <a:r>
              <a:rPr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людей</a:t>
            </a:r>
            <a:r>
              <a:rPr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обращает</a:t>
            </a:r>
            <a:r>
              <a:rPr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</a:t>
            </a:r>
            <a:r>
              <a:rPr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банка?</a:t>
            </a:r>
            <a:endParaRPr sz="1600" kern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2" name="2D‑круговая диаграмма"/>
          <p:cNvGraphicFramePr/>
          <p:nvPr>
            <p:extLst>
              <p:ext uri="{D42A27DB-BD31-4B8C-83A1-F6EECF244321}">
                <p14:modId xmlns:p14="http://schemas.microsoft.com/office/powerpoint/2010/main" val="1974079823"/>
              </p:ext>
            </p:extLst>
          </p:nvPr>
        </p:nvGraphicFramePr>
        <p:xfrm>
          <a:off x="7051757" y="3770348"/>
          <a:ext cx="3624510" cy="3624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3" name="Возрастной состав"/>
          <p:cNvSpPr txBox="1"/>
          <p:nvPr/>
        </p:nvSpPr>
        <p:spPr>
          <a:xfrm>
            <a:off x="1461418" y="3848645"/>
            <a:ext cx="5099836" cy="22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ctr" defTabSz="412750" hangingPunct="0"/>
            <a:r>
              <a:rPr sz="1600" ker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Возрастной состав</a:t>
            </a:r>
          </a:p>
        </p:txBody>
      </p:sp>
      <p:graphicFrame>
        <p:nvGraphicFramePr>
          <p:cNvPr id="134" name="2D‑круговая диаграмма"/>
          <p:cNvGraphicFramePr/>
          <p:nvPr>
            <p:extLst>
              <p:ext uri="{D42A27DB-BD31-4B8C-83A1-F6EECF244321}">
                <p14:modId xmlns:p14="http://schemas.microsoft.com/office/powerpoint/2010/main" val="1192113881"/>
              </p:ext>
            </p:extLst>
          </p:nvPr>
        </p:nvGraphicFramePr>
        <p:xfrm>
          <a:off x="836849" y="3811820"/>
          <a:ext cx="5458044" cy="303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5" name="Почему люди смотрят кино"/>
          <p:cNvSpPr txBox="1"/>
          <p:nvPr/>
        </p:nvSpPr>
        <p:spPr>
          <a:xfrm>
            <a:off x="6452587" y="3991165"/>
            <a:ext cx="4848250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ctr" defTabSz="412750" hangingPunct="0"/>
            <a:r>
              <a:rPr sz="16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</a:t>
            </a:r>
            <a:r>
              <a:rPr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</a:t>
            </a: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берут кредиты</a:t>
            </a:r>
            <a:endParaRPr sz="1600" kern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Портрет целевой аудитории"/>
          <p:cNvSpPr txBox="1"/>
          <p:nvPr/>
        </p:nvSpPr>
        <p:spPr>
          <a:xfrm>
            <a:off x="2011485" y="255821"/>
            <a:ext cx="8382391" cy="31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2750" hangingPunct="0"/>
            <a:r>
              <a:rPr lang="ru-RU" sz="2400" b="1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целевой аудитории банка</a:t>
            </a:r>
            <a:endParaRPr sz="2400" b="1" kern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Юмор и зарисовки из реальной жизни остаются самым популярным жанром"/>
          <p:cNvSpPr txBox="1"/>
          <p:nvPr/>
        </p:nvSpPr>
        <p:spPr>
          <a:xfrm>
            <a:off x="266770" y="1490632"/>
            <a:ext cx="1827855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l" defTabSz="914400">
              <a:defRPr sz="24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457200" hangingPunct="0"/>
            <a:r>
              <a:rPr lang="ru-RU" sz="9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услугой банка для физических лиц является выдача депозитов</a:t>
            </a:r>
            <a:endParaRPr sz="900" kern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Ядро целевой аудитории составляют успешные люди…"/>
          <p:cNvSpPr txBox="1"/>
          <p:nvPr/>
        </p:nvSpPr>
        <p:spPr>
          <a:xfrm>
            <a:off x="434415" y="6034328"/>
            <a:ext cx="2283129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/>
          <a:p>
            <a:pPr defTabSz="457200" hangingPunct="0">
              <a:defRPr sz="24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9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rPr>
              <a:t>Ядро целевой аудитории составляют успешные люди </a:t>
            </a:r>
          </a:p>
          <a:p>
            <a:pPr defTabSz="457200" hangingPunct="0">
              <a:defRPr sz="24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9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rPr>
              <a:t>в возрасте 25-34 лет</a:t>
            </a:r>
          </a:p>
        </p:txBody>
      </p:sp>
      <p:sp>
        <p:nvSpPr>
          <p:cNvPr id="139" name="Большинство крайне внимательно относятся к рейтингу фильма…"/>
          <p:cNvSpPr txBox="1"/>
          <p:nvPr/>
        </p:nvSpPr>
        <p:spPr>
          <a:xfrm>
            <a:off x="9992190" y="2980238"/>
            <a:ext cx="2199810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/>
          <a:p>
            <a:pPr defTabSz="457200" hangingPunct="0">
              <a:defRPr sz="24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9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rPr>
              <a:t>Большинство крайне внимательно относятся к </a:t>
            </a:r>
            <a:r>
              <a:rPr sz="900" kern="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rPr>
              <a:t>рейтингу</a:t>
            </a:r>
            <a:r>
              <a:rPr sz="9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rPr>
              <a:t> </a:t>
            </a:r>
            <a:r>
              <a:rPr lang="ru-RU" sz="9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rPr>
              <a:t>банков</a:t>
            </a:r>
            <a:r>
              <a:rPr sz="9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rPr>
              <a:t> </a:t>
            </a:r>
          </a:p>
          <a:p>
            <a:pPr defTabSz="457200" hangingPunct="0">
              <a:defRPr sz="24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9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rPr>
              <a:t>и рекомендациям своих друзей</a:t>
            </a:r>
          </a:p>
        </p:txBody>
      </p:sp>
      <p:sp>
        <p:nvSpPr>
          <p:cNvPr id="140" name="Почти треть аудитории смотрит кино, чтобы немного отвлечься…"/>
          <p:cNvSpPr txBox="1"/>
          <p:nvPr/>
        </p:nvSpPr>
        <p:spPr>
          <a:xfrm>
            <a:off x="10164728" y="5646474"/>
            <a:ext cx="1647649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 defTabSz="457200" hangingPunct="0">
              <a:defRPr sz="24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900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rPr>
              <a:t>Около половины людей берут кредиты для покупки жилья</a:t>
            </a:r>
          </a:p>
        </p:txBody>
      </p:sp>
    </p:spTree>
    <p:extLst>
      <p:ext uri="{BB962C8B-B14F-4D97-AF65-F5344CB8AC3E}">
        <p14:creationId xmlns:p14="http://schemas.microsoft.com/office/powerpoint/2010/main" val="34494311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2D‑круговая диаграмма">
            <a:extLst>
              <a:ext uri="{FF2B5EF4-FFF2-40B4-BE49-F238E27FC236}">
                <a16:creationId xmlns:a16="http://schemas.microsoft.com/office/drawing/2014/main" id="{DEC38E76-F808-4B37-BE91-4BF7BA935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908342"/>
              </p:ext>
            </p:extLst>
          </p:nvPr>
        </p:nvGraphicFramePr>
        <p:xfrm>
          <a:off x="501903" y="1099158"/>
          <a:ext cx="2129425" cy="2329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F15AC9-8A4A-4DE2-BF96-C96A9310599B}"/>
              </a:ext>
            </a:extLst>
          </p:cNvPr>
          <p:cNvSpPr txBox="1"/>
          <p:nvPr/>
        </p:nvSpPr>
        <p:spPr>
          <a:xfrm>
            <a:off x="2255979" y="1076088"/>
            <a:ext cx="33268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51% оформляют депозит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BE328-3259-4643-8FDC-E58BBE1C9349}"/>
              </a:ext>
            </a:extLst>
          </p:cNvPr>
          <p:cNvSpPr txBox="1"/>
          <p:nvPr/>
        </p:nvSpPr>
        <p:spPr>
          <a:xfrm>
            <a:off x="2769114" y="1917344"/>
            <a:ext cx="332688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457200" hangingPunct="0"/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услугой банка для физических лиц является выдача депозитов</a:t>
            </a:r>
          </a:p>
        </p:txBody>
      </p:sp>
      <p:graphicFrame>
        <p:nvGraphicFramePr>
          <p:cNvPr id="9" name="2D‑круговая диаграмма">
            <a:extLst>
              <a:ext uri="{FF2B5EF4-FFF2-40B4-BE49-F238E27FC236}">
                <a16:creationId xmlns:a16="http://schemas.microsoft.com/office/drawing/2014/main" id="{02A0CF44-2B31-4D8F-B36C-E28D5122C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713440"/>
              </p:ext>
            </p:extLst>
          </p:nvPr>
        </p:nvGraphicFramePr>
        <p:xfrm>
          <a:off x="6351558" y="1099158"/>
          <a:ext cx="2129425" cy="2329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7CFC01-029B-43D1-86F3-7A406A0034E5}"/>
              </a:ext>
            </a:extLst>
          </p:cNvPr>
          <p:cNvSpPr txBox="1"/>
          <p:nvPr/>
        </p:nvSpPr>
        <p:spPr>
          <a:xfrm>
            <a:off x="8105634" y="1076088"/>
            <a:ext cx="33268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51% оформляют депозит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71219-98EE-41A3-8476-25B67B968670}"/>
              </a:ext>
            </a:extLst>
          </p:cNvPr>
          <p:cNvSpPr txBox="1"/>
          <p:nvPr/>
        </p:nvSpPr>
        <p:spPr>
          <a:xfrm>
            <a:off x="8618769" y="1917344"/>
            <a:ext cx="332688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457200" hangingPunct="0"/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услугой банка для физических лиц является выдача депозитов</a:t>
            </a:r>
          </a:p>
        </p:txBody>
      </p:sp>
      <p:graphicFrame>
        <p:nvGraphicFramePr>
          <p:cNvPr id="12" name="2D‑круговая диаграмма">
            <a:extLst>
              <a:ext uri="{FF2B5EF4-FFF2-40B4-BE49-F238E27FC236}">
                <a16:creationId xmlns:a16="http://schemas.microsoft.com/office/drawing/2014/main" id="{08A89FB2-ECC7-4BC8-B979-655D76DAA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338264"/>
              </p:ext>
            </p:extLst>
          </p:nvPr>
        </p:nvGraphicFramePr>
        <p:xfrm>
          <a:off x="6351558" y="4030138"/>
          <a:ext cx="2129425" cy="2329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A129C1F-2CE3-4980-B2BF-DADE41DD9B03}"/>
              </a:ext>
            </a:extLst>
          </p:cNvPr>
          <p:cNvSpPr txBox="1"/>
          <p:nvPr/>
        </p:nvSpPr>
        <p:spPr>
          <a:xfrm>
            <a:off x="8105634" y="4007068"/>
            <a:ext cx="33268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51% оформляют депозит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741E2-E0D2-4C8C-AE98-AD6A0A7E5C85}"/>
              </a:ext>
            </a:extLst>
          </p:cNvPr>
          <p:cNvSpPr txBox="1"/>
          <p:nvPr/>
        </p:nvSpPr>
        <p:spPr>
          <a:xfrm>
            <a:off x="8618769" y="4848324"/>
            <a:ext cx="332688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457200" hangingPunct="0"/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услугой банка для физических лиц является выдача депозитов</a:t>
            </a:r>
          </a:p>
        </p:txBody>
      </p:sp>
      <p:graphicFrame>
        <p:nvGraphicFramePr>
          <p:cNvPr id="15" name="2D‑круговая диаграмма">
            <a:extLst>
              <a:ext uri="{FF2B5EF4-FFF2-40B4-BE49-F238E27FC236}">
                <a16:creationId xmlns:a16="http://schemas.microsoft.com/office/drawing/2014/main" id="{75F37A42-2018-4D9F-863C-FC71BE1DB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498583"/>
              </p:ext>
            </p:extLst>
          </p:nvPr>
        </p:nvGraphicFramePr>
        <p:xfrm>
          <a:off x="314229" y="4007068"/>
          <a:ext cx="2129425" cy="2329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E4DB44E-549C-463D-9E8F-0A83F67D79A1}"/>
              </a:ext>
            </a:extLst>
          </p:cNvPr>
          <p:cNvSpPr txBox="1"/>
          <p:nvPr/>
        </p:nvSpPr>
        <p:spPr>
          <a:xfrm>
            <a:off x="2147634" y="4233743"/>
            <a:ext cx="33268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51% оформляют депозит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4265F6-E073-4E5B-B989-461EB576C03B}"/>
              </a:ext>
            </a:extLst>
          </p:cNvPr>
          <p:cNvSpPr txBox="1"/>
          <p:nvPr/>
        </p:nvSpPr>
        <p:spPr>
          <a:xfrm>
            <a:off x="2457474" y="5074999"/>
            <a:ext cx="332688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457200" hangingPunct="0"/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услугой банка для физических лиц является выдача депозитов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FBCD8-5581-4C18-A4C6-EDF099E79587}"/>
              </a:ext>
            </a:extLst>
          </p:cNvPr>
          <p:cNvSpPr txBox="1"/>
          <p:nvPr/>
        </p:nvSpPr>
        <p:spPr>
          <a:xfrm>
            <a:off x="2631328" y="0"/>
            <a:ext cx="677571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КТО НАШИ КЛИЕНТЫ</a:t>
            </a:r>
          </a:p>
        </p:txBody>
      </p:sp>
    </p:spTree>
    <p:extLst>
      <p:ext uri="{BB962C8B-B14F-4D97-AF65-F5344CB8AC3E}">
        <p14:creationId xmlns:p14="http://schemas.microsoft.com/office/powerpoint/2010/main" val="7724549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323</Words>
  <Application>Microsoft Office PowerPoint</Application>
  <PresentationFormat>Широкоэкранный</PresentationFormat>
  <Paragraphs>104</Paragraphs>
  <Slides>6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Helvetica Light</vt:lpstr>
      <vt:lpstr>Helvetica Neue</vt:lpstr>
      <vt:lpstr>Helvetica Neue Light</vt:lpstr>
      <vt:lpstr>Helvetica Neue Medium</vt:lpstr>
      <vt:lpstr>Times New Roman</vt:lpstr>
      <vt:lpstr>Office Theme</vt:lpstr>
      <vt:lpstr>White</vt:lpstr>
      <vt:lpstr>Презентация PowerPoint</vt:lpstr>
      <vt:lpstr>СРАВНЕНИЕ ВКЛАДОВ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Petrova</dc:creator>
  <cp:lastModifiedBy>User</cp:lastModifiedBy>
  <cp:revision>35</cp:revision>
  <dcterms:created xsi:type="dcterms:W3CDTF">2020-02-23T10:40:00Z</dcterms:created>
  <dcterms:modified xsi:type="dcterms:W3CDTF">2020-02-27T09:29:30Z</dcterms:modified>
</cp:coreProperties>
</file>