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A9C90-42F8-467F-AC34-798BFE256CDD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C66B-CE74-4FCD-AA3D-4FBC5A41E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78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219A917-83FD-4789-8684-79AD32CDE042}" type="slidenum">
              <a:rPr lang="ru-RU" altLang="ru-RU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ru-RU" altLang="ru-RU" smtClean="0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8450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A1615AD-17B2-4EE9-9191-AF6E7316A5B8}" type="slidenum">
              <a:rPr lang="ru-RU" altLang="ru-RU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ru-RU" altLang="ru-RU" smtClean="0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1307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8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8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152401"/>
            <a:ext cx="7719484" cy="13700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D72E5-6652-4574-BDEB-FB297F1E0F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26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8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6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4A91-E1A9-4AA9-AB19-D425D9568E98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33A7-875F-4FD7-80C4-D11E8664E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ripetrov.ru/edu/python/ch_11_01.html#module-os" TargetMode="External"/><Relationship Id="rId2" Type="http://schemas.openxmlformats.org/officeDocument/2006/relationships/hyperlink" Target="https://www.yuripetrov.ru/edu/python/ch_08_01.html#module-js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ypi.python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8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6095969" y="1803678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</a:pPr>
            <a:endParaRPr lang="en-GB" altLang="ru-RU" sz="2400" b="0">
              <a:solidFill>
                <a:schemeClr val="bg1"/>
              </a:solidFill>
            </a:endParaRPr>
          </a:p>
        </p:txBody>
      </p:sp>
      <p:sp>
        <p:nvSpPr>
          <p:cNvPr id="15363" name="Прямоугольник 3"/>
          <p:cNvSpPr>
            <a:spLocks noChangeArrowheads="1"/>
          </p:cNvSpPr>
          <p:nvPr/>
        </p:nvSpPr>
        <p:spPr bwMode="auto">
          <a:xfrm>
            <a:off x="1631951" y="33338"/>
            <a:ext cx="7993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404040"/>
                </a:solidFill>
                <a:latin typeface="Lato"/>
              </a:rPr>
              <a:t>Модули можно разделить на 4 категории:</a:t>
            </a:r>
            <a:endParaRPr lang="ru-RU" altLang="ru-RU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79651" y="493714"/>
            <a:ext cx="7777163" cy="801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ru-RU" sz="2000" dirty="0" err="1">
                <a:latin typeface="Lato"/>
              </a:rPr>
              <a:t>Встроенные</a:t>
            </a:r>
            <a:r>
              <a:rPr lang="en-GB" altLang="ru-RU" sz="2000" dirty="0">
                <a:latin typeface="Lato"/>
              </a:rPr>
              <a:t> </a:t>
            </a:r>
            <a:r>
              <a:rPr lang="ru-RU" altLang="ru-RU" sz="2000" dirty="0">
                <a:latin typeface="Lato"/>
              </a:rPr>
              <a:t>- </a:t>
            </a:r>
            <a:r>
              <a:rPr lang="en-GB" altLang="ru-RU" sz="2000" dirty="0" err="1"/>
              <a:t>Модули</a:t>
            </a:r>
            <a:r>
              <a:rPr lang="en-GB" altLang="ru-RU" sz="2000" dirty="0"/>
              <a:t>, </a:t>
            </a:r>
            <a:r>
              <a:rPr lang="en-GB" altLang="ru-RU" sz="2000" dirty="0" err="1"/>
              <a:t>встроенные</a:t>
            </a:r>
            <a:r>
              <a:rPr lang="en-GB" altLang="ru-RU" sz="2000" dirty="0"/>
              <a:t> в </a:t>
            </a:r>
            <a:r>
              <a:rPr lang="en-GB" altLang="ru-RU" sz="2000" dirty="0" err="1"/>
              <a:t>язык</a:t>
            </a:r>
            <a:r>
              <a:rPr lang="ru-RU" altLang="ru-RU" sz="2000" dirty="0"/>
              <a:t> (</a:t>
            </a:r>
            <a:r>
              <a:rPr lang="en-GB" altLang="ru-RU" sz="2000" dirty="0" err="1"/>
              <a:t>модули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общего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назначения</a:t>
            </a:r>
            <a:r>
              <a:rPr lang="en-GB" altLang="ru-RU" sz="2000" dirty="0"/>
              <a:t> (</a:t>
            </a:r>
            <a:r>
              <a:rPr lang="en-GB" altLang="ru-RU" sz="2000" dirty="0" err="1"/>
              <a:t>например</a:t>
            </a:r>
            <a:r>
              <a:rPr lang="en-GB" altLang="ru-RU" sz="2000" dirty="0"/>
              <a:t>, </a:t>
            </a:r>
            <a:r>
              <a:rPr lang="en-GB" altLang="ru-RU" sz="3200" b="1" dirty="0">
                <a:latin typeface="Consolas" panose="020B0609020204030204" pitchFamily="49" charset="0"/>
              </a:rPr>
              <a:t>math</a:t>
            </a:r>
            <a:r>
              <a:rPr lang="en-GB" altLang="ru-RU" sz="2000" dirty="0"/>
              <a:t> </a:t>
            </a:r>
            <a:r>
              <a:rPr lang="en-GB" altLang="ru-RU" sz="2000" dirty="0" err="1"/>
              <a:t>или</a:t>
            </a:r>
            <a:r>
              <a:rPr lang="en-GB" altLang="ru-RU" sz="2000" dirty="0"/>
              <a:t> </a:t>
            </a:r>
            <a:r>
              <a:rPr lang="en-GB" altLang="ru-RU" sz="3200" b="1" dirty="0">
                <a:latin typeface="Consolas" panose="020B0609020204030204" pitchFamily="49" charset="0"/>
              </a:rPr>
              <a:t>random</a:t>
            </a:r>
            <a:r>
              <a:rPr lang="en-GB" altLang="ru-RU" sz="2000" dirty="0"/>
              <a:t>), </a:t>
            </a:r>
            <a:endParaRPr lang="ru-RU" altLang="ru-RU" sz="20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 rot="10800000" flipV="1">
            <a:off x="1855705" y="1494656"/>
            <a:ext cx="8213725" cy="3908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52352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ru-RU" sz="2000" dirty="0"/>
          </a:p>
          <a:p>
            <a:r>
              <a:rPr lang="en-GB" altLang="ru-RU" sz="2000" dirty="0" err="1"/>
              <a:t>Стандартная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библиотека</a:t>
            </a:r>
            <a:r>
              <a:rPr lang="en-GB" altLang="ru-RU" sz="2000" dirty="0"/>
              <a:t> </a:t>
            </a:r>
            <a:endParaRPr lang="ru-RU" altLang="ru-RU" sz="2000" dirty="0"/>
          </a:p>
          <a:p>
            <a:r>
              <a:rPr lang="en-GB" altLang="ru-RU" sz="2000" dirty="0" err="1"/>
              <a:t>Модули</a:t>
            </a:r>
            <a:r>
              <a:rPr lang="en-GB" altLang="ru-RU" sz="2000" dirty="0"/>
              <a:t> и </a:t>
            </a:r>
            <a:r>
              <a:rPr lang="en-GB" altLang="ru-RU" sz="2000" dirty="0" err="1"/>
              <a:t>пакеты</a:t>
            </a:r>
            <a:r>
              <a:rPr lang="en-GB" altLang="ru-RU" sz="2000" dirty="0"/>
              <a:t>, </a:t>
            </a:r>
            <a:r>
              <a:rPr lang="en-GB" altLang="ru-RU" sz="2000" dirty="0" err="1"/>
              <a:t>написанные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на</a:t>
            </a:r>
            <a:r>
              <a:rPr lang="en-GB" altLang="ru-RU" sz="2000" dirty="0"/>
              <a:t> Python, </a:t>
            </a:r>
            <a:r>
              <a:rPr lang="en-GB" altLang="ru-RU" sz="2000" dirty="0" err="1"/>
              <a:t>предоставляющие</a:t>
            </a:r>
            <a:r>
              <a:rPr lang="en-GB" altLang="ru-RU" sz="2000" dirty="0"/>
              <a:t> </a:t>
            </a:r>
            <a:r>
              <a:rPr lang="en-GB" altLang="ru-RU" sz="2000" dirty="0" err="1"/>
              <a:t>расширенные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возможности</a:t>
            </a:r>
            <a:r>
              <a:rPr lang="en-GB" altLang="ru-RU" sz="2000" dirty="0"/>
              <a:t>, </a:t>
            </a:r>
            <a:endParaRPr lang="ru-RU" altLang="ru-RU" sz="2000" dirty="0"/>
          </a:p>
          <a:p>
            <a:endParaRPr lang="ru-RU" altLang="ru-RU" sz="2000" dirty="0"/>
          </a:p>
          <a:p>
            <a:r>
              <a:rPr lang="en-GB" altLang="ru-RU" sz="2000" dirty="0" err="1"/>
              <a:t>например</a:t>
            </a:r>
            <a:r>
              <a:rPr lang="en-GB" altLang="ru-RU" sz="2000" dirty="0"/>
              <a:t>, </a:t>
            </a:r>
            <a:r>
              <a:rPr lang="en-GB" altLang="ru-RU" sz="2000" dirty="0" err="1">
                <a:hlinkClick r:id="rId2" tooltip="json"/>
              </a:rPr>
              <a:t>json</a:t>
            </a:r>
            <a:r>
              <a:rPr lang="en-GB" altLang="ru-RU" sz="2000" dirty="0"/>
              <a:t> </a:t>
            </a:r>
            <a:r>
              <a:rPr lang="en-GB" altLang="ru-RU" sz="2000" dirty="0" err="1"/>
              <a:t>или</a:t>
            </a:r>
            <a:r>
              <a:rPr lang="en-GB" altLang="ru-RU" sz="2000" dirty="0"/>
              <a:t> </a:t>
            </a:r>
            <a:r>
              <a:rPr lang="en-GB" altLang="ru-RU" sz="2000" dirty="0" err="1">
                <a:hlinkClick r:id="rId3" tooltip="os"/>
              </a:rPr>
              <a:t>os</a:t>
            </a:r>
            <a:r>
              <a:rPr lang="en-GB" altLang="ru-RU" sz="2000" dirty="0"/>
              <a:t>.</a:t>
            </a:r>
          </a:p>
          <a:p>
            <a:pPr>
              <a:buFontTx/>
              <a:buAutoNum type="arabicPeriod" startAt="2"/>
            </a:pPr>
            <a:endParaRPr lang="ru-RU" altLang="ru-RU" sz="2000" dirty="0"/>
          </a:p>
          <a:p>
            <a:r>
              <a:rPr lang="ru-RU" altLang="ru-RU" sz="2000" dirty="0"/>
              <a:t>Внешние </a:t>
            </a:r>
          </a:p>
          <a:p>
            <a:r>
              <a:rPr lang="en-GB" altLang="ru-RU" sz="2000" dirty="0" err="1"/>
              <a:t>Модули</a:t>
            </a:r>
            <a:r>
              <a:rPr lang="en-GB" altLang="ru-RU" sz="2000" dirty="0"/>
              <a:t> и </a:t>
            </a:r>
            <a:r>
              <a:rPr lang="en-GB" altLang="ru-RU" sz="2000" dirty="0" err="1"/>
              <a:t>пакеты</a:t>
            </a:r>
            <a:r>
              <a:rPr lang="en-GB" altLang="ru-RU" sz="2000" dirty="0"/>
              <a:t>, </a:t>
            </a:r>
            <a:r>
              <a:rPr lang="en-GB" altLang="ru-RU" sz="2000" dirty="0" err="1"/>
              <a:t>которые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не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входят</a:t>
            </a:r>
            <a:r>
              <a:rPr lang="en-GB" altLang="ru-RU" sz="2000" dirty="0"/>
              <a:t> в </a:t>
            </a:r>
            <a:r>
              <a:rPr lang="en-GB" altLang="ru-RU" sz="2000" dirty="0" err="1"/>
              <a:t>дистрибутив</a:t>
            </a:r>
            <a:r>
              <a:rPr lang="en-GB" altLang="ru-RU" sz="2000" dirty="0"/>
              <a:t> Python, и </a:t>
            </a:r>
            <a:r>
              <a:rPr lang="en-GB" altLang="ru-RU" sz="2000" dirty="0" err="1"/>
              <a:t>могут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быть</a:t>
            </a:r>
            <a:r>
              <a:rPr lang="en-GB" altLang="ru-RU" sz="2000" dirty="0"/>
              <a:t> </a:t>
            </a:r>
            <a:r>
              <a:rPr lang="en-GB" altLang="ru-RU" sz="2000" dirty="0" err="1"/>
              <a:t>установлены</a:t>
            </a:r>
            <a:r>
              <a:rPr lang="en-GB" altLang="ru-RU" sz="2000" dirty="0"/>
              <a:t> </a:t>
            </a:r>
            <a:r>
              <a:rPr lang="en-GB" altLang="ru-RU" sz="2000" dirty="0" err="1"/>
              <a:t>из</a:t>
            </a:r>
            <a:r>
              <a:rPr lang="en-GB" altLang="ru-RU" sz="2000" dirty="0"/>
              <a:t> </a:t>
            </a:r>
            <a:r>
              <a:rPr lang="en-GB" altLang="ru-RU" sz="2000" b="1" dirty="0" err="1">
                <a:hlinkClick r:id="rId4"/>
              </a:rPr>
              <a:t>каталога</a:t>
            </a:r>
            <a:r>
              <a:rPr lang="en-GB" altLang="ru-RU" sz="2000" b="1" dirty="0">
                <a:hlinkClick r:id="rId4"/>
              </a:rPr>
              <a:t> </a:t>
            </a:r>
            <a:r>
              <a:rPr lang="en-GB" altLang="ru-RU" sz="2000" b="1" dirty="0" err="1">
                <a:hlinkClick r:id="rId4"/>
              </a:rPr>
              <a:t>пакетов</a:t>
            </a:r>
            <a:r>
              <a:rPr lang="en-GB" altLang="ru-RU" sz="2000" b="1" dirty="0">
                <a:hlinkClick r:id="rId4"/>
              </a:rPr>
              <a:t> Python</a:t>
            </a:r>
            <a:r>
              <a:rPr lang="en-GB" altLang="ru-RU" sz="2000" b="1" dirty="0"/>
              <a:t> </a:t>
            </a:r>
            <a:r>
              <a:rPr lang="en-GB" altLang="ru-RU" sz="2000" dirty="0"/>
              <a:t>(</a:t>
            </a:r>
            <a:r>
              <a:rPr lang="en-GB" altLang="ru-RU" sz="2000" dirty="0" err="1"/>
              <a:t>англ</a:t>
            </a:r>
            <a:r>
              <a:rPr lang="en-GB" altLang="ru-RU" sz="2000" dirty="0"/>
              <a:t>. </a:t>
            </a:r>
            <a:r>
              <a:rPr lang="en-GB" altLang="ru-RU" sz="2000" dirty="0" err="1"/>
              <a:t>PyPI</a:t>
            </a:r>
            <a:r>
              <a:rPr lang="en-GB" altLang="ru-RU" sz="2000" dirty="0"/>
              <a:t> - the Python Package Index, </a:t>
            </a:r>
            <a:r>
              <a:rPr lang="en-GB" altLang="ru-RU" sz="2000" dirty="0" err="1"/>
              <a:t>более</a:t>
            </a:r>
            <a:r>
              <a:rPr lang="en-GB" altLang="ru-RU" sz="2000" dirty="0"/>
              <a:t> 90.000 </a:t>
            </a:r>
            <a:r>
              <a:rPr lang="en-GB" altLang="ru-RU" sz="2000" dirty="0" err="1"/>
              <a:t>пакетов</a:t>
            </a:r>
            <a:r>
              <a:rPr lang="en-GB" altLang="ru-RU" sz="2000" dirty="0"/>
              <a:t>) с </a:t>
            </a:r>
            <a:r>
              <a:rPr lang="en-GB" altLang="ru-RU" sz="2000" dirty="0" err="1"/>
              <a:t>помощью</a:t>
            </a:r>
            <a:r>
              <a:rPr lang="en-GB" altLang="ru-RU" sz="2000" dirty="0"/>
              <a:t> </a:t>
            </a:r>
            <a:r>
              <a:rPr lang="en-GB" altLang="ru-RU" sz="2000" dirty="0" err="1"/>
              <a:t>утилиты</a:t>
            </a:r>
            <a:r>
              <a:rPr lang="en-GB" altLang="ru-RU" sz="2000" dirty="0"/>
              <a:t> pip</a:t>
            </a:r>
          </a:p>
          <a:p>
            <a:endParaRPr lang="en-GB" altLang="ru-RU" dirty="0"/>
          </a:p>
        </p:txBody>
      </p:sp>
      <p:sp>
        <p:nvSpPr>
          <p:cNvPr id="15366" name="Прямоугольник 7"/>
          <p:cNvSpPr>
            <a:spLocks noChangeArrowheads="1"/>
          </p:cNvSpPr>
          <p:nvPr/>
        </p:nvSpPr>
        <p:spPr bwMode="auto">
          <a:xfrm>
            <a:off x="2027238" y="5373217"/>
            <a:ext cx="8137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dirty="0"/>
              <a:t>Пользовательские (собственные).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29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850" y="260350"/>
            <a:ext cx="8135938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Пакеты в </a:t>
            </a:r>
            <a:r>
              <a:rPr lang="ru-RU" dirty="0" err="1"/>
              <a:t>Python</a:t>
            </a:r>
            <a:r>
              <a:rPr lang="ru-RU" dirty="0"/>
              <a:t>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 marL="342900" indent="-342900">
              <a:buFontTx/>
              <a:buChar char="-"/>
              <a:defRPr/>
            </a:pPr>
            <a:r>
              <a:rPr lang="ru-RU" dirty="0"/>
              <a:t>это способ структуризации модулей. </a:t>
            </a:r>
          </a:p>
          <a:p>
            <a:pPr marL="342900" indent="-342900">
              <a:buFontTx/>
              <a:buChar char="-"/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Пакет представляет собой папку, в которой содержатся модули и другие пакеты и обязательный файл </a:t>
            </a:r>
            <a:r>
              <a:rPr lang="ru-RU" dirty="0">
                <a:solidFill>
                  <a:srgbClr val="FF0000"/>
                </a:solidFill>
              </a:rPr>
              <a:t>__init.py__, </a:t>
            </a:r>
          </a:p>
          <a:p>
            <a:pPr>
              <a:defRPr/>
            </a:pPr>
            <a:r>
              <a:rPr lang="ru-RU" dirty="0"/>
              <a:t>отвечающий за инициализацию пакета.</a:t>
            </a:r>
          </a:p>
        </p:txBody>
      </p:sp>
    </p:spTree>
    <p:extLst>
      <p:ext uri="{BB962C8B-B14F-4D97-AF65-F5344CB8AC3E}">
        <p14:creationId xmlns:p14="http://schemas.microsoft.com/office/powerpoint/2010/main" val="1496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1774825" y="188913"/>
            <a:ext cx="4465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/>
              <a:t>Команды импортирования </a:t>
            </a:r>
          </a:p>
        </p:txBody>
      </p:sp>
      <p:sp>
        <p:nvSpPr>
          <p:cNvPr id="17411" name="Прямоугольник 2"/>
          <p:cNvSpPr>
            <a:spLocks noChangeArrowheads="1"/>
          </p:cNvSpPr>
          <p:nvPr/>
        </p:nvSpPr>
        <p:spPr bwMode="auto">
          <a:xfrm>
            <a:off x="1774826" y="765175"/>
            <a:ext cx="85693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dirty="0"/>
              <a:t>Импорт модуля или пакета выполняется один раз инструкцией </a:t>
            </a:r>
            <a:r>
              <a:rPr lang="en-US" altLang="ru-RU" dirty="0"/>
              <a:t>import, </a:t>
            </a:r>
            <a:r>
              <a:rPr lang="ru-RU" altLang="ru-RU" dirty="0"/>
              <a:t>в начале файла.</a:t>
            </a:r>
          </a:p>
          <a:p>
            <a:endParaRPr lang="ru-RU" altLang="ru-RU" dirty="0"/>
          </a:p>
          <a:p>
            <a:r>
              <a:rPr lang="ru-RU" altLang="ru-RU" dirty="0"/>
              <a:t>Выполнить подключение модуля можно несколькими способами:</a:t>
            </a:r>
          </a:p>
          <a:p>
            <a:endParaRPr lang="ru-RU" altLang="ru-RU" dirty="0"/>
          </a:p>
          <a:p>
            <a:r>
              <a:rPr lang="en-US" altLang="ru-RU" dirty="0"/>
              <a:t>import </a:t>
            </a:r>
            <a:r>
              <a:rPr lang="en-US" altLang="ru-RU" dirty="0" err="1"/>
              <a:t>module1</a:t>
            </a:r>
            <a:endParaRPr lang="en-US" altLang="ru-RU" dirty="0"/>
          </a:p>
          <a:p>
            <a:endParaRPr lang="en-US" altLang="ru-RU" dirty="0"/>
          </a:p>
          <a:p>
            <a:r>
              <a:rPr lang="en-US" altLang="ru-RU" dirty="0"/>
              <a:t>import </a:t>
            </a:r>
            <a:r>
              <a:rPr lang="en-US" altLang="ru-RU" dirty="0" err="1"/>
              <a:t>module1</a:t>
            </a:r>
            <a:r>
              <a:rPr lang="en-US" altLang="ru-RU" dirty="0"/>
              <a:t>, </a:t>
            </a:r>
            <a:r>
              <a:rPr lang="en-US" altLang="ru-RU" dirty="0" err="1"/>
              <a:t>module2</a:t>
            </a:r>
            <a:r>
              <a:rPr lang="en-US" altLang="ru-RU" dirty="0"/>
              <a:t>, ..., </a:t>
            </a:r>
            <a:r>
              <a:rPr lang="en-US" altLang="ru-RU" dirty="0" err="1"/>
              <a:t>modulen</a:t>
            </a:r>
            <a:endParaRPr lang="en-US" altLang="ru-RU" dirty="0"/>
          </a:p>
          <a:p>
            <a:endParaRPr lang="en-US" altLang="ru-RU" dirty="0"/>
          </a:p>
          <a:p>
            <a:r>
              <a:rPr lang="en-US" altLang="ru-RU" dirty="0"/>
              <a:t>import </a:t>
            </a:r>
            <a:r>
              <a:rPr lang="en-US" altLang="ru-RU" dirty="0" err="1"/>
              <a:t>module_1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FF0000"/>
                </a:solidFill>
              </a:rPr>
              <a:t>as</a:t>
            </a:r>
            <a:r>
              <a:rPr lang="en-US" altLang="ru-RU" dirty="0"/>
              <a:t> </a:t>
            </a:r>
            <a:r>
              <a:rPr lang="en-US" altLang="ru-RU" dirty="0" err="1"/>
              <a:t>preferred_name</a:t>
            </a:r>
            <a:r>
              <a:rPr lang="ru-RU" altLang="ru-RU" dirty="0"/>
              <a:t>  </a:t>
            </a:r>
            <a:r>
              <a:rPr lang="en-US" altLang="ru-RU" dirty="0">
                <a:solidFill>
                  <a:srgbClr val="FF0000"/>
                </a:solidFill>
              </a:rPr>
              <a:t># </a:t>
            </a:r>
            <a:r>
              <a:rPr lang="ru-RU" altLang="ru-RU" dirty="0">
                <a:solidFill>
                  <a:srgbClr val="FF0000"/>
                </a:solidFill>
              </a:rPr>
              <a:t>псевдоним модуля </a:t>
            </a:r>
            <a:endParaRPr lang="en-US" altLang="ru-RU" dirty="0">
              <a:solidFill>
                <a:srgbClr val="FF0000"/>
              </a:solidFill>
            </a:endParaRPr>
          </a:p>
          <a:p>
            <a:endParaRPr lang="en-US" altLang="ru-RU" dirty="0"/>
          </a:p>
          <a:p>
            <a:r>
              <a:rPr lang="en-US" altLang="ru-RU" dirty="0"/>
              <a:t>from </a:t>
            </a:r>
            <a:r>
              <a:rPr lang="en-US" altLang="ru-RU" dirty="0" err="1"/>
              <a:t>module1</a:t>
            </a:r>
            <a:r>
              <a:rPr lang="en-US" altLang="ru-RU" dirty="0"/>
              <a:t> import </a:t>
            </a:r>
            <a:r>
              <a:rPr lang="en-US" altLang="ru-RU" dirty="0" err="1"/>
              <a:t>object1</a:t>
            </a:r>
            <a:r>
              <a:rPr lang="en-US" altLang="ru-RU" dirty="0"/>
              <a:t>, </a:t>
            </a:r>
            <a:r>
              <a:rPr lang="en-US" altLang="ru-RU" dirty="0" err="1"/>
              <a:t>object2</a:t>
            </a:r>
            <a:endParaRPr lang="en-US" altLang="ru-RU" dirty="0"/>
          </a:p>
          <a:p>
            <a:endParaRPr lang="ru-RU" altLang="ru-RU" dirty="0"/>
          </a:p>
          <a:p>
            <a:r>
              <a:rPr lang="en-US" altLang="ru-RU" dirty="0"/>
              <a:t>from </a:t>
            </a:r>
            <a:r>
              <a:rPr lang="en-US" altLang="ru-RU" dirty="0" err="1"/>
              <a:t>module1</a:t>
            </a:r>
            <a:r>
              <a:rPr lang="en-US" altLang="ru-RU" dirty="0"/>
              <a:t> import *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987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2351585" y="5373217"/>
            <a:ext cx="5184279" cy="7190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135560" y="980729"/>
            <a:ext cx="57436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Реализовать модуль </a:t>
            </a:r>
            <a:r>
              <a:rPr lang="en-US" dirty="0" err="1"/>
              <a:t>VEctor</a:t>
            </a:r>
            <a:r>
              <a:rPr lang="en-US" dirty="0"/>
              <a:t> </a:t>
            </a:r>
          </a:p>
          <a:p>
            <a:r>
              <a:rPr lang="ru-RU" dirty="0"/>
              <a:t>  в котором две функции сложение и вычитание вектора</a:t>
            </a:r>
          </a:p>
          <a:p>
            <a:endParaRPr lang="ru-RU" dirty="0"/>
          </a:p>
          <a:p>
            <a:r>
              <a:rPr lang="ru-RU" dirty="0"/>
              <a:t>В функциональном виде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ООП</a:t>
            </a:r>
            <a:r>
              <a:rPr lang="ru-RU" dirty="0"/>
              <a:t> виде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908051"/>
            <a:ext cx="8437562" cy="39608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Функции, модули, пакеты</a:t>
            </a:r>
          </a:p>
        </p:txBody>
      </p:sp>
    </p:spTree>
    <p:extLst>
      <p:ext uri="{BB962C8B-B14F-4D97-AF65-F5344CB8AC3E}">
        <p14:creationId xmlns:p14="http://schemas.microsoft.com/office/powerpoint/2010/main" val="313854303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Содержимое 2"/>
          <p:cNvSpPr txBox="1">
            <a:spLocks/>
          </p:cNvSpPr>
          <p:nvPr/>
        </p:nvSpPr>
        <p:spPr bwMode="auto">
          <a:xfrm>
            <a:off x="1992313" y="333375"/>
            <a:ext cx="89281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Обычное определение функции:</a:t>
            </a:r>
            <a:endParaRPr lang="en-US" altLang="ru-RU"/>
          </a:p>
          <a:p>
            <a:r>
              <a:rPr lang="en-US" altLang="ru-RU" i="1"/>
              <a:t>def func(x, y, z): </a:t>
            </a:r>
            <a:endParaRPr lang="ru-RU" altLang="ru-RU" i="1"/>
          </a:p>
          <a:p>
            <a:r>
              <a:rPr lang="en-US" altLang="ru-RU" i="1"/>
              <a:t>	return x + y + z</a:t>
            </a:r>
            <a:endParaRPr lang="ru-RU" altLang="ru-RU" i="1"/>
          </a:p>
          <a:p>
            <a:r>
              <a:rPr lang="en-US" altLang="ru-RU" i="1"/>
              <a:t>print(func(2, 3, 4))</a:t>
            </a:r>
            <a:r>
              <a:rPr lang="ru-RU" altLang="ru-RU" i="1"/>
              <a:t> </a:t>
            </a:r>
            <a:r>
              <a:rPr lang="en-US" altLang="ru-RU" i="1"/>
              <a:t>	</a:t>
            </a:r>
            <a:r>
              <a:rPr lang="en-US" altLang="ru-RU" i="1">
                <a:solidFill>
                  <a:srgbClr val="00B050"/>
                </a:solidFill>
              </a:rPr>
              <a:t># 9</a:t>
            </a:r>
          </a:p>
          <a:p>
            <a:r>
              <a:rPr lang="ru-RU" altLang="ru-RU"/>
              <a:t> через </a:t>
            </a:r>
            <a:r>
              <a:rPr lang="en-US" altLang="ru-RU"/>
              <a:t>lambda:</a:t>
            </a:r>
          </a:p>
          <a:p>
            <a:r>
              <a:rPr lang="es-ES" altLang="ru-RU" i="1"/>
              <a:t>f = lambda x, y, z: x + y + z</a:t>
            </a:r>
            <a:br>
              <a:rPr lang="es-ES" altLang="ru-RU" i="1"/>
            </a:br>
            <a:r>
              <a:rPr lang="es-ES" altLang="ru-RU" i="1"/>
              <a:t>print(f(2,3,4)) 		</a:t>
            </a:r>
            <a:r>
              <a:rPr lang="en-US" altLang="ru-RU" i="1">
                <a:solidFill>
                  <a:srgbClr val="00B050"/>
                </a:solidFill>
              </a:rPr>
              <a:t># 9</a:t>
            </a:r>
            <a:endParaRPr lang="ru-RU" altLang="ru-RU" i="1">
              <a:solidFill>
                <a:srgbClr val="00B050"/>
              </a:solidFill>
            </a:endParaRPr>
          </a:p>
          <a:p>
            <a:endParaRPr lang="en-US" altLang="ru-RU"/>
          </a:p>
          <a:p>
            <a:r>
              <a:rPr lang="ru-RU" altLang="ru-RU"/>
              <a:t>Можно использовать параметры, заданные по умолчанию</a:t>
            </a:r>
            <a:r>
              <a:rPr lang="en-US" altLang="ru-RU"/>
              <a:t>:</a:t>
            </a:r>
          </a:p>
          <a:p>
            <a:r>
              <a:rPr lang="en-US" altLang="ru-RU" i="1"/>
              <a:t>s = (lambda a="az", b="bu", c="ka": a + b + c)</a:t>
            </a:r>
            <a:br>
              <a:rPr lang="en-US" altLang="ru-RU" i="1"/>
            </a:br>
            <a:r>
              <a:rPr lang="en-US" altLang="ru-RU" i="1"/>
              <a:t>print(s("try"))			</a:t>
            </a:r>
            <a:r>
              <a:rPr lang="en-US" altLang="ru-RU" i="1">
                <a:solidFill>
                  <a:srgbClr val="00B050"/>
                </a:solidFill>
              </a:rPr>
              <a:t># trybuka </a:t>
            </a:r>
            <a:r>
              <a:rPr lang="en-US" altLang="ru-RU" i="1"/>
              <a:t/>
            </a:r>
            <a:br>
              <a:rPr lang="en-US" altLang="ru-RU" i="1"/>
            </a:br>
            <a:r>
              <a:rPr lang="en-US" altLang="ru-RU" i="1"/>
              <a:t>print(s("try","my"))		</a:t>
            </a:r>
            <a:r>
              <a:rPr lang="en-US" altLang="ru-RU" i="1">
                <a:solidFill>
                  <a:srgbClr val="00B050"/>
                </a:solidFill>
              </a:rPr>
              <a:t># trymyka</a:t>
            </a:r>
            <a:endParaRPr lang="ru-RU" altLang="ru-RU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Содержимое 2"/>
          <p:cNvSpPr txBox="1">
            <a:spLocks/>
          </p:cNvSpPr>
          <p:nvPr/>
        </p:nvSpPr>
        <p:spPr bwMode="auto">
          <a:xfrm>
            <a:off x="1847850" y="188913"/>
            <a:ext cx="89281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Логика выбора внутри lambda-функций:</a:t>
            </a:r>
          </a:p>
          <a:p>
            <a:r>
              <a:rPr lang="ru-RU" altLang="ru-RU"/>
              <a:t>Возвращает наименьшее из двух значений</a:t>
            </a:r>
            <a:r>
              <a:rPr lang="en-US" altLang="ru-RU"/>
              <a:t>:</a:t>
            </a:r>
            <a:endParaRPr lang="ru-RU" altLang="ru-RU"/>
          </a:p>
          <a:p>
            <a:r>
              <a:rPr lang="es-ES" altLang="ru-RU" i="1"/>
              <a:t>L = (lambda x, y: x if x &lt; y else y)</a:t>
            </a:r>
            <a:br>
              <a:rPr lang="es-ES" altLang="ru-RU" i="1"/>
            </a:br>
            <a:r>
              <a:rPr lang="es-ES" altLang="ru-RU" i="1"/>
              <a:t>print(L("a", "b"))		</a:t>
            </a:r>
            <a:r>
              <a:rPr lang="es-ES" altLang="ru-RU" i="1">
                <a:solidFill>
                  <a:srgbClr val="00B050"/>
                </a:solidFill>
              </a:rPr>
              <a:t># "a"</a:t>
            </a:r>
            <a:r>
              <a:rPr lang="es-ES" altLang="ru-RU" i="1"/>
              <a:t/>
            </a:r>
            <a:br>
              <a:rPr lang="es-ES" altLang="ru-RU" i="1"/>
            </a:br>
            <a:r>
              <a:rPr lang="es-ES" altLang="ru-RU" i="1"/>
              <a:t>print(L(1, 2))		</a:t>
            </a:r>
            <a:r>
              <a:rPr lang="es-ES" altLang="ru-RU" i="1">
                <a:solidFill>
                  <a:srgbClr val="00B050"/>
                </a:solidFill>
              </a:rPr>
              <a:t># 1</a:t>
            </a:r>
            <a:endParaRPr lang="ru-RU" altLang="ru-RU" i="1">
              <a:solidFill>
                <a:srgbClr val="00B050"/>
              </a:solidFill>
            </a:endParaRPr>
          </a:p>
          <a:p>
            <a:endParaRPr lang="ru-RU" altLang="ru-RU" i="1">
              <a:solidFill>
                <a:srgbClr val="00B050"/>
              </a:solidFill>
            </a:endParaRPr>
          </a:p>
          <a:p>
            <a:r>
              <a:rPr lang="ru-RU" altLang="ru-RU"/>
              <a:t>Неограниченное количество параметров</a:t>
            </a:r>
          </a:p>
          <a:p>
            <a:r>
              <a:rPr lang="en-US" altLang="ru-RU" i="1"/>
              <a:t>fun = lambda *args: args</a:t>
            </a:r>
            <a:endParaRPr lang="ru-RU" altLang="ru-RU" i="1"/>
          </a:p>
          <a:p>
            <a:r>
              <a:rPr lang="en-US" altLang="ru-RU" i="1"/>
              <a:t>print(fun(5,7,9))</a:t>
            </a:r>
            <a:r>
              <a:rPr lang="ru-RU" altLang="ru-RU" i="1"/>
              <a:t> </a:t>
            </a:r>
            <a:r>
              <a:rPr lang="en-US" altLang="ru-RU" i="1">
                <a:solidFill>
                  <a:srgbClr val="00B050"/>
                </a:solidFill>
              </a:rPr>
              <a:t># 5,7,9</a:t>
            </a:r>
            <a:endParaRPr lang="ru-RU" altLang="ru-RU" i="1">
              <a:solidFill>
                <a:srgbClr val="00B050"/>
              </a:solidFill>
            </a:endParaRPr>
          </a:p>
          <a:p>
            <a:endParaRPr lang="es-ES" altLang="ru-RU" i="1">
              <a:solidFill>
                <a:srgbClr val="00B050"/>
              </a:solidFill>
            </a:endParaRPr>
          </a:p>
          <a:p>
            <a:r>
              <a:rPr lang="ru-RU" altLang="ru-RU"/>
              <a:t> </a:t>
            </a:r>
            <a:r>
              <a:rPr lang="ru-RU" altLang="ru-RU" i="1"/>
              <a:t>lambda</a:t>
            </a:r>
            <a:r>
              <a:rPr lang="ru-RU" altLang="ru-RU"/>
              <a:t> ограничивается выражениями. Если необходимо реализовать сложную логику</a:t>
            </a:r>
            <a:r>
              <a:rPr lang="en-US" altLang="ru-RU"/>
              <a:t> - </a:t>
            </a:r>
            <a:r>
              <a:rPr lang="ru-RU" altLang="ru-RU"/>
              <a:t> используем </a:t>
            </a:r>
            <a:r>
              <a:rPr lang="en-US" altLang="ru-RU"/>
              <a:t>   </a:t>
            </a:r>
            <a:r>
              <a:rPr lang="ru-RU" altLang="ru-RU" i="1"/>
              <a:t>def </a:t>
            </a:r>
            <a:endParaRPr lang="ru-RU" altLang="ru-RU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919289" y="-242888"/>
            <a:ext cx="7570787" cy="1370013"/>
          </a:xfrm>
        </p:spPr>
        <p:txBody>
          <a:bodyPr/>
          <a:lstStyle/>
          <a:p>
            <a:pPr eaLnBrk="1" hangingPunct="1"/>
            <a:r>
              <a:rPr lang="ru-RU" altLang="ru-RU" smtClean="0"/>
              <a:t>Сложность программы </a:t>
            </a: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847851" y="1127126"/>
            <a:ext cx="7561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>
                <a:solidFill>
                  <a:srgbClr val="000000"/>
                </a:solidFill>
              </a:rPr>
              <a:t>программные продукты не являются монолитом и имеют конструкцию (архитектуру) построения - состав и взаимосвязь программных модулей.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390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04813"/>
            <a:ext cx="9380538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5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631950" y="1"/>
            <a:ext cx="9226550" cy="1370013"/>
          </a:xfrm>
        </p:spPr>
        <p:txBody>
          <a:bodyPr/>
          <a:lstStyle/>
          <a:p>
            <a:pPr eaLnBrk="1" hangingPunct="1"/>
            <a:r>
              <a:rPr lang="ru-RU" altLang="ru-RU" smtClean="0"/>
              <a:t>Разные модули, библиотеки, фреймворки. Шаблоны, классы…</a:t>
            </a:r>
          </a:p>
        </p:txBody>
      </p:sp>
      <p:sp>
        <p:nvSpPr>
          <p:cNvPr id="11267" name="Прямоугольник 2"/>
          <p:cNvSpPr>
            <a:spLocks noChangeArrowheads="1"/>
          </p:cNvSpPr>
          <p:nvPr/>
        </p:nvSpPr>
        <p:spPr bwMode="auto">
          <a:xfrm>
            <a:off x="2135188" y="2133600"/>
            <a:ext cx="7200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>
                <a:solidFill>
                  <a:srgbClr val="000000"/>
                </a:solidFill>
              </a:rPr>
              <a:t>программные продукты используют модули из готовых библиотек стандартных подпрограмм, процедур, функций, объектов, методов обработки данных.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8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35113" y="-685800"/>
            <a:ext cx="5789612" cy="1370013"/>
          </a:xfrm>
        </p:spPr>
        <p:txBody>
          <a:bodyPr/>
          <a:lstStyle/>
          <a:p>
            <a:r>
              <a:rPr lang="en-GB" altLang="ru-RU" b="1" smtClean="0">
                <a:solidFill>
                  <a:srgbClr val="404040"/>
                </a:solidFill>
                <a:latin typeface="Lato"/>
              </a:rPr>
              <a:t>Модуль</a:t>
            </a:r>
            <a:endParaRPr lang="ru-RU" altLang="ru-RU" smtClean="0"/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1703389" y="1725339"/>
            <a:ext cx="8713787" cy="15388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52352" anchor="ctr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ru-RU">
                <a:solidFill>
                  <a:srgbClr val="404040"/>
                </a:solidFill>
              </a:rPr>
              <a:t> </a:t>
            </a:r>
            <a:r>
              <a:rPr lang="en-GB" altLang="ru-RU">
                <a:solidFill>
                  <a:srgbClr val="404040"/>
                </a:solidFill>
                <a:latin typeface="Lato"/>
              </a:rPr>
              <a:t>- отдельный файл Python, содержащий функции и данные:</a:t>
            </a:r>
            <a:endParaRPr lang="en-GB" altLang="ru-RU"/>
          </a:p>
          <a:p>
            <a:pPr>
              <a:buFontTx/>
              <a:buChar char="•"/>
            </a:pPr>
            <a:r>
              <a:rPr lang="en-GB" altLang="ru-RU">
                <a:solidFill>
                  <a:srgbClr val="404040"/>
                </a:solidFill>
                <a:latin typeface="Lato"/>
              </a:rPr>
              <a:t>имеет расширение</a:t>
            </a:r>
            <a:r>
              <a:rPr lang="en-GB" altLang="ru-RU">
                <a:solidFill>
                  <a:srgbClr val="404040"/>
                </a:solidFill>
              </a:rPr>
              <a:t> </a:t>
            </a:r>
            <a:r>
              <a:rPr lang="en-GB" altLang="ru-RU">
                <a:solidFill>
                  <a:srgbClr val="E74C3C"/>
                </a:solidFill>
                <a:latin typeface="Consolas" panose="020B0609020204030204" pitchFamily="49" charset="0"/>
              </a:rPr>
              <a:t>*.py</a:t>
            </a:r>
            <a:r>
              <a:rPr lang="en-GB" altLang="ru-RU">
                <a:solidFill>
                  <a:srgbClr val="404040"/>
                </a:solidFill>
              </a:rPr>
              <a:t> </a:t>
            </a:r>
            <a:r>
              <a:rPr lang="en-GB" altLang="ru-RU">
                <a:solidFill>
                  <a:srgbClr val="404040"/>
                </a:solidFill>
                <a:latin typeface="Lato"/>
              </a:rPr>
              <a:t>(имя файла является именем модуля);</a:t>
            </a:r>
          </a:p>
          <a:p>
            <a:pPr>
              <a:buFontTx/>
              <a:buChar char="•"/>
            </a:pPr>
            <a:r>
              <a:rPr lang="en-GB" altLang="ru-RU">
                <a:solidFill>
                  <a:srgbClr val="404040"/>
                </a:solidFill>
                <a:latin typeface="Lato"/>
              </a:rPr>
              <a:t>может быть импортирован (подключен) (директива</a:t>
            </a:r>
            <a:r>
              <a:rPr lang="en-GB" altLang="ru-RU">
                <a:solidFill>
                  <a:srgbClr val="404040"/>
                </a:solidFill>
              </a:rPr>
              <a:t> </a:t>
            </a:r>
            <a:r>
              <a:rPr lang="en-GB" altLang="ru-RU">
                <a:solidFill>
                  <a:srgbClr val="E74C3C"/>
                </a:solidFill>
                <a:latin typeface="Consolas" panose="020B0609020204030204" pitchFamily="49" charset="0"/>
              </a:rPr>
              <a:t>import</a:t>
            </a:r>
            <a:r>
              <a:rPr lang="en-GB" altLang="ru-RU">
                <a:solidFill>
                  <a:srgbClr val="E74C3C"/>
                </a:solidFill>
              </a:rPr>
              <a:t> </a:t>
            </a:r>
            <a:r>
              <a:rPr lang="en-GB" altLang="ru-RU">
                <a:solidFill>
                  <a:srgbClr val="E74C3C"/>
                </a:solidFill>
                <a:latin typeface="Consolas" panose="020B0609020204030204" pitchFamily="49" charset="0"/>
              </a:rPr>
              <a:t>...</a:t>
            </a:r>
            <a:r>
              <a:rPr lang="en-GB" altLang="ru-RU">
                <a:solidFill>
                  <a:srgbClr val="404040"/>
                </a:solidFill>
                <a:latin typeface="Lato"/>
              </a:rPr>
              <a:t>);</a:t>
            </a:r>
          </a:p>
          <a:p>
            <a:pPr>
              <a:buFontTx/>
              <a:buChar char="•"/>
            </a:pPr>
            <a:r>
              <a:rPr lang="en-GB" altLang="ru-RU">
                <a:solidFill>
                  <a:srgbClr val="404040"/>
                </a:solidFill>
                <a:latin typeface="Lato"/>
              </a:rPr>
              <a:t>может быть многократно использован.</a:t>
            </a:r>
          </a:p>
          <a:p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7543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00263" y="0"/>
            <a:ext cx="5791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ru-RU" sz="4000" b="0">
                <a:solidFill>
                  <a:srgbClr val="D1282E"/>
                </a:solidFill>
                <a:latin typeface="Arial Black" panose="020B0A04020102020204" pitchFamily="34" charset="0"/>
              </a:rPr>
              <a:t>Модули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55800" y="593726"/>
            <a:ext cx="82804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sz="1600" b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/>
              <a:t>Модуль</a:t>
            </a:r>
            <a:r>
              <a:rPr lang="ru-RU" altLang="ru-RU" b="0"/>
              <a:t> — файл, в котором находятся классы, функции или данные, которые можно использовать в других программах.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sz="1600" b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Объекты из модуля могут быть импортированы в другие модули.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sz="1600" b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Имя файла образуется путем добавления к имени модуля расширения .py.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sz="1600" b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При импорте модуля интерпретатор ищет файл с именем </a:t>
            </a:r>
            <a:r>
              <a:rPr lang="ru-RU" altLang="ru-RU" b="0">
                <a:solidFill>
                  <a:srgbClr val="FF0000"/>
                </a:solidFill>
              </a:rPr>
              <a:t>my_module</a:t>
            </a:r>
            <a:r>
              <a:rPr lang="ru-RU" altLang="ru-RU" b="0"/>
              <a:t>.</a:t>
            </a:r>
            <a:r>
              <a:rPr lang="ru-RU" altLang="ru-RU" b="0">
                <a:solidFill>
                  <a:srgbClr val="7030A0"/>
                </a:solidFill>
              </a:rPr>
              <a:t>py</a:t>
            </a:r>
            <a:r>
              <a:rPr lang="ru-RU" altLang="ru-RU" b="0"/>
              <a:t>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1. в текущем каталоге,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2. в каталогах, указанных в переменной окружения </a:t>
            </a:r>
            <a:r>
              <a:rPr lang="ru-RU" altLang="ru-RU" b="0">
                <a:solidFill>
                  <a:srgbClr val="7030A0"/>
                </a:solidFill>
              </a:rPr>
              <a:t>PYTHONPATH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3. в зависящих от платформы путях по умолчанию, а также в специальных файлах с расширением '.pth', которые лежат в стандартных каталогах.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b="0"/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ru-RU" altLang="ru-RU" b="0"/>
              <a:t>можно внести изменения в PYTHONPATH и в '.pth', добавив туда свой путь. Каталоги, в которых осуществляется поиск, можно посмотреть в переменной sys.path.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ru-RU" sz="1600" b="0"/>
          </a:p>
        </p:txBody>
      </p:sp>
    </p:spTree>
    <p:extLst>
      <p:ext uri="{BB962C8B-B14F-4D97-AF65-F5344CB8AC3E}">
        <p14:creationId xmlns:p14="http://schemas.microsoft.com/office/powerpoint/2010/main" val="325711551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Широкоэкранный</PresentationFormat>
  <Paragraphs>82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Consolas</vt:lpstr>
      <vt:lpstr>Lato</vt:lpstr>
      <vt:lpstr>Times New Roman</vt:lpstr>
      <vt:lpstr>Wingdings</vt:lpstr>
      <vt:lpstr>Тема Office</vt:lpstr>
      <vt:lpstr>Презентация PowerPoint</vt:lpstr>
      <vt:lpstr>Функции, модули, пакеты</vt:lpstr>
      <vt:lpstr>Презентация PowerPoint</vt:lpstr>
      <vt:lpstr>Презентация PowerPoint</vt:lpstr>
      <vt:lpstr>Сложность программы </vt:lpstr>
      <vt:lpstr>Презентация PowerPoint</vt:lpstr>
      <vt:lpstr>Разные модули, библиотеки, фреймворки. Шаблоны, классы…</vt:lpstr>
      <vt:lpstr>Модуль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2020-10-25T11:29:57Z</dcterms:created>
  <dcterms:modified xsi:type="dcterms:W3CDTF">2020-10-25T11:30:19Z</dcterms:modified>
</cp:coreProperties>
</file>