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12"/>
  </p:notesMasterIdLst>
  <p:handoutMasterIdLst>
    <p:handoutMasterId r:id="rId13"/>
  </p:handoutMasterIdLst>
  <p:sldIdLst>
    <p:sldId id="256" r:id="rId4"/>
    <p:sldId id="279" r:id="rId5"/>
    <p:sldId id="280" r:id="rId6"/>
    <p:sldId id="285" r:id="rId7"/>
    <p:sldId id="282" r:id="rId8"/>
    <p:sldId id="283" r:id="rId9"/>
    <p:sldId id="284" r:id="rId10"/>
    <p:sldId id="272"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75" autoAdjust="0"/>
  </p:normalViewPr>
  <p:slideViewPr>
    <p:cSldViewPr snapToGrid="0">
      <p:cViewPr varScale="1">
        <p:scale>
          <a:sx n="114" d="100"/>
          <a:sy n="114" d="100"/>
        </p:scale>
        <p:origin x="432" y="8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1146-3F8E-4427-A27D-E62949DBDD7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1792427-2799-4E91-9F7D-9901A5E743EA}">
      <dgm:prSet phldrT="[Text]" custT="1"/>
      <dgm:spPr/>
      <dgm:t>
        <a:bodyPr/>
        <a:lstStyle/>
        <a:p>
          <a:r>
            <a:rPr lang="en-US" sz="1200" b="1" dirty="0">
              <a:solidFill>
                <a:schemeClr val="tx1"/>
              </a:solidFill>
            </a:rPr>
            <a:t>201</a:t>
          </a:r>
          <a:r>
            <a:rPr lang="ru-RU" sz="1200" b="1" dirty="0">
              <a:solidFill>
                <a:schemeClr val="tx1"/>
              </a:solidFill>
            </a:rPr>
            <a:t>1</a:t>
          </a:r>
          <a:endParaRPr lang="en-US" sz="1200" b="1" dirty="0">
            <a:solidFill>
              <a:schemeClr val="tx1"/>
            </a:solidFill>
          </a:endParaRPr>
        </a:p>
        <a:p>
          <a:r>
            <a:rPr lang="en-US" sz="1200" b="0" i="0" dirty="0" err="1"/>
            <a:t>ILogos</a:t>
          </a:r>
          <a:r>
            <a:rPr lang="en-US" sz="1200" b="0" i="0" dirty="0"/>
            <a:t> Game Studios</a:t>
          </a:r>
          <a:r>
            <a:rPr lang="en-US" sz="1200" dirty="0"/>
            <a:t> (</a:t>
          </a:r>
          <a:r>
            <a:rPr lang="en-US" sz="1200" b="0" i="0" dirty="0"/>
            <a:t>Full Stack Developer</a:t>
          </a:r>
          <a:r>
            <a:rPr lang="en-US" sz="1200" dirty="0"/>
            <a:t>) </a:t>
          </a:r>
        </a:p>
        <a:p>
          <a:r>
            <a:rPr lang="en-US" sz="1200" dirty="0"/>
            <a:t>Title: Software engineer</a:t>
          </a:r>
        </a:p>
      </dgm:t>
    </dgm:pt>
    <dgm:pt modelId="{5E134BB4-ADA3-4A7B-9CB6-406508C45E0F}" type="parTrans" cxnId="{3774EC3A-2C66-4C12-8EA1-7F098B99F073}">
      <dgm:prSet/>
      <dgm:spPr/>
      <dgm:t>
        <a:bodyPr/>
        <a:lstStyle/>
        <a:p>
          <a:endParaRPr lang="en-US"/>
        </a:p>
      </dgm:t>
    </dgm:pt>
    <dgm:pt modelId="{81011BA0-3C05-4317-A3AF-8433C0878AF1}" type="sibTrans" cxnId="{3774EC3A-2C66-4C12-8EA1-7F098B99F073}">
      <dgm:prSet/>
      <dgm:spPr/>
      <dgm:t>
        <a:bodyPr/>
        <a:lstStyle/>
        <a:p>
          <a:endParaRPr lang="en-US"/>
        </a:p>
      </dgm:t>
    </dgm:pt>
    <dgm:pt modelId="{6FDA27AB-7FC6-4889-9CAD-F233677EF7A5}">
      <dgm:prSet phldrT="[Text]" custT="1"/>
      <dgm:spPr/>
      <dgm:t>
        <a:bodyPr/>
        <a:lstStyle/>
        <a:p>
          <a:r>
            <a:rPr lang="en-US" sz="1200" b="1" dirty="0"/>
            <a:t>2015</a:t>
          </a:r>
          <a:r>
            <a:rPr lang="en-US" sz="1200" dirty="0"/>
            <a:t> </a:t>
          </a:r>
        </a:p>
        <a:p>
          <a:r>
            <a:rPr lang="en-US" sz="1200" dirty="0"/>
            <a:t>Nika Entertainment</a:t>
          </a:r>
          <a:r>
            <a:rPr lang="ru-RU" sz="1200" dirty="0"/>
            <a:t> </a:t>
          </a:r>
          <a:r>
            <a:rPr lang="en-US" sz="1200" dirty="0"/>
            <a:t>– </a:t>
          </a:r>
          <a:r>
            <a:rPr lang="en-US" sz="1200" b="0" i="0" dirty="0"/>
            <a:t>Buttons Mix</a:t>
          </a:r>
          <a:r>
            <a:rPr lang="en-US" sz="1200" dirty="0"/>
            <a:t> (T</a:t>
          </a:r>
          <a:r>
            <a:rPr lang="en-US" sz="1200" b="0" i="0" dirty="0"/>
            <a:t>eam lead</a:t>
          </a:r>
          <a:r>
            <a:rPr lang="en-US" sz="1200" dirty="0"/>
            <a:t>)</a:t>
          </a:r>
        </a:p>
        <a:p>
          <a:r>
            <a:rPr lang="en-US" sz="1200" dirty="0"/>
            <a:t>Title: Software engineer</a:t>
          </a:r>
        </a:p>
      </dgm:t>
    </dgm:pt>
    <dgm:pt modelId="{0E788657-EF50-493B-BED8-1ECA63543F94}" type="parTrans" cxnId="{9DD55554-DDA7-425F-B67D-0960241E32D9}">
      <dgm:prSet/>
      <dgm:spPr/>
      <dgm:t>
        <a:bodyPr/>
        <a:lstStyle/>
        <a:p>
          <a:endParaRPr lang="en-US"/>
        </a:p>
      </dgm:t>
    </dgm:pt>
    <dgm:pt modelId="{258C18D7-523E-4999-84E5-D69B064DE109}" type="sibTrans" cxnId="{9DD55554-DDA7-425F-B67D-0960241E32D9}">
      <dgm:prSet/>
      <dgm:spPr/>
      <dgm:t>
        <a:bodyPr/>
        <a:lstStyle/>
        <a:p>
          <a:endParaRPr lang="en-US"/>
        </a:p>
      </dgm:t>
    </dgm:pt>
    <dgm:pt modelId="{13C192A5-7852-450E-AC2A-D184F7DE8601}">
      <dgm:prSet phldrT="[Text]" custT="1"/>
      <dgm:spPr/>
      <dgm:t>
        <a:bodyPr/>
        <a:lstStyle/>
        <a:p>
          <a:r>
            <a:rPr lang="en-US" sz="1200" b="1" dirty="0"/>
            <a:t>2017</a:t>
          </a:r>
        </a:p>
        <a:p>
          <a:r>
            <a:rPr lang="en-US" sz="1200" b="0" dirty="0" err="1"/>
            <a:t>ILogos</a:t>
          </a:r>
          <a:r>
            <a:rPr lang="en-US" sz="1200" b="0" dirty="0"/>
            <a:t> Game Studios–</a:t>
          </a:r>
          <a:r>
            <a:rPr lang="en-US" sz="1200" b="0" i="0" dirty="0" err="1"/>
            <a:t>Gardenscapes</a:t>
          </a:r>
          <a:r>
            <a:rPr lang="en-US" sz="1200" b="0" i="0" dirty="0"/>
            <a:t> </a:t>
          </a:r>
          <a:r>
            <a:rPr lang="en-US" sz="1200" b="0" dirty="0"/>
            <a:t> </a:t>
          </a:r>
        </a:p>
        <a:p>
          <a:r>
            <a:rPr lang="en-US" sz="1200" b="0" dirty="0"/>
            <a:t>(Developer)</a:t>
          </a:r>
        </a:p>
        <a:p>
          <a:r>
            <a:rPr lang="en-US" sz="1200" b="0" dirty="0"/>
            <a:t>Title: Software engineer </a:t>
          </a:r>
        </a:p>
      </dgm:t>
    </dgm:pt>
    <dgm:pt modelId="{9CE3E35F-916E-4636-BCE3-2AB155652EFC}" type="parTrans" cxnId="{A56F6109-51F0-4312-91E6-B5FC20D780F3}">
      <dgm:prSet/>
      <dgm:spPr/>
      <dgm:t>
        <a:bodyPr/>
        <a:lstStyle/>
        <a:p>
          <a:endParaRPr lang="en-US"/>
        </a:p>
      </dgm:t>
    </dgm:pt>
    <dgm:pt modelId="{EEB1362B-B410-4684-A359-4DD1B7E753C9}" type="sibTrans" cxnId="{A56F6109-51F0-4312-91E6-B5FC20D780F3}">
      <dgm:prSet/>
      <dgm:spPr/>
      <dgm:t>
        <a:bodyPr/>
        <a:lstStyle/>
        <a:p>
          <a:endParaRPr lang="en-US"/>
        </a:p>
      </dgm:t>
    </dgm:pt>
    <dgm:pt modelId="{D14BC712-33BA-46D8-9CC1-3226A0D9BD6B}">
      <dgm:prSet custT="1"/>
      <dgm:spPr/>
      <dgm:t>
        <a:bodyPr/>
        <a:lstStyle/>
        <a:p>
          <a:pPr algn="ctr"/>
          <a:r>
            <a:rPr lang="en-US" sz="1200" b="1" dirty="0"/>
            <a:t>2019</a:t>
          </a:r>
        </a:p>
        <a:p>
          <a:pPr algn="ctr"/>
          <a:r>
            <a:rPr lang="en-US" sz="1200" b="0" dirty="0"/>
            <a:t>EPAM – </a:t>
          </a:r>
          <a:r>
            <a:rPr lang="en-US" sz="1200" b="0" i="0" dirty="0"/>
            <a:t>REFI-EAPI</a:t>
          </a:r>
          <a:endParaRPr lang="en-US" sz="1200" b="0" dirty="0"/>
        </a:p>
        <a:p>
          <a:pPr algn="ctr"/>
          <a:r>
            <a:rPr lang="en-US" sz="1200" b="0" dirty="0"/>
            <a:t>(</a:t>
          </a:r>
          <a:r>
            <a:rPr lang="en-US" sz="1200" dirty="0">
              <a:latin typeface="+mn-lt"/>
            </a:rPr>
            <a:t>Technician Team Lead</a:t>
          </a:r>
          <a:r>
            <a:rPr lang="en-US" sz="1200" b="0" dirty="0"/>
            <a:t>)</a:t>
          </a:r>
        </a:p>
        <a:p>
          <a:pPr algn="ctr"/>
          <a:r>
            <a:rPr lang="en-US" sz="1200" b="0" dirty="0"/>
            <a:t>Title: </a:t>
          </a:r>
          <a:r>
            <a:rPr lang="en-US" sz="1200" dirty="0"/>
            <a:t>Software engineer</a:t>
          </a:r>
          <a:endParaRPr lang="en-US" sz="1200" b="0" dirty="0"/>
        </a:p>
      </dgm:t>
    </dgm:pt>
    <dgm:pt modelId="{49A002BA-54B9-4832-A8DF-A29715BD0AEA}" type="parTrans" cxnId="{07026B36-F23D-4E3C-864B-C06A60B9B501}">
      <dgm:prSet/>
      <dgm:spPr/>
      <dgm:t>
        <a:bodyPr/>
        <a:lstStyle/>
        <a:p>
          <a:endParaRPr lang="en-US"/>
        </a:p>
      </dgm:t>
    </dgm:pt>
    <dgm:pt modelId="{09ECBE3E-5EFF-4D81-A502-194B8970CC12}" type="sibTrans" cxnId="{07026B36-F23D-4E3C-864B-C06A60B9B501}">
      <dgm:prSet/>
      <dgm:spPr/>
      <dgm:t>
        <a:bodyPr/>
        <a:lstStyle/>
        <a:p>
          <a:endParaRPr lang="en-US"/>
        </a:p>
      </dgm:t>
    </dgm:pt>
    <dgm:pt modelId="{02A0ED90-36B3-48D5-991E-D0878F80A2B2}">
      <dgm:prSet/>
      <dgm:spPr/>
      <dgm:t>
        <a:bodyPr/>
        <a:lstStyle/>
        <a:p>
          <a:pPr algn="l"/>
          <a:endParaRPr lang="en-US" dirty="0"/>
        </a:p>
      </dgm:t>
    </dgm:pt>
    <dgm:pt modelId="{96B3ADFF-CC30-4723-864F-71A611893132}" type="parTrans" cxnId="{95E4AEB7-F615-41AA-8729-3E802DC062A6}">
      <dgm:prSet/>
      <dgm:spPr/>
      <dgm:t>
        <a:bodyPr/>
        <a:lstStyle/>
        <a:p>
          <a:endParaRPr lang="en-US"/>
        </a:p>
      </dgm:t>
    </dgm:pt>
    <dgm:pt modelId="{3DD06C5D-7928-446A-9EFD-B91223C5D343}" type="sibTrans" cxnId="{95E4AEB7-F615-41AA-8729-3E802DC062A6}">
      <dgm:prSet/>
      <dgm:spPr/>
      <dgm:t>
        <a:bodyPr/>
        <a:lstStyle/>
        <a:p>
          <a:endParaRPr lang="en-US"/>
        </a:p>
      </dgm:t>
    </dgm:pt>
    <dgm:pt modelId="{CDAF1ACB-6130-4516-A58D-325643447586}" type="pres">
      <dgm:prSet presAssocID="{272C1146-3F8E-4427-A27D-E62949DBDD77}" presName="Name0" presStyleCnt="0">
        <dgm:presLayoutVars>
          <dgm:dir/>
          <dgm:resizeHandles val="exact"/>
        </dgm:presLayoutVars>
      </dgm:prSet>
      <dgm:spPr/>
    </dgm:pt>
    <dgm:pt modelId="{C0AE9E55-4002-42B9-943B-8E6FD365AB02}" type="pres">
      <dgm:prSet presAssocID="{272C1146-3F8E-4427-A27D-E62949DBDD77}" presName="arrow" presStyleLbl="bgShp" presStyleIdx="0" presStyleCnt="1"/>
      <dgm:spPr>
        <a:solidFill>
          <a:schemeClr val="accent2">
            <a:lumMod val="60000"/>
            <a:lumOff val="40000"/>
          </a:schemeClr>
        </a:solidFill>
      </dgm:spPr>
    </dgm:pt>
    <dgm:pt modelId="{784C5530-A4EE-4D5E-A307-5E7E74A1D23F}" type="pres">
      <dgm:prSet presAssocID="{272C1146-3F8E-4427-A27D-E62949DBDD77}" presName="points" presStyleCnt="0"/>
      <dgm:spPr/>
    </dgm:pt>
    <dgm:pt modelId="{F7B1EAE4-1A9A-4A2B-8662-4445BA71C42A}" type="pres">
      <dgm:prSet presAssocID="{C1792427-2799-4E91-9F7D-9901A5E743EA}" presName="compositeA" presStyleCnt="0"/>
      <dgm:spPr/>
    </dgm:pt>
    <dgm:pt modelId="{87278D95-F9B1-4A70-9F3E-BD37E62E79D5}" type="pres">
      <dgm:prSet presAssocID="{C1792427-2799-4E91-9F7D-9901A5E743EA}" presName="textA" presStyleLbl="revTx" presStyleIdx="0" presStyleCnt="4" custScaleX="133999">
        <dgm:presLayoutVars>
          <dgm:bulletEnabled val="1"/>
        </dgm:presLayoutVars>
      </dgm:prSet>
      <dgm:spPr/>
    </dgm:pt>
    <dgm:pt modelId="{E79FF26D-6404-4362-9456-B495C6C1B9CF}" type="pres">
      <dgm:prSet presAssocID="{C1792427-2799-4E91-9F7D-9901A5E743EA}" presName="circleA" presStyleLbl="node1" presStyleIdx="0" presStyleCnt="4"/>
      <dgm:spPr/>
    </dgm:pt>
    <dgm:pt modelId="{C116A75A-9507-43B5-ACDF-DAE8416729D3}" type="pres">
      <dgm:prSet presAssocID="{C1792427-2799-4E91-9F7D-9901A5E743EA}" presName="spaceA" presStyleCnt="0"/>
      <dgm:spPr/>
    </dgm:pt>
    <dgm:pt modelId="{69A7EEEF-38DA-4172-9DAF-A6167FBBB16F}" type="pres">
      <dgm:prSet presAssocID="{81011BA0-3C05-4317-A3AF-8433C0878AF1}" presName="space" presStyleCnt="0"/>
      <dgm:spPr/>
    </dgm:pt>
    <dgm:pt modelId="{CAC0E028-31A6-4E23-BAA9-1A429A3BD0AF}" type="pres">
      <dgm:prSet presAssocID="{6FDA27AB-7FC6-4889-9CAD-F233677EF7A5}" presName="compositeB" presStyleCnt="0"/>
      <dgm:spPr/>
    </dgm:pt>
    <dgm:pt modelId="{69BF74F2-D8BE-409F-A19D-EA2945D3F296}" type="pres">
      <dgm:prSet presAssocID="{6FDA27AB-7FC6-4889-9CAD-F233677EF7A5}" presName="textB" presStyleLbl="revTx" presStyleIdx="1" presStyleCnt="4" custScaleX="174854">
        <dgm:presLayoutVars>
          <dgm:bulletEnabled val="1"/>
        </dgm:presLayoutVars>
      </dgm:prSet>
      <dgm:spPr/>
    </dgm:pt>
    <dgm:pt modelId="{A66A1412-1ABC-4F26-A1B0-D336C0FEECA5}" type="pres">
      <dgm:prSet presAssocID="{6FDA27AB-7FC6-4889-9CAD-F233677EF7A5}" presName="circleB" presStyleLbl="node1" presStyleIdx="1" presStyleCnt="4"/>
      <dgm:spPr/>
    </dgm:pt>
    <dgm:pt modelId="{90BFDA29-6EAD-48FE-8301-1B33E898FE18}" type="pres">
      <dgm:prSet presAssocID="{6FDA27AB-7FC6-4889-9CAD-F233677EF7A5}" presName="spaceB" presStyleCnt="0"/>
      <dgm:spPr/>
    </dgm:pt>
    <dgm:pt modelId="{5052443D-15E8-4AF9-8D6D-FFF71BACDAEE}" type="pres">
      <dgm:prSet presAssocID="{258C18D7-523E-4999-84E5-D69B064DE109}" presName="space" presStyleCnt="0"/>
      <dgm:spPr/>
    </dgm:pt>
    <dgm:pt modelId="{105D8A6F-E1C1-45F4-9698-615E438609EA}" type="pres">
      <dgm:prSet presAssocID="{13C192A5-7852-450E-AC2A-D184F7DE8601}" presName="compositeA" presStyleCnt="0"/>
      <dgm:spPr/>
    </dgm:pt>
    <dgm:pt modelId="{9EE361B1-670C-4846-A33C-89165043DDA5}" type="pres">
      <dgm:prSet presAssocID="{13C192A5-7852-450E-AC2A-D184F7DE8601}" presName="textA" presStyleLbl="revTx" presStyleIdx="2" presStyleCnt="4" custScaleX="182698">
        <dgm:presLayoutVars>
          <dgm:bulletEnabled val="1"/>
        </dgm:presLayoutVars>
      </dgm:prSet>
      <dgm:spPr/>
    </dgm:pt>
    <dgm:pt modelId="{CDAFFB5D-4DF3-419E-B476-9C4BF338B9F0}" type="pres">
      <dgm:prSet presAssocID="{13C192A5-7852-450E-AC2A-D184F7DE8601}" presName="circleA" presStyleLbl="node1" presStyleIdx="2" presStyleCnt="4"/>
      <dgm:spPr/>
    </dgm:pt>
    <dgm:pt modelId="{F25BE1EF-E735-4408-94A8-6D82CC19E9A2}" type="pres">
      <dgm:prSet presAssocID="{13C192A5-7852-450E-AC2A-D184F7DE8601}" presName="spaceA" presStyleCnt="0"/>
      <dgm:spPr/>
    </dgm:pt>
    <dgm:pt modelId="{CE5003F2-D358-4795-BAD5-CD05DD239116}" type="pres">
      <dgm:prSet presAssocID="{EEB1362B-B410-4684-A359-4DD1B7E753C9}" presName="space" presStyleCnt="0"/>
      <dgm:spPr/>
    </dgm:pt>
    <dgm:pt modelId="{A37301A6-369F-4203-9E26-65A0A0FC3162}" type="pres">
      <dgm:prSet presAssocID="{D14BC712-33BA-46D8-9CC1-3226A0D9BD6B}" presName="compositeB" presStyleCnt="0"/>
      <dgm:spPr/>
    </dgm:pt>
    <dgm:pt modelId="{116AF025-5299-4E7B-91D3-4F89C70BB36F}" type="pres">
      <dgm:prSet presAssocID="{D14BC712-33BA-46D8-9CC1-3226A0D9BD6B}" presName="textB" presStyleLbl="revTx" presStyleIdx="3" presStyleCnt="4" custScaleX="257500">
        <dgm:presLayoutVars>
          <dgm:bulletEnabled val="1"/>
        </dgm:presLayoutVars>
      </dgm:prSet>
      <dgm:spPr/>
    </dgm:pt>
    <dgm:pt modelId="{3E5F1A52-CB22-4FDB-A6FA-80E0EF15F148}" type="pres">
      <dgm:prSet presAssocID="{D14BC712-33BA-46D8-9CC1-3226A0D9BD6B}" presName="circleB" presStyleLbl="node1" presStyleIdx="3" presStyleCnt="4"/>
      <dgm:spPr/>
    </dgm:pt>
    <dgm:pt modelId="{83E96DD2-8793-4B9D-9045-7509CAAE95DD}" type="pres">
      <dgm:prSet presAssocID="{D14BC712-33BA-46D8-9CC1-3226A0D9BD6B}" presName="spaceB" presStyleCnt="0"/>
      <dgm:spPr/>
    </dgm:pt>
  </dgm:ptLst>
  <dgm:cxnLst>
    <dgm:cxn modelId="{A56F6109-51F0-4312-91E6-B5FC20D780F3}" srcId="{272C1146-3F8E-4427-A27D-E62949DBDD77}" destId="{13C192A5-7852-450E-AC2A-D184F7DE8601}" srcOrd="2" destOrd="0" parTransId="{9CE3E35F-916E-4636-BCE3-2AB155652EFC}" sibTransId="{EEB1362B-B410-4684-A359-4DD1B7E753C9}"/>
    <dgm:cxn modelId="{C651FB12-35CD-4D81-88E7-46BEBE9AABD7}" type="presOf" srcId="{D14BC712-33BA-46D8-9CC1-3226A0D9BD6B}" destId="{116AF025-5299-4E7B-91D3-4F89C70BB36F}" srcOrd="0" destOrd="0" presId="urn:microsoft.com/office/officeart/2005/8/layout/hProcess11"/>
    <dgm:cxn modelId="{B06B172E-F756-42E0-B82E-F4A816C1D78C}" type="presOf" srcId="{6FDA27AB-7FC6-4889-9CAD-F233677EF7A5}" destId="{69BF74F2-D8BE-409F-A19D-EA2945D3F296}" srcOrd="0" destOrd="0" presId="urn:microsoft.com/office/officeart/2005/8/layout/hProcess11"/>
    <dgm:cxn modelId="{07026B36-F23D-4E3C-864B-C06A60B9B501}" srcId="{272C1146-3F8E-4427-A27D-E62949DBDD77}" destId="{D14BC712-33BA-46D8-9CC1-3226A0D9BD6B}" srcOrd="3" destOrd="0" parTransId="{49A002BA-54B9-4832-A8DF-A29715BD0AEA}" sibTransId="{09ECBE3E-5EFF-4D81-A502-194B8970CC12}"/>
    <dgm:cxn modelId="{3774EC3A-2C66-4C12-8EA1-7F098B99F073}" srcId="{272C1146-3F8E-4427-A27D-E62949DBDD77}" destId="{C1792427-2799-4E91-9F7D-9901A5E743EA}" srcOrd="0" destOrd="0" parTransId="{5E134BB4-ADA3-4A7B-9CB6-406508C45E0F}" sibTransId="{81011BA0-3C05-4317-A3AF-8433C0878AF1}"/>
    <dgm:cxn modelId="{4134003D-2F29-4932-9ADD-BBB8AECF0297}" type="presOf" srcId="{C1792427-2799-4E91-9F7D-9901A5E743EA}" destId="{87278D95-F9B1-4A70-9F3E-BD37E62E79D5}" srcOrd="0" destOrd="0" presId="urn:microsoft.com/office/officeart/2005/8/layout/hProcess11"/>
    <dgm:cxn modelId="{9DD55554-DDA7-425F-B67D-0960241E32D9}" srcId="{272C1146-3F8E-4427-A27D-E62949DBDD77}" destId="{6FDA27AB-7FC6-4889-9CAD-F233677EF7A5}" srcOrd="1" destOrd="0" parTransId="{0E788657-EF50-493B-BED8-1ECA63543F94}" sibTransId="{258C18D7-523E-4999-84E5-D69B064DE109}"/>
    <dgm:cxn modelId="{7B7E2F55-C604-429C-ACAB-ED61951F9722}" type="presOf" srcId="{02A0ED90-36B3-48D5-991E-D0878F80A2B2}" destId="{116AF025-5299-4E7B-91D3-4F89C70BB36F}" srcOrd="0" destOrd="1" presId="urn:microsoft.com/office/officeart/2005/8/layout/hProcess11"/>
    <dgm:cxn modelId="{AAAB8A82-BC40-4712-BACB-D7C978EAFAD9}" type="presOf" srcId="{13C192A5-7852-450E-AC2A-D184F7DE8601}" destId="{9EE361B1-670C-4846-A33C-89165043DDA5}" srcOrd="0" destOrd="0" presId="urn:microsoft.com/office/officeart/2005/8/layout/hProcess11"/>
    <dgm:cxn modelId="{A2FA3983-7A4C-4550-9542-61D55B07751E}" type="presOf" srcId="{272C1146-3F8E-4427-A27D-E62949DBDD77}" destId="{CDAF1ACB-6130-4516-A58D-325643447586}" srcOrd="0" destOrd="0" presId="urn:microsoft.com/office/officeart/2005/8/layout/hProcess11"/>
    <dgm:cxn modelId="{95E4AEB7-F615-41AA-8729-3E802DC062A6}" srcId="{D14BC712-33BA-46D8-9CC1-3226A0D9BD6B}" destId="{02A0ED90-36B3-48D5-991E-D0878F80A2B2}" srcOrd="0" destOrd="0" parTransId="{96B3ADFF-CC30-4723-864F-71A611893132}" sibTransId="{3DD06C5D-7928-446A-9EFD-B91223C5D343}"/>
    <dgm:cxn modelId="{8CE15C28-4A00-49C4-87DD-340374CAE29E}" type="presParOf" srcId="{CDAF1ACB-6130-4516-A58D-325643447586}" destId="{C0AE9E55-4002-42B9-943B-8E6FD365AB02}" srcOrd="0" destOrd="0" presId="urn:microsoft.com/office/officeart/2005/8/layout/hProcess11"/>
    <dgm:cxn modelId="{0F23C273-44BC-48D0-A3C1-C5ABCF32A4D1}" type="presParOf" srcId="{CDAF1ACB-6130-4516-A58D-325643447586}" destId="{784C5530-A4EE-4D5E-A307-5E7E74A1D23F}" srcOrd="1" destOrd="0" presId="urn:microsoft.com/office/officeart/2005/8/layout/hProcess11"/>
    <dgm:cxn modelId="{F141C635-4C49-41FB-BC20-0CC23A0D2A5F}" type="presParOf" srcId="{784C5530-A4EE-4D5E-A307-5E7E74A1D23F}" destId="{F7B1EAE4-1A9A-4A2B-8662-4445BA71C42A}" srcOrd="0" destOrd="0" presId="urn:microsoft.com/office/officeart/2005/8/layout/hProcess11"/>
    <dgm:cxn modelId="{2F2B77AE-AC94-46CF-83BD-9BC8BD23BEB2}" type="presParOf" srcId="{F7B1EAE4-1A9A-4A2B-8662-4445BA71C42A}" destId="{87278D95-F9B1-4A70-9F3E-BD37E62E79D5}" srcOrd="0" destOrd="0" presId="urn:microsoft.com/office/officeart/2005/8/layout/hProcess11"/>
    <dgm:cxn modelId="{0D555593-F318-4005-A0CE-74468DC7D0F9}" type="presParOf" srcId="{F7B1EAE4-1A9A-4A2B-8662-4445BA71C42A}" destId="{E79FF26D-6404-4362-9456-B495C6C1B9CF}" srcOrd="1" destOrd="0" presId="urn:microsoft.com/office/officeart/2005/8/layout/hProcess11"/>
    <dgm:cxn modelId="{DE2AE259-71D3-4ECA-BC6D-B86FF095E66D}" type="presParOf" srcId="{F7B1EAE4-1A9A-4A2B-8662-4445BA71C42A}" destId="{C116A75A-9507-43B5-ACDF-DAE8416729D3}" srcOrd="2" destOrd="0" presId="urn:microsoft.com/office/officeart/2005/8/layout/hProcess11"/>
    <dgm:cxn modelId="{34E500E0-0A89-4E01-9F4C-6E7779AA254A}" type="presParOf" srcId="{784C5530-A4EE-4D5E-A307-5E7E74A1D23F}" destId="{69A7EEEF-38DA-4172-9DAF-A6167FBBB16F}" srcOrd="1" destOrd="0" presId="urn:microsoft.com/office/officeart/2005/8/layout/hProcess11"/>
    <dgm:cxn modelId="{A70D1DEB-4C2D-468B-9CB4-51439A05B150}" type="presParOf" srcId="{784C5530-A4EE-4D5E-A307-5E7E74A1D23F}" destId="{CAC0E028-31A6-4E23-BAA9-1A429A3BD0AF}" srcOrd="2" destOrd="0" presId="urn:microsoft.com/office/officeart/2005/8/layout/hProcess11"/>
    <dgm:cxn modelId="{2D9A2E56-0989-4514-AD87-30BA3BF94B01}" type="presParOf" srcId="{CAC0E028-31A6-4E23-BAA9-1A429A3BD0AF}" destId="{69BF74F2-D8BE-409F-A19D-EA2945D3F296}" srcOrd="0" destOrd="0" presId="urn:microsoft.com/office/officeart/2005/8/layout/hProcess11"/>
    <dgm:cxn modelId="{6E334083-5C3E-4873-9FF2-18DCF3186283}" type="presParOf" srcId="{CAC0E028-31A6-4E23-BAA9-1A429A3BD0AF}" destId="{A66A1412-1ABC-4F26-A1B0-D336C0FEECA5}" srcOrd="1" destOrd="0" presId="urn:microsoft.com/office/officeart/2005/8/layout/hProcess11"/>
    <dgm:cxn modelId="{422C3C2D-FAA1-4DF1-B1B1-138BD69C99EE}" type="presParOf" srcId="{CAC0E028-31A6-4E23-BAA9-1A429A3BD0AF}" destId="{90BFDA29-6EAD-48FE-8301-1B33E898FE18}" srcOrd="2" destOrd="0" presId="urn:microsoft.com/office/officeart/2005/8/layout/hProcess11"/>
    <dgm:cxn modelId="{6DEB6A73-2930-4BF9-91F0-D2E39B690E85}" type="presParOf" srcId="{784C5530-A4EE-4D5E-A307-5E7E74A1D23F}" destId="{5052443D-15E8-4AF9-8D6D-FFF71BACDAEE}" srcOrd="3" destOrd="0" presId="urn:microsoft.com/office/officeart/2005/8/layout/hProcess11"/>
    <dgm:cxn modelId="{61E8A811-2A21-4CE7-A234-40F292381D05}" type="presParOf" srcId="{784C5530-A4EE-4D5E-A307-5E7E74A1D23F}" destId="{105D8A6F-E1C1-45F4-9698-615E438609EA}" srcOrd="4" destOrd="0" presId="urn:microsoft.com/office/officeart/2005/8/layout/hProcess11"/>
    <dgm:cxn modelId="{8C28D6A5-1244-4C20-A064-2960BB8A1FF6}" type="presParOf" srcId="{105D8A6F-E1C1-45F4-9698-615E438609EA}" destId="{9EE361B1-670C-4846-A33C-89165043DDA5}" srcOrd="0" destOrd="0" presId="urn:microsoft.com/office/officeart/2005/8/layout/hProcess11"/>
    <dgm:cxn modelId="{69EEB233-3E40-4E38-85A6-4DF80F2873A3}" type="presParOf" srcId="{105D8A6F-E1C1-45F4-9698-615E438609EA}" destId="{CDAFFB5D-4DF3-419E-B476-9C4BF338B9F0}" srcOrd="1" destOrd="0" presId="urn:microsoft.com/office/officeart/2005/8/layout/hProcess11"/>
    <dgm:cxn modelId="{19DD5D80-DD98-4540-A8B7-062C5B98661E}" type="presParOf" srcId="{105D8A6F-E1C1-45F4-9698-615E438609EA}" destId="{F25BE1EF-E735-4408-94A8-6D82CC19E9A2}" srcOrd="2" destOrd="0" presId="urn:microsoft.com/office/officeart/2005/8/layout/hProcess11"/>
    <dgm:cxn modelId="{307C6EEA-21FD-4800-9D63-667A0C130843}" type="presParOf" srcId="{784C5530-A4EE-4D5E-A307-5E7E74A1D23F}" destId="{CE5003F2-D358-4795-BAD5-CD05DD239116}" srcOrd="5" destOrd="0" presId="urn:microsoft.com/office/officeart/2005/8/layout/hProcess11"/>
    <dgm:cxn modelId="{1774E276-C095-4F47-82AA-A16CE3D762A8}" type="presParOf" srcId="{784C5530-A4EE-4D5E-A307-5E7E74A1D23F}" destId="{A37301A6-369F-4203-9E26-65A0A0FC3162}" srcOrd="6" destOrd="0" presId="urn:microsoft.com/office/officeart/2005/8/layout/hProcess11"/>
    <dgm:cxn modelId="{99E221D3-A2CF-4B78-A8E3-0CC57783759D}" type="presParOf" srcId="{A37301A6-369F-4203-9E26-65A0A0FC3162}" destId="{116AF025-5299-4E7B-91D3-4F89C70BB36F}" srcOrd="0" destOrd="0" presId="urn:microsoft.com/office/officeart/2005/8/layout/hProcess11"/>
    <dgm:cxn modelId="{8618FC00-8E4A-41E0-957F-13FDF17AD3FB}" type="presParOf" srcId="{A37301A6-369F-4203-9E26-65A0A0FC3162}" destId="{3E5F1A52-CB22-4FDB-A6FA-80E0EF15F148}" srcOrd="1" destOrd="0" presId="urn:microsoft.com/office/officeart/2005/8/layout/hProcess11"/>
    <dgm:cxn modelId="{E846347D-9D18-480D-A0A3-45DD22CFB283}" type="presParOf" srcId="{A37301A6-369F-4203-9E26-65A0A0FC3162}" destId="{83E96DD2-8793-4B9D-9045-7509CAAE95D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E9E55-4002-42B9-943B-8E6FD365AB02}">
      <dsp:nvSpPr>
        <dsp:cNvPr id="0" name=""/>
        <dsp:cNvSpPr/>
      </dsp:nvSpPr>
      <dsp:spPr>
        <a:xfrm>
          <a:off x="0" y="817244"/>
          <a:ext cx="8634413" cy="1089658"/>
        </a:xfrm>
        <a:prstGeom prst="notched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87278D95-F9B1-4A70-9F3E-BD37E62E79D5}">
      <dsp:nvSpPr>
        <dsp:cNvPr id="0" name=""/>
        <dsp:cNvSpPr/>
      </dsp:nvSpPr>
      <dsp:spPr>
        <a:xfrm>
          <a:off x="651" y="0"/>
          <a:ext cx="1362641"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201</a:t>
          </a:r>
          <a:r>
            <a:rPr lang="ru-RU" sz="1200" b="1" kern="1200" dirty="0">
              <a:solidFill>
                <a:schemeClr val="tx1"/>
              </a:solidFill>
            </a:rPr>
            <a:t>1</a:t>
          </a:r>
          <a:endParaRPr lang="en-US" sz="1200" b="1" kern="1200" dirty="0">
            <a:solidFill>
              <a:schemeClr val="tx1"/>
            </a:solidFill>
          </a:endParaRPr>
        </a:p>
        <a:p>
          <a:pPr marL="0" lvl="0" indent="0" algn="ctr" defTabSz="533400">
            <a:lnSpc>
              <a:spcPct val="90000"/>
            </a:lnSpc>
            <a:spcBef>
              <a:spcPct val="0"/>
            </a:spcBef>
            <a:spcAft>
              <a:spcPct val="35000"/>
            </a:spcAft>
            <a:buNone/>
          </a:pPr>
          <a:r>
            <a:rPr lang="en-US" sz="1200" b="0" i="0" kern="1200" dirty="0" err="1"/>
            <a:t>ILogos</a:t>
          </a:r>
          <a:r>
            <a:rPr lang="en-US" sz="1200" b="0" i="0" kern="1200" dirty="0"/>
            <a:t> Game Studios</a:t>
          </a:r>
          <a:r>
            <a:rPr lang="en-US" sz="1200" kern="1200" dirty="0"/>
            <a:t> (</a:t>
          </a:r>
          <a:r>
            <a:rPr lang="en-US" sz="1200" b="0" i="0" kern="1200" dirty="0"/>
            <a:t>Full Stack Developer</a:t>
          </a:r>
          <a:r>
            <a:rPr lang="en-US" sz="1200" kern="1200" dirty="0"/>
            <a:t>) </a:t>
          </a:r>
        </a:p>
        <a:p>
          <a:pPr marL="0" lvl="0" indent="0" algn="ctr" defTabSz="533400">
            <a:lnSpc>
              <a:spcPct val="90000"/>
            </a:lnSpc>
            <a:spcBef>
              <a:spcPct val="0"/>
            </a:spcBef>
            <a:spcAft>
              <a:spcPct val="35000"/>
            </a:spcAft>
            <a:buNone/>
          </a:pPr>
          <a:r>
            <a:rPr lang="en-US" sz="1200" kern="1200" dirty="0"/>
            <a:t>Title: Software engineer</a:t>
          </a:r>
        </a:p>
      </dsp:txBody>
      <dsp:txXfrm>
        <a:off x="651" y="0"/>
        <a:ext cx="1362641" cy="1089658"/>
      </dsp:txXfrm>
    </dsp:sp>
    <dsp:sp modelId="{E79FF26D-6404-4362-9456-B495C6C1B9CF}">
      <dsp:nvSpPr>
        <dsp:cNvPr id="0" name=""/>
        <dsp:cNvSpPr/>
      </dsp:nvSpPr>
      <dsp:spPr>
        <a:xfrm>
          <a:off x="545764"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F74F2-D8BE-409F-A19D-EA2945D3F296}">
      <dsp:nvSpPr>
        <dsp:cNvPr id="0" name=""/>
        <dsp:cNvSpPr/>
      </dsp:nvSpPr>
      <dsp:spPr>
        <a:xfrm>
          <a:off x="1414138" y="1634488"/>
          <a:ext cx="1778098"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2015</a:t>
          </a:r>
          <a:r>
            <a:rPr lang="en-US" sz="1200" kern="1200" dirty="0"/>
            <a:t> </a:t>
          </a:r>
        </a:p>
        <a:p>
          <a:pPr marL="0" lvl="0" indent="0" algn="ctr" defTabSz="533400">
            <a:lnSpc>
              <a:spcPct val="90000"/>
            </a:lnSpc>
            <a:spcBef>
              <a:spcPct val="0"/>
            </a:spcBef>
            <a:spcAft>
              <a:spcPct val="35000"/>
            </a:spcAft>
            <a:buNone/>
          </a:pPr>
          <a:r>
            <a:rPr lang="en-US" sz="1200" kern="1200" dirty="0"/>
            <a:t>Nika Entertainment</a:t>
          </a:r>
          <a:r>
            <a:rPr lang="ru-RU" sz="1200" kern="1200" dirty="0"/>
            <a:t> </a:t>
          </a:r>
          <a:r>
            <a:rPr lang="en-US" sz="1200" kern="1200" dirty="0"/>
            <a:t>– </a:t>
          </a:r>
          <a:r>
            <a:rPr lang="en-US" sz="1200" b="0" i="0" kern="1200" dirty="0"/>
            <a:t>Buttons Mix</a:t>
          </a:r>
          <a:r>
            <a:rPr lang="en-US" sz="1200" kern="1200" dirty="0"/>
            <a:t> (T</a:t>
          </a:r>
          <a:r>
            <a:rPr lang="en-US" sz="1200" b="0" i="0" kern="1200" dirty="0"/>
            <a:t>eam lead</a:t>
          </a:r>
          <a:r>
            <a:rPr lang="en-US" sz="1200" kern="1200" dirty="0"/>
            <a:t>)</a:t>
          </a:r>
        </a:p>
        <a:p>
          <a:pPr marL="0" lvl="0" indent="0" algn="ctr" defTabSz="533400">
            <a:lnSpc>
              <a:spcPct val="90000"/>
            </a:lnSpc>
            <a:spcBef>
              <a:spcPct val="0"/>
            </a:spcBef>
            <a:spcAft>
              <a:spcPct val="35000"/>
            </a:spcAft>
            <a:buNone/>
          </a:pPr>
          <a:r>
            <a:rPr lang="en-US" sz="1200" kern="1200" dirty="0"/>
            <a:t>Title: Software engineer</a:t>
          </a:r>
        </a:p>
      </dsp:txBody>
      <dsp:txXfrm>
        <a:off x="1414138" y="1634488"/>
        <a:ext cx="1778098" cy="1089658"/>
      </dsp:txXfrm>
    </dsp:sp>
    <dsp:sp modelId="{A66A1412-1ABC-4F26-A1B0-D336C0FEECA5}">
      <dsp:nvSpPr>
        <dsp:cNvPr id="0" name=""/>
        <dsp:cNvSpPr/>
      </dsp:nvSpPr>
      <dsp:spPr>
        <a:xfrm>
          <a:off x="216698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361B1-670C-4846-A33C-89165043DDA5}">
      <dsp:nvSpPr>
        <dsp:cNvPr id="0" name=""/>
        <dsp:cNvSpPr/>
      </dsp:nvSpPr>
      <dsp:spPr>
        <a:xfrm>
          <a:off x="3243081" y="0"/>
          <a:ext cx="1857864"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2017</a:t>
          </a:r>
        </a:p>
        <a:p>
          <a:pPr marL="0" lvl="0" indent="0" algn="ctr" defTabSz="533400">
            <a:lnSpc>
              <a:spcPct val="90000"/>
            </a:lnSpc>
            <a:spcBef>
              <a:spcPct val="0"/>
            </a:spcBef>
            <a:spcAft>
              <a:spcPct val="35000"/>
            </a:spcAft>
            <a:buNone/>
          </a:pPr>
          <a:r>
            <a:rPr lang="en-US" sz="1200" b="0" kern="1200" dirty="0" err="1"/>
            <a:t>ILogos</a:t>
          </a:r>
          <a:r>
            <a:rPr lang="en-US" sz="1200" b="0" kern="1200" dirty="0"/>
            <a:t> Game Studios–</a:t>
          </a:r>
          <a:r>
            <a:rPr lang="en-US" sz="1200" b="0" i="0" kern="1200" dirty="0" err="1"/>
            <a:t>Gardenscapes</a:t>
          </a:r>
          <a:r>
            <a:rPr lang="en-US" sz="1200" b="0" i="0" kern="1200" dirty="0"/>
            <a:t> </a:t>
          </a:r>
          <a:r>
            <a:rPr lang="en-US" sz="1200" b="0" kern="1200" dirty="0"/>
            <a:t> </a:t>
          </a:r>
        </a:p>
        <a:p>
          <a:pPr marL="0" lvl="0" indent="0" algn="ctr" defTabSz="533400">
            <a:lnSpc>
              <a:spcPct val="90000"/>
            </a:lnSpc>
            <a:spcBef>
              <a:spcPct val="0"/>
            </a:spcBef>
            <a:spcAft>
              <a:spcPct val="35000"/>
            </a:spcAft>
            <a:buNone/>
          </a:pPr>
          <a:r>
            <a:rPr lang="en-US" sz="1200" b="0" kern="1200" dirty="0"/>
            <a:t>(Developer)</a:t>
          </a:r>
        </a:p>
        <a:p>
          <a:pPr marL="0" lvl="0" indent="0" algn="ctr" defTabSz="533400">
            <a:lnSpc>
              <a:spcPct val="90000"/>
            </a:lnSpc>
            <a:spcBef>
              <a:spcPct val="0"/>
            </a:spcBef>
            <a:spcAft>
              <a:spcPct val="35000"/>
            </a:spcAft>
            <a:buNone/>
          </a:pPr>
          <a:r>
            <a:rPr lang="en-US" sz="1200" b="0" kern="1200" dirty="0"/>
            <a:t>Title: Software engineer </a:t>
          </a:r>
        </a:p>
      </dsp:txBody>
      <dsp:txXfrm>
        <a:off x="3243081" y="0"/>
        <a:ext cx="1857864" cy="1089658"/>
      </dsp:txXfrm>
    </dsp:sp>
    <dsp:sp modelId="{CDAFFB5D-4DF3-419E-B476-9C4BF338B9F0}">
      <dsp:nvSpPr>
        <dsp:cNvPr id="0" name=""/>
        <dsp:cNvSpPr/>
      </dsp:nvSpPr>
      <dsp:spPr>
        <a:xfrm>
          <a:off x="4035806"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AF025-5299-4E7B-91D3-4F89C70BB36F}">
      <dsp:nvSpPr>
        <dsp:cNvPr id="0" name=""/>
        <dsp:cNvSpPr/>
      </dsp:nvSpPr>
      <dsp:spPr>
        <a:xfrm>
          <a:off x="5151791" y="1634488"/>
          <a:ext cx="2618529"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2019</a:t>
          </a:r>
        </a:p>
        <a:p>
          <a:pPr marL="0" lvl="0" indent="0" algn="ctr" defTabSz="533400">
            <a:lnSpc>
              <a:spcPct val="90000"/>
            </a:lnSpc>
            <a:spcBef>
              <a:spcPct val="0"/>
            </a:spcBef>
            <a:spcAft>
              <a:spcPct val="35000"/>
            </a:spcAft>
            <a:buNone/>
          </a:pPr>
          <a:r>
            <a:rPr lang="en-US" sz="1200" b="0" kern="1200" dirty="0"/>
            <a:t>EPAM – </a:t>
          </a:r>
          <a:r>
            <a:rPr lang="en-US" sz="1200" b="0" i="0" kern="1200" dirty="0"/>
            <a:t>REFI-EAPI</a:t>
          </a:r>
          <a:endParaRPr lang="en-US" sz="1200" b="0" kern="1200" dirty="0"/>
        </a:p>
        <a:p>
          <a:pPr marL="0" lvl="0" indent="0" algn="ctr" defTabSz="533400">
            <a:lnSpc>
              <a:spcPct val="90000"/>
            </a:lnSpc>
            <a:spcBef>
              <a:spcPct val="0"/>
            </a:spcBef>
            <a:spcAft>
              <a:spcPct val="35000"/>
            </a:spcAft>
            <a:buNone/>
          </a:pPr>
          <a:r>
            <a:rPr lang="en-US" sz="1200" b="0" kern="1200" dirty="0"/>
            <a:t>(</a:t>
          </a:r>
          <a:r>
            <a:rPr lang="en-US" sz="1200" kern="1200" dirty="0">
              <a:latin typeface="+mn-lt"/>
            </a:rPr>
            <a:t>Technician Team Lead</a:t>
          </a:r>
          <a:r>
            <a:rPr lang="en-US" sz="1200" b="0" kern="1200" dirty="0"/>
            <a:t>)</a:t>
          </a:r>
        </a:p>
        <a:p>
          <a:pPr marL="0" lvl="0" indent="0" algn="ctr" defTabSz="533400">
            <a:lnSpc>
              <a:spcPct val="90000"/>
            </a:lnSpc>
            <a:spcBef>
              <a:spcPct val="0"/>
            </a:spcBef>
            <a:spcAft>
              <a:spcPct val="35000"/>
            </a:spcAft>
            <a:buNone/>
          </a:pPr>
          <a:r>
            <a:rPr lang="en-US" sz="1200" b="0" kern="1200" dirty="0"/>
            <a:t>Title: </a:t>
          </a:r>
          <a:r>
            <a:rPr lang="en-US" sz="1200" kern="1200" dirty="0"/>
            <a:t>Software engineer</a:t>
          </a:r>
          <a:endParaRPr lang="en-US" sz="1200" b="0" kern="1200" dirty="0"/>
        </a:p>
        <a:p>
          <a:pPr marL="285750" lvl="1" indent="-285750" algn="l" defTabSz="1600200">
            <a:lnSpc>
              <a:spcPct val="90000"/>
            </a:lnSpc>
            <a:spcBef>
              <a:spcPct val="0"/>
            </a:spcBef>
            <a:spcAft>
              <a:spcPct val="15000"/>
            </a:spcAft>
            <a:buChar char="•"/>
          </a:pPr>
          <a:endParaRPr lang="en-US" sz="3600" kern="1200" dirty="0"/>
        </a:p>
      </dsp:txBody>
      <dsp:txXfrm>
        <a:off x="5151791" y="1634488"/>
        <a:ext cx="2618529" cy="1089658"/>
      </dsp:txXfrm>
    </dsp:sp>
    <dsp:sp modelId="{3E5F1A52-CB22-4FDB-A6FA-80E0EF15F148}">
      <dsp:nvSpPr>
        <dsp:cNvPr id="0" name=""/>
        <dsp:cNvSpPr/>
      </dsp:nvSpPr>
      <dsp:spPr>
        <a:xfrm>
          <a:off x="6324848"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endParaRPr lang="en-US" dirty="0"/>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endParaRPr lang="en-US" dirty="0"/>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8EE12364-1E27-A547-AEBD-24B950240B57}" type="datetimeyyyy">
              <a:rPr lang="en-US" sz="700" b="0" i="0" u="none" strike="noStrike" kern="1200" baseline="0" smtClean="0">
                <a:solidFill>
                  <a:schemeClr val="bg1"/>
                </a:solidFill>
                <a:effectLst/>
                <a:latin typeface="+mj-lt"/>
                <a:ea typeface="+mn-ea"/>
                <a:cs typeface="+mn-cs"/>
              </a:rPr>
              <a:t>2024</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4904571B-903D-6741-88C6-E4A76A07C191}" type="datetimeyyyy">
              <a:rPr lang="en-US" sz="700" b="0" i="0" u="none" strike="noStrike" kern="1200" baseline="0" smtClean="0">
                <a:solidFill>
                  <a:schemeClr val="bg1"/>
                </a:solidFill>
                <a:effectLst/>
                <a:latin typeface="+mj-lt"/>
                <a:ea typeface="+mn-ea"/>
                <a:cs typeface="+mn-cs"/>
              </a:rPr>
              <a:t>2024</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410390A6-CD46-CA4C-A887-B8E618C4C14B}" type="datetimeyyyy">
              <a:rPr lang="en-US" sz="700" b="0" i="0" u="none" strike="noStrike" kern="1200" baseline="0" smtClean="0">
                <a:solidFill>
                  <a:schemeClr val="bg1"/>
                </a:solidFill>
                <a:effectLst/>
                <a:latin typeface="+mj-lt"/>
                <a:ea typeface="+mn-ea"/>
                <a:cs typeface="+mn-cs"/>
              </a:rPr>
              <a:t>2024</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6BD4558A-67CF-DF4C-ACA6-93D878EA1C18}" type="datetimeyyyy">
              <a:rPr lang="en-US" sz="700" b="0" i="0" u="none" strike="noStrike" kern="1200" baseline="0" smtClean="0">
                <a:solidFill>
                  <a:schemeClr val="bg1"/>
                </a:solidFill>
                <a:effectLst/>
                <a:latin typeface="+mj-lt"/>
                <a:ea typeface="+mn-ea"/>
                <a:cs typeface="+mn-cs"/>
              </a:rPr>
              <a:t>2024</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7027" y="1135398"/>
            <a:ext cx="4315968" cy="1006353"/>
          </a:xfrm>
        </p:spPr>
        <p:txBody>
          <a:bodyPr/>
          <a:lstStyle/>
          <a:p>
            <a:r>
              <a:rPr lang="en-US" sz="3200" dirty="0"/>
              <a:t>Assessment</a:t>
            </a:r>
            <a:br>
              <a:rPr lang="en-US" sz="3200" dirty="0"/>
            </a:br>
            <a:r>
              <a:rPr lang="en-US" sz="3200" dirty="0"/>
              <a:t>Self-presentation</a:t>
            </a:r>
            <a:br>
              <a:rPr lang="en-US" sz="4800" dirty="0"/>
            </a:br>
            <a:endParaRPr lang="en-US" dirty="0"/>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C2C2A205-363F-3A4F-9468-14B73647696B}" type="datetimeyyyy">
              <a:rPr lang="en-US" sz="700" b="0" i="0" u="none" strike="noStrike" kern="1200" baseline="0" smtClean="0">
                <a:solidFill>
                  <a:schemeClr val="bg1"/>
                </a:solidFill>
                <a:effectLst/>
                <a:latin typeface="+mj-lt"/>
                <a:ea typeface="+mn-ea"/>
                <a:cs typeface="+mn-cs"/>
              </a:rPr>
              <a:t>2024</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pic>
        <p:nvPicPr>
          <p:cNvPr id="3" name="Picture 2">
            <a:extLst>
              <a:ext uri="{FF2B5EF4-FFF2-40B4-BE49-F238E27FC236}">
                <a16:creationId xmlns:a16="http://schemas.microsoft.com/office/drawing/2014/main" id="{C801D40E-E919-4EB5-8D77-BCE0D7B3061D}"/>
              </a:ext>
            </a:extLst>
          </p:cNvPr>
          <p:cNvPicPr>
            <a:picLocks noChangeAspect="1"/>
          </p:cNvPicPr>
          <p:nvPr/>
        </p:nvPicPr>
        <p:blipFill>
          <a:blip r:embed="rId2"/>
          <a:stretch>
            <a:fillRect/>
          </a:stretch>
        </p:blipFill>
        <p:spPr>
          <a:xfrm>
            <a:off x="5740001" y="989293"/>
            <a:ext cx="2511770" cy="2511770"/>
          </a:xfrm>
          <a:prstGeom prst="rect">
            <a:avLst/>
          </a:prstGeom>
        </p:spPr>
      </p:pic>
      <p:sp>
        <p:nvSpPr>
          <p:cNvPr id="11" name="TextBox 10">
            <a:extLst>
              <a:ext uri="{FF2B5EF4-FFF2-40B4-BE49-F238E27FC236}">
                <a16:creationId xmlns:a16="http://schemas.microsoft.com/office/drawing/2014/main" id="{FD430FD4-BD0C-487E-AB73-425EF69C0004}"/>
              </a:ext>
            </a:extLst>
          </p:cNvPr>
          <p:cNvSpPr txBox="1"/>
          <p:nvPr/>
        </p:nvSpPr>
        <p:spPr>
          <a:xfrm>
            <a:off x="317027" y="2387973"/>
            <a:ext cx="4666680" cy="584775"/>
          </a:xfrm>
          <a:prstGeom prst="rect">
            <a:avLst/>
          </a:prstGeom>
          <a:noFill/>
        </p:spPr>
        <p:txBody>
          <a:bodyPr wrap="square">
            <a:spAutoFit/>
          </a:bodyPr>
          <a:lstStyle/>
          <a:p>
            <a:r>
              <a:rPr lang="en-US" sz="3200" dirty="0">
                <a:solidFill>
                  <a:schemeClr val="bg1"/>
                </a:solidFill>
                <a:latin typeface="+mj-lt"/>
              </a:rPr>
              <a:t>Python Level 3</a:t>
            </a:r>
          </a:p>
        </p:txBody>
      </p:sp>
      <p:sp>
        <p:nvSpPr>
          <p:cNvPr id="14" name="TextBox 13">
            <a:extLst>
              <a:ext uri="{FF2B5EF4-FFF2-40B4-BE49-F238E27FC236}">
                <a16:creationId xmlns:a16="http://schemas.microsoft.com/office/drawing/2014/main" id="{88CEFA32-DD52-4E8F-81AA-0126090863BE}"/>
              </a:ext>
            </a:extLst>
          </p:cNvPr>
          <p:cNvSpPr txBox="1"/>
          <p:nvPr/>
        </p:nvSpPr>
        <p:spPr>
          <a:xfrm>
            <a:off x="317027" y="2972748"/>
            <a:ext cx="3543950" cy="461665"/>
          </a:xfrm>
          <a:prstGeom prst="rect">
            <a:avLst/>
          </a:prstGeom>
          <a:noFill/>
        </p:spPr>
        <p:txBody>
          <a:bodyPr wrap="square" rtlCol="0">
            <a:spAutoFit/>
          </a:bodyPr>
          <a:lstStyle/>
          <a:p>
            <a:r>
              <a:rPr lang="en-US" sz="2400" dirty="0">
                <a:solidFill>
                  <a:schemeClr val="bg1"/>
                </a:solidFill>
                <a:latin typeface="+mj-lt"/>
              </a:rPr>
              <a:t>Artem Kharchyshyn</a:t>
            </a:r>
          </a:p>
        </p:txBody>
      </p:sp>
      <p:sp>
        <p:nvSpPr>
          <p:cNvPr id="15" name="TextBox 14">
            <a:extLst>
              <a:ext uri="{FF2B5EF4-FFF2-40B4-BE49-F238E27FC236}">
                <a16:creationId xmlns:a16="http://schemas.microsoft.com/office/drawing/2014/main" id="{98D7EAF5-414D-451C-968A-54FC52FB5BEB}"/>
              </a:ext>
            </a:extLst>
          </p:cNvPr>
          <p:cNvSpPr txBox="1"/>
          <p:nvPr/>
        </p:nvSpPr>
        <p:spPr>
          <a:xfrm>
            <a:off x="317027" y="4117836"/>
            <a:ext cx="2571314" cy="430887"/>
          </a:xfrm>
          <a:prstGeom prst="rect">
            <a:avLst/>
          </a:prstGeom>
          <a:noFill/>
        </p:spPr>
        <p:txBody>
          <a:bodyPr wrap="square" rtlCol="0">
            <a:spAutoFit/>
          </a:bodyPr>
          <a:lstStyle/>
          <a:p>
            <a:r>
              <a:rPr lang="en-US" sz="2200" dirty="0">
                <a:solidFill>
                  <a:schemeClr val="bg1"/>
                </a:solidFill>
                <a:latin typeface="+mj-lt"/>
              </a:rPr>
              <a:t>02.2024.</a:t>
            </a:r>
          </a:p>
        </p:txBody>
      </p:sp>
    </p:spTree>
    <p:extLst>
      <p:ext uri="{BB962C8B-B14F-4D97-AF65-F5344CB8AC3E}">
        <p14:creationId xmlns:p14="http://schemas.microsoft.com/office/powerpoint/2010/main" val="173319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Who I am</a:t>
            </a:r>
          </a:p>
        </p:txBody>
      </p:sp>
      <p:sp>
        <p:nvSpPr>
          <p:cNvPr id="3" name="Content Placeholder 2"/>
          <p:cNvSpPr>
            <a:spLocks noGrp="1"/>
          </p:cNvSpPr>
          <p:nvPr>
            <p:ph sz="quarter" idx="10"/>
          </p:nvPr>
        </p:nvSpPr>
        <p:spPr>
          <a:xfrm>
            <a:off x="357187" y="1255218"/>
            <a:ext cx="8429625" cy="3397250"/>
          </a:xfrm>
        </p:spPr>
        <p:txBody>
          <a:bodyPr/>
          <a:lstStyle/>
          <a:p>
            <a:r>
              <a:rPr lang="en-US" sz="1400" dirty="0">
                <a:solidFill>
                  <a:schemeClr val="accent2">
                    <a:lumMod val="75000"/>
                  </a:schemeClr>
                </a:solidFill>
                <a:latin typeface="+mn-lt"/>
              </a:rPr>
              <a:t>Current title </a:t>
            </a:r>
            <a:r>
              <a:rPr lang="en-US" sz="1400" dirty="0">
                <a:solidFill>
                  <a:srgbClr val="133C41"/>
                </a:solidFill>
                <a:latin typeface="+mn-lt"/>
              </a:rPr>
              <a:t> </a:t>
            </a:r>
            <a:r>
              <a:rPr lang="en-US" sz="1400" dirty="0">
                <a:latin typeface="+mn-lt"/>
              </a:rPr>
              <a:t>- Software Engineer</a:t>
            </a:r>
          </a:p>
          <a:p>
            <a:r>
              <a:rPr lang="en-US" sz="1400" dirty="0">
                <a:solidFill>
                  <a:schemeClr val="accent2">
                    <a:lumMod val="75000"/>
                  </a:schemeClr>
                </a:solidFill>
                <a:latin typeface="+mn-lt"/>
              </a:rPr>
              <a:t>Current roles</a:t>
            </a:r>
            <a:r>
              <a:rPr lang="en-US" sz="1200" dirty="0">
                <a:solidFill>
                  <a:srgbClr val="133C41"/>
                </a:solidFill>
                <a:latin typeface="+mn-lt"/>
              </a:rPr>
              <a:t> </a:t>
            </a:r>
            <a:r>
              <a:rPr lang="en-US" sz="1200" dirty="0">
                <a:latin typeface="+mn-lt"/>
              </a:rPr>
              <a:t>– Technician Team Lead</a:t>
            </a:r>
          </a:p>
          <a:p>
            <a:r>
              <a:rPr lang="en-US" sz="1400" dirty="0">
                <a:solidFill>
                  <a:schemeClr val="accent2">
                    <a:lumMod val="75000"/>
                  </a:schemeClr>
                </a:solidFill>
                <a:latin typeface="+mn-lt"/>
              </a:rPr>
              <a:t>Key skills</a:t>
            </a:r>
            <a:r>
              <a:rPr lang="en-US" sz="1200" dirty="0">
                <a:latin typeface="+mn-lt"/>
              </a:rPr>
              <a:t> – Core</a:t>
            </a:r>
            <a:r>
              <a:rPr lang="ru-RU" sz="1200" dirty="0">
                <a:latin typeface="+mn-lt"/>
              </a:rPr>
              <a:t> </a:t>
            </a:r>
            <a:r>
              <a:rPr lang="en-US" sz="1200" dirty="0">
                <a:latin typeface="+mn-lt"/>
              </a:rPr>
              <a:t>Python, Agile, leadership and mentoring, </a:t>
            </a:r>
            <a:r>
              <a:rPr lang="en-US" sz="1200" dirty="0" err="1">
                <a:latin typeface="+mn-lt"/>
              </a:rPr>
              <a:t>pytest</a:t>
            </a:r>
            <a:r>
              <a:rPr lang="en-US" sz="1200" dirty="0">
                <a:latin typeface="+mn-lt"/>
              </a:rPr>
              <a:t>, software architecture knowledge.</a:t>
            </a:r>
          </a:p>
        </p:txBody>
      </p:sp>
      <p:sp>
        <p:nvSpPr>
          <p:cNvPr id="4" name="Slide Number Placeholder 3">
            <a:extLst>
              <a:ext uri="{FF2B5EF4-FFF2-40B4-BE49-F238E27FC236}">
                <a16:creationId xmlns:a16="http://schemas.microsoft.com/office/drawing/2014/main" id="{706F2CBD-7975-49B2-810C-75BFA6E26F22}"/>
              </a:ext>
            </a:extLst>
          </p:cNvPr>
          <p:cNvSpPr>
            <a:spLocks noGrp="1"/>
          </p:cNvSpPr>
          <p:nvPr>
            <p:ph type="sldNum" sz="quarter" idx="4"/>
          </p:nvPr>
        </p:nvSpPr>
        <p:spPr/>
        <p:txBody>
          <a:bodyPr/>
          <a:lstStyle/>
          <a:p>
            <a:fld id="{3A707DD9-E92B-45E8-BE0A-E6B2EDF345EB}" type="slidenum">
              <a:rPr lang="en-US" smtClean="0"/>
              <a:pPr/>
              <a:t>2</a:t>
            </a:fld>
            <a:endParaRPr lang="en-US" dirty="0"/>
          </a:p>
        </p:txBody>
      </p:sp>
    </p:spTree>
    <p:extLst>
      <p:ext uri="{BB962C8B-B14F-4D97-AF65-F5344CB8AC3E}">
        <p14:creationId xmlns:p14="http://schemas.microsoft.com/office/powerpoint/2010/main" val="393727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experience</a:t>
            </a:r>
            <a:r>
              <a:rPr lang="en-US"/>
              <a:t>/career </a:t>
            </a:r>
            <a:r>
              <a:rPr lang="en-US" dirty="0"/>
              <a:t>path </a:t>
            </a:r>
          </a:p>
        </p:txBody>
      </p:sp>
      <p:sp>
        <p:nvSpPr>
          <p:cNvPr id="3" name="Content Placeholder 2"/>
          <p:cNvSpPr>
            <a:spLocks noGrp="1"/>
          </p:cNvSpPr>
          <p:nvPr>
            <p:ph sz="quarter" idx="10"/>
          </p:nvPr>
        </p:nvSpPr>
        <p:spPr>
          <a:xfrm>
            <a:off x="357187" y="1255218"/>
            <a:ext cx="8429625" cy="3397250"/>
          </a:xfrm>
        </p:spPr>
        <p:txBody>
          <a:bodyPr/>
          <a:lstStyle/>
          <a:p>
            <a:pPr marL="0" indent="0">
              <a:buNone/>
            </a:pPr>
            <a:endParaRPr lang="en-US" sz="1400" b="1" dirty="0">
              <a:solidFill>
                <a:schemeClr val="accent2">
                  <a:lumMod val="75000"/>
                </a:schemeClr>
              </a:solidFill>
            </a:endParaRPr>
          </a:p>
          <a:p>
            <a:pPr marL="0" indent="0">
              <a:buNone/>
            </a:pPr>
            <a:endParaRPr lang="en-US" sz="1400" b="1" dirty="0">
              <a:solidFill>
                <a:schemeClr val="accent2">
                  <a:lumMod val="75000"/>
                </a:schemeClr>
              </a:solidFill>
            </a:endParaRPr>
          </a:p>
        </p:txBody>
      </p:sp>
      <p:sp>
        <p:nvSpPr>
          <p:cNvPr id="4" name="Slide Number Placeholder 3">
            <a:extLst>
              <a:ext uri="{FF2B5EF4-FFF2-40B4-BE49-F238E27FC236}">
                <a16:creationId xmlns:a16="http://schemas.microsoft.com/office/drawing/2014/main" id="{706F2CBD-7975-49B2-810C-75BFA6E26F22}"/>
              </a:ext>
            </a:extLst>
          </p:cNvPr>
          <p:cNvSpPr>
            <a:spLocks noGrp="1"/>
          </p:cNvSpPr>
          <p:nvPr>
            <p:ph type="sldNum" sz="quarter" idx="4"/>
          </p:nvPr>
        </p:nvSpPr>
        <p:spPr/>
        <p:txBody>
          <a:bodyPr/>
          <a:lstStyle/>
          <a:p>
            <a:fld id="{3A707DD9-E92B-45E8-BE0A-E6B2EDF345EB}" type="slidenum">
              <a:rPr lang="en-US" smtClean="0"/>
              <a:pPr/>
              <a:t>3</a:t>
            </a:fld>
            <a:endParaRPr lang="en-US" dirty="0"/>
          </a:p>
        </p:txBody>
      </p:sp>
      <p:graphicFrame>
        <p:nvGraphicFramePr>
          <p:cNvPr id="5" name="Diagram 4">
            <a:extLst>
              <a:ext uri="{FF2B5EF4-FFF2-40B4-BE49-F238E27FC236}">
                <a16:creationId xmlns:a16="http://schemas.microsoft.com/office/drawing/2014/main" id="{8C99DA43-C452-4A4C-8F4F-283CCB1CDA8E}"/>
              </a:ext>
            </a:extLst>
          </p:cNvPr>
          <p:cNvGraphicFramePr/>
          <p:nvPr>
            <p:extLst>
              <p:ext uri="{D42A27DB-BD31-4B8C-83A1-F6EECF244321}">
                <p14:modId xmlns:p14="http://schemas.microsoft.com/office/powerpoint/2010/main" val="2635007921"/>
              </p:ext>
            </p:extLst>
          </p:nvPr>
        </p:nvGraphicFramePr>
        <p:xfrm>
          <a:off x="293687" y="1188092"/>
          <a:ext cx="8634413" cy="2724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2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Contribution to projects and your achievements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4</a:t>
            </a:fld>
            <a:endParaRPr lang="en-US" dirty="0"/>
          </a:p>
        </p:txBody>
      </p:sp>
      <p:sp>
        <p:nvSpPr>
          <p:cNvPr id="7" name="Content Placeholder 6">
            <a:extLst>
              <a:ext uri="{FF2B5EF4-FFF2-40B4-BE49-F238E27FC236}">
                <a16:creationId xmlns:a16="http://schemas.microsoft.com/office/drawing/2014/main" id="{965BEEE7-9A47-AA33-C10F-90B49F37CAEA}"/>
              </a:ext>
            </a:extLst>
          </p:cNvPr>
          <p:cNvSpPr>
            <a:spLocks noGrp="1"/>
          </p:cNvSpPr>
          <p:nvPr>
            <p:ph sz="quarter" idx="10"/>
          </p:nvPr>
        </p:nvSpPr>
        <p:spPr>
          <a:xfrm>
            <a:off x="357187" y="897965"/>
            <a:ext cx="8429625" cy="3465606"/>
          </a:xfrm>
        </p:spPr>
        <p:txBody>
          <a:bodyPr/>
          <a:lstStyle/>
          <a:p>
            <a:pPr marL="0" indent="0">
              <a:buNone/>
            </a:pPr>
            <a:r>
              <a:rPr lang="en-US" dirty="0"/>
              <a:t>During my time working on the REFI-EAPI project, I faced several challenges:</a:t>
            </a:r>
          </a:p>
          <a:p>
            <a:r>
              <a:rPr lang="en-US" dirty="0"/>
              <a:t>1. Designing the Testing Framework: One of the initial challenges was designing a robust testing framework to effectively test our application. This required an in-depth understanding of the application and features to be tested, as well as knowledge of Python's Behave and </a:t>
            </a:r>
            <a:r>
              <a:rPr lang="en-US" dirty="0" err="1"/>
              <a:t>pytest</a:t>
            </a:r>
            <a:r>
              <a:rPr lang="en-US" dirty="0"/>
              <a:t> tools. I faced this challenge head-on by thoroughly studying the application and using my acquired knowledge on these tools to build the framework that successfully achieved our testing objectives.</a:t>
            </a:r>
          </a:p>
          <a:p>
            <a:r>
              <a:rPr lang="en-US" dirty="0"/>
              <a:t>2. Coordination within the team: As the team expanded, coordinating tasks among the members became more complex. To overcome this, I introduced collaborative tools and methods to improve the flow of communication, ensuring everyone was aware of their roles and responsibilities and paving the way for efficient teamwork.</a:t>
            </a:r>
          </a:p>
          <a:p>
            <a:r>
              <a:rPr lang="en-US" dirty="0"/>
              <a:t>3. Meeting project deadlines: There were times when we faced tight deadlines. This was especially challenging when unexpected issues arose. However, these moments taught me the importance of effective time-management, prioritization, and problem-solving. I managed this by addressing the most critical tasks first, delegating appropriately, and pulling in extra hours when necessary.</a:t>
            </a:r>
          </a:p>
          <a:p>
            <a:pPr marL="0" indent="0">
              <a:buNone/>
            </a:pPr>
            <a:r>
              <a:rPr lang="en-US" dirty="0"/>
              <a:t>Facing these challenges not only helped build my technical skills but also honed my problem-solving, communication, and leadership abilities. Each challenge presented an opportunity to learn, grow, and prepare for larger responsibilities.</a:t>
            </a:r>
            <a:endParaRPr lang="ru-UA" dirty="0"/>
          </a:p>
          <a:p>
            <a:endParaRPr lang="en-US" dirty="0"/>
          </a:p>
        </p:txBody>
      </p:sp>
    </p:spTree>
    <p:extLst>
      <p:ext uri="{BB962C8B-B14F-4D97-AF65-F5344CB8AC3E}">
        <p14:creationId xmlns:p14="http://schemas.microsoft.com/office/powerpoint/2010/main" val="121305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Contribution to EPAM and non-project activities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5</a:t>
            </a:fld>
            <a:endParaRPr lang="en-US" dirty="0"/>
          </a:p>
        </p:txBody>
      </p:sp>
      <p:sp>
        <p:nvSpPr>
          <p:cNvPr id="8" name="Content Placeholder 6">
            <a:extLst>
              <a:ext uri="{FF2B5EF4-FFF2-40B4-BE49-F238E27FC236}">
                <a16:creationId xmlns:a16="http://schemas.microsoft.com/office/drawing/2014/main" id="{92F28A15-93BB-15B0-D87F-9AD18E367D76}"/>
              </a:ext>
            </a:extLst>
          </p:cNvPr>
          <p:cNvSpPr>
            <a:spLocks noGrp="1"/>
          </p:cNvSpPr>
          <p:nvPr>
            <p:ph sz="quarter" idx="10"/>
          </p:nvPr>
        </p:nvSpPr>
        <p:spPr>
          <a:xfrm>
            <a:off x="357187" y="897965"/>
            <a:ext cx="8429625" cy="3465606"/>
          </a:xfrm>
        </p:spPr>
        <p:txBody>
          <a:bodyPr/>
          <a:lstStyle/>
          <a:p>
            <a:pPr marL="0" indent="0">
              <a:buNone/>
            </a:pPr>
            <a:r>
              <a:rPr lang="en-US" dirty="0"/>
              <a:t>Outside of the REFI-EAPI project, I have been part of various initiatives that aim to contribute to the overall development of the EPAM.</a:t>
            </a:r>
          </a:p>
          <a:p>
            <a:r>
              <a:rPr lang="en-US" dirty="0"/>
              <a:t>I was involved in mentoring program Switch To Python. </a:t>
            </a:r>
          </a:p>
          <a:p>
            <a:r>
              <a:rPr lang="en-US" dirty="0"/>
              <a:t>I was involved in interviewing students from the EPAM Lab. My role was to assess their knowledge and skills. This experience not only allowed me to contribute to the development of potential talent for EPAM but also honed my skills in technical assessment and mentoring.</a:t>
            </a:r>
          </a:p>
        </p:txBody>
      </p:sp>
    </p:spTree>
    <p:extLst>
      <p:ext uri="{BB962C8B-B14F-4D97-AF65-F5344CB8AC3E}">
        <p14:creationId xmlns:p14="http://schemas.microsoft.com/office/powerpoint/2010/main" val="357815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EPAM Badges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6</a:t>
            </a:fld>
            <a:endParaRPr lang="en-US" dirty="0"/>
          </a:p>
        </p:txBody>
      </p:sp>
      <p:pic>
        <p:nvPicPr>
          <p:cNvPr id="8" name="Content Placeholder 7">
            <a:extLst>
              <a:ext uri="{FF2B5EF4-FFF2-40B4-BE49-F238E27FC236}">
                <a16:creationId xmlns:a16="http://schemas.microsoft.com/office/drawing/2014/main" id="{3B170FD4-3EAB-BCE1-F378-54A705904D32}"/>
              </a:ext>
            </a:extLst>
          </p:cNvPr>
          <p:cNvPicPr>
            <a:picLocks noGrp="1" noChangeAspect="1"/>
          </p:cNvPicPr>
          <p:nvPr>
            <p:ph sz="quarter" idx="10"/>
          </p:nvPr>
        </p:nvPicPr>
        <p:blipFill>
          <a:blip r:embed="rId2"/>
          <a:stretch>
            <a:fillRect/>
          </a:stretch>
        </p:blipFill>
        <p:spPr>
          <a:xfrm>
            <a:off x="357188" y="765297"/>
            <a:ext cx="8429625" cy="1801087"/>
          </a:xfrm>
        </p:spPr>
      </p:pic>
      <p:pic>
        <p:nvPicPr>
          <p:cNvPr id="13" name="Picture 12">
            <a:extLst>
              <a:ext uri="{FF2B5EF4-FFF2-40B4-BE49-F238E27FC236}">
                <a16:creationId xmlns:a16="http://schemas.microsoft.com/office/drawing/2014/main" id="{0AEC68D6-DA01-0674-ECDF-966673AA0531}"/>
              </a:ext>
            </a:extLst>
          </p:cNvPr>
          <p:cNvPicPr>
            <a:picLocks noChangeAspect="1"/>
          </p:cNvPicPr>
          <p:nvPr/>
        </p:nvPicPr>
        <p:blipFill>
          <a:blip r:embed="rId3"/>
          <a:stretch>
            <a:fillRect/>
          </a:stretch>
        </p:blipFill>
        <p:spPr>
          <a:xfrm>
            <a:off x="360405" y="2731224"/>
            <a:ext cx="1708385" cy="1801088"/>
          </a:xfrm>
          <a:prstGeom prst="rect">
            <a:avLst/>
          </a:prstGeom>
        </p:spPr>
      </p:pic>
    </p:spTree>
    <p:extLst>
      <p:ext uri="{BB962C8B-B14F-4D97-AF65-F5344CB8AC3E}">
        <p14:creationId xmlns:p14="http://schemas.microsoft.com/office/powerpoint/2010/main" val="100651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 - justification for promotion and goals for future</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dirty="0"/>
          </a:p>
        </p:txBody>
      </p:sp>
      <p:sp>
        <p:nvSpPr>
          <p:cNvPr id="10" name="Content Placeholder 2">
            <a:extLst>
              <a:ext uri="{FF2B5EF4-FFF2-40B4-BE49-F238E27FC236}">
                <a16:creationId xmlns:a16="http://schemas.microsoft.com/office/drawing/2014/main" id="{88AAD8BF-63D5-4887-BE01-151C0533913A}"/>
              </a:ext>
            </a:extLst>
          </p:cNvPr>
          <p:cNvSpPr>
            <a:spLocks noGrp="1"/>
          </p:cNvSpPr>
          <p:nvPr>
            <p:ph sz="quarter" idx="10"/>
          </p:nvPr>
        </p:nvSpPr>
        <p:spPr>
          <a:xfrm>
            <a:off x="337015" y="922112"/>
            <a:ext cx="8429625" cy="3397250"/>
          </a:xfrm>
        </p:spPr>
        <p:txBody>
          <a:bodyPr/>
          <a:lstStyle/>
          <a:p>
            <a:r>
              <a:rPr lang="en-US" sz="1200" dirty="0">
                <a:solidFill>
                  <a:schemeClr val="bg2">
                    <a:lumMod val="50000"/>
                  </a:schemeClr>
                </a:solidFill>
                <a:latin typeface="+mn-lt"/>
              </a:rPr>
              <a:t>I believe I am ready for a promotion because:</a:t>
            </a:r>
            <a:br>
              <a:rPr lang="en-US" sz="1200" dirty="0">
                <a:solidFill>
                  <a:schemeClr val="bg2">
                    <a:lumMod val="50000"/>
                  </a:schemeClr>
                </a:solidFill>
                <a:latin typeface="+mn-lt"/>
              </a:rPr>
            </a:br>
            <a:r>
              <a:rPr lang="en-US" sz="1200" dirty="0">
                <a:solidFill>
                  <a:schemeClr val="bg2">
                    <a:lumMod val="50000"/>
                  </a:schemeClr>
                </a:solidFill>
                <a:latin typeface="+mn-lt"/>
              </a:rPr>
              <a:t>- 1. Expanding Role: I have been taking on duties beyond my current position. This includes leading the project, helping train new team members, and working directly with Product Owner.</a:t>
            </a:r>
            <a:br>
              <a:rPr lang="en-US" sz="1200" dirty="0">
                <a:solidFill>
                  <a:schemeClr val="bg2">
                    <a:lumMod val="50000"/>
                  </a:schemeClr>
                </a:solidFill>
                <a:latin typeface="+mn-lt"/>
              </a:rPr>
            </a:br>
            <a:r>
              <a:rPr lang="en-US" sz="1200" dirty="0">
                <a:solidFill>
                  <a:schemeClr val="bg2">
                    <a:lumMod val="50000"/>
                  </a:schemeClr>
                </a:solidFill>
                <a:latin typeface="+mn-lt"/>
              </a:rPr>
              <a:t>- 2. Completed Project: Our REFI-EAPI project was a success and our client, Refinitiv, was happy. </a:t>
            </a:r>
            <a:br>
              <a:rPr lang="en-US" sz="1200" dirty="0">
                <a:solidFill>
                  <a:schemeClr val="bg2">
                    <a:lumMod val="50000"/>
                  </a:schemeClr>
                </a:solidFill>
                <a:latin typeface="+mn-lt"/>
              </a:rPr>
            </a:br>
            <a:r>
              <a:rPr lang="en-US" sz="1200" dirty="0">
                <a:solidFill>
                  <a:schemeClr val="bg2">
                    <a:lumMod val="50000"/>
                  </a:schemeClr>
                </a:solidFill>
                <a:latin typeface="+mn-lt"/>
              </a:rPr>
              <a:t>- 3. Leadership: I have shown my ability to lead by taking charge of the team during the absence of the team lead, managing tasks and ensuring deadlines were met.</a:t>
            </a:r>
            <a:br>
              <a:rPr lang="en-US" sz="1200" dirty="0">
                <a:solidFill>
                  <a:schemeClr val="bg2">
                    <a:lumMod val="50000"/>
                  </a:schemeClr>
                </a:solidFill>
                <a:latin typeface="+mn-lt"/>
              </a:rPr>
            </a:br>
            <a:r>
              <a:rPr lang="en-US" sz="1200" dirty="0">
                <a:solidFill>
                  <a:schemeClr val="bg2">
                    <a:lumMod val="50000"/>
                  </a:schemeClr>
                </a:solidFill>
                <a:latin typeface="+mn-lt"/>
              </a:rPr>
              <a:t>- 4. Skill Growth: I have become much better at using core python, </a:t>
            </a:r>
            <a:r>
              <a:rPr lang="en-US" sz="1200" dirty="0" err="1">
                <a:solidFill>
                  <a:schemeClr val="bg2">
                    <a:lumMod val="50000"/>
                  </a:schemeClr>
                </a:solidFill>
                <a:latin typeface="+mn-lt"/>
              </a:rPr>
              <a:t>asyncio</a:t>
            </a:r>
            <a:r>
              <a:rPr lang="en-US" sz="1200" dirty="0">
                <a:solidFill>
                  <a:schemeClr val="bg2">
                    <a:lumMod val="50000"/>
                  </a:schemeClr>
                </a:solidFill>
                <a:latin typeface="+mn-lt"/>
              </a:rPr>
              <a:t>, behave and </a:t>
            </a:r>
            <a:r>
              <a:rPr lang="en-US" sz="1200" dirty="0" err="1">
                <a:solidFill>
                  <a:schemeClr val="bg2">
                    <a:lumMod val="50000"/>
                  </a:schemeClr>
                </a:solidFill>
                <a:latin typeface="+mn-lt"/>
              </a:rPr>
              <a:t>pytest</a:t>
            </a:r>
            <a:r>
              <a:rPr lang="en-US" sz="1200" dirty="0">
                <a:solidFill>
                  <a:schemeClr val="bg2">
                    <a:lumMod val="50000"/>
                  </a:schemeClr>
                </a:solidFill>
                <a:latin typeface="+mn-lt"/>
              </a:rPr>
              <a:t>.</a:t>
            </a:r>
            <a:br>
              <a:rPr lang="en-US" sz="1200" dirty="0">
                <a:solidFill>
                  <a:schemeClr val="bg2">
                    <a:lumMod val="50000"/>
                  </a:schemeClr>
                </a:solidFill>
                <a:latin typeface="+mn-lt"/>
              </a:rPr>
            </a:br>
            <a:r>
              <a:rPr lang="en-US" sz="1200" dirty="0">
                <a:solidFill>
                  <a:schemeClr val="bg2">
                    <a:lumMod val="50000"/>
                  </a:schemeClr>
                </a:solidFill>
                <a:latin typeface="+mn-lt"/>
              </a:rPr>
              <a:t>- 5. Process Improvement: I have improved our team's efficiency by introducing new processes for better product quality and code architecture.</a:t>
            </a:r>
            <a:br>
              <a:rPr lang="en-US" sz="1200" dirty="0">
                <a:solidFill>
                  <a:schemeClr val="bg2">
                    <a:lumMod val="50000"/>
                  </a:schemeClr>
                </a:solidFill>
                <a:latin typeface="+mn-lt"/>
              </a:rPr>
            </a:br>
            <a:r>
              <a:rPr lang="en-US" sz="1200" dirty="0">
                <a:solidFill>
                  <a:schemeClr val="bg2">
                    <a:lumMod val="50000"/>
                  </a:schemeClr>
                </a:solidFill>
                <a:latin typeface="+mn-lt"/>
              </a:rPr>
              <a:t>All these experiences have helped me learn and grow. I am ready to take on bigger challenges and responsibilities.</a:t>
            </a:r>
          </a:p>
          <a:p>
            <a:endParaRPr lang="en-US" sz="1200" dirty="0">
              <a:solidFill>
                <a:schemeClr val="bg2">
                  <a:lumMod val="50000"/>
                </a:schemeClr>
              </a:solidFill>
              <a:latin typeface="+mn-lt"/>
            </a:endParaRPr>
          </a:p>
          <a:p>
            <a:r>
              <a:rPr lang="en-US" sz="1200" dirty="0">
                <a:solidFill>
                  <a:schemeClr val="bg2">
                    <a:lumMod val="50000"/>
                  </a:schemeClr>
                </a:solidFill>
                <a:latin typeface="+mn-lt"/>
              </a:rPr>
              <a:t>I want a promotion because I strive to grow and face new challenges. I believe I am ready to tackle bigger tasks, manage project, and make a stronger impact. In the future, I aim to use the extended role to improve our projects and teamwork.</a:t>
            </a:r>
            <a:br>
              <a:rPr lang="en-US" sz="1200" dirty="0">
                <a:solidFill>
                  <a:schemeClr val="bg2">
                    <a:lumMod val="50000"/>
                  </a:schemeClr>
                </a:solidFill>
                <a:latin typeface="+mn-lt"/>
              </a:rPr>
            </a:br>
            <a:r>
              <a:rPr lang="en-US" sz="1200" dirty="0">
                <a:solidFill>
                  <a:schemeClr val="bg2">
                    <a:lumMod val="50000"/>
                  </a:schemeClr>
                </a:solidFill>
                <a:latin typeface="+mn-lt"/>
              </a:rPr>
              <a:t>In the future, I plan to keep expanding my skills and knowledge. My goal is to take on leadership roles where I can solve complex problems, help our team work better together, and ensure our clients are happy. I also want to share what I have learned with new team members, to help them grow as well.</a:t>
            </a:r>
          </a:p>
        </p:txBody>
      </p:sp>
    </p:spTree>
    <p:extLst>
      <p:ext uri="{BB962C8B-B14F-4D97-AF65-F5344CB8AC3E}">
        <p14:creationId xmlns:p14="http://schemas.microsoft.com/office/powerpoint/2010/main" val="43522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440452983"/>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7_20.pptx" id="{2084127A-C07F-40E2-93FE-4E375B35D99C}" vid="{E470C196-BF10-4460-8BF4-7EDCAD75BE3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7_20.pptx" id="{2084127A-C07F-40E2-93FE-4E375B35D99C}" vid="{9BCC6B05-1452-454A-8CE7-083B5DBFD7AE}"/>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_PPT_template-02_17_20.pptx" id="{2084127A-C07F-40E2-93FE-4E375B35D99C}" vid="{9DBE1F50-D9E3-42D4-A5BD-477B4837FDA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EPAM_PPT_template-02_17_20</Template>
  <TotalTime>1195</TotalTime>
  <Words>767</Words>
  <Application>Microsoft Office PowerPoint</Application>
  <PresentationFormat>On-screen Show (16:9)</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8</vt:i4>
      </vt:variant>
    </vt:vector>
  </HeadingPairs>
  <TitlesOfParts>
    <vt:vector size="14" baseType="lpstr">
      <vt:lpstr>Arial</vt:lpstr>
      <vt:lpstr>Calibri</vt:lpstr>
      <vt:lpstr>Calibri Light</vt:lpstr>
      <vt:lpstr>Covers</vt:lpstr>
      <vt:lpstr>General</vt:lpstr>
      <vt:lpstr>Breakers</vt:lpstr>
      <vt:lpstr>Assessment Self-presentation </vt:lpstr>
      <vt:lpstr>Introduction - Who I am</vt:lpstr>
      <vt:lpstr>Working experience/career path </vt:lpstr>
      <vt:lpstr>Contribution to projects and your achievements</vt:lpstr>
      <vt:lpstr>Contribution to EPAM and non-project activities</vt:lpstr>
      <vt:lpstr>EPAM Badges</vt:lpstr>
      <vt:lpstr>Summary - justification for promotion and goals for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Koushnerevitch</dc:creator>
  <cp:lastModifiedBy>Kharchyshyn, Artem (External)</cp:lastModifiedBy>
  <cp:revision>7</cp:revision>
  <dcterms:created xsi:type="dcterms:W3CDTF">2022-05-23T13:04:13Z</dcterms:created>
  <dcterms:modified xsi:type="dcterms:W3CDTF">2024-02-12T11:16:25Z</dcterms:modified>
</cp:coreProperties>
</file>