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Рубли 2022 к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2492611784709425E-2"/>
          <c:y val="7.6447126733042436E-2"/>
          <c:w val="0.89422239339647758"/>
          <c:h val="0.76844714946644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#,##0.00</c:formatCode>
                <c:ptCount val="10"/>
                <c:pt idx="0">
                  <c:v>3544598.13</c:v>
                </c:pt>
                <c:pt idx="1">
                  <c:v>1961993.15</c:v>
                </c:pt>
                <c:pt idx="2">
                  <c:v>2292632.16</c:v>
                </c:pt>
                <c:pt idx="3">
                  <c:v>2319658.0499999998</c:v>
                </c:pt>
                <c:pt idx="4">
                  <c:v>2637664.59</c:v>
                </c:pt>
                <c:pt idx="5">
                  <c:v>2134248.5699999998</c:v>
                </c:pt>
                <c:pt idx="6">
                  <c:v>2434709.21</c:v>
                </c:pt>
                <c:pt idx="7">
                  <c:v>2848668.22</c:v>
                </c:pt>
                <c:pt idx="8">
                  <c:v>3852308.12</c:v>
                </c:pt>
                <c:pt idx="9">
                  <c:v>1917181.17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6-4BB9-A7F8-29D326651D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Лист1!$C$2:$C$11</c:f>
              <c:numCache>
                <c:formatCode>#,##0.00</c:formatCode>
                <c:ptCount val="10"/>
                <c:pt idx="0">
                  <c:v>4076798.29</c:v>
                </c:pt>
                <c:pt idx="1">
                  <c:v>2413985.31</c:v>
                </c:pt>
                <c:pt idx="2">
                  <c:v>2496057.2400000002</c:v>
                </c:pt>
                <c:pt idx="3">
                  <c:v>2554778.94</c:v>
                </c:pt>
                <c:pt idx="4">
                  <c:v>3045928.4</c:v>
                </c:pt>
                <c:pt idx="5">
                  <c:v>2672376.08</c:v>
                </c:pt>
                <c:pt idx="6">
                  <c:v>3039601.25</c:v>
                </c:pt>
                <c:pt idx="7">
                  <c:v>3395859.52</c:v>
                </c:pt>
                <c:pt idx="8">
                  <c:v>4233863.87</c:v>
                </c:pt>
                <c:pt idx="9">
                  <c:v>2263359.9500000002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76-4BB9-A7F8-29D326651D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          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Лист1!$D$2:$D$11</c:f>
              <c:numCache>
                <c:formatCode>0.0%</c:formatCode>
                <c:ptCount val="10"/>
                <c:pt idx="0">
                  <c:v>0.13054365758184228</c:v>
                </c:pt>
                <c:pt idx="1">
                  <c:v>0.1872389853109753</c:v>
                </c:pt>
                <c:pt idx="2">
                  <c:v>8.1498563710822619E-2</c:v>
                </c:pt>
                <c:pt idx="3">
                  <c:v>9.2031794343819098E-2</c:v>
                </c:pt>
                <c:pt idx="4">
                  <c:v>0.13403591824417149</c:v>
                </c:pt>
                <c:pt idx="5">
                  <c:v>0.20136668413825956</c:v>
                </c:pt>
                <c:pt idx="6">
                  <c:v>0.19900374761327658</c:v>
                </c:pt>
                <c:pt idx="7">
                  <c:v>0.16113484576652917</c:v>
                </c:pt>
                <c:pt idx="8">
                  <c:v>9.0119985364574315E-2</c:v>
                </c:pt>
                <c:pt idx="9">
                  <c:v>0.15294906141641335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76-4BB9-A7F8-29D326651D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0201247"/>
        <c:axId val="950196255"/>
      </c:barChart>
      <c:catAx>
        <c:axId val="95020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0196255"/>
        <c:crosses val="autoZero"/>
        <c:auto val="1"/>
        <c:lblAlgn val="ctr"/>
        <c:lblOffset val="100"/>
        <c:noMultiLvlLbl val="0"/>
      </c:catAx>
      <c:valAx>
        <c:axId val="95019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020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Итого вес2022 к 2023                              Итого рубли 2022 к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7700994442956601E-2"/>
          <c:y val="9.9128656394734949E-2"/>
          <c:w val="0.89716185044744323"/>
          <c:h val="0.727581018079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0" formatCode="#\ ##0.000">
                  <c:v>87085.217999999993</c:v>
                </c:pt>
                <c:pt idx="1">
                  <c:v>88483521.810000002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5-40F2-B650-9507A7A4141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Лист1!$C$2:$C$3</c:f>
              <c:numCache>
                <c:formatCode>#,##0.00</c:formatCode>
                <c:ptCount val="2"/>
                <c:pt idx="0" formatCode="#\ ##0.000">
                  <c:v>93673.620999999999</c:v>
                </c:pt>
                <c:pt idx="1">
                  <c:v>99584969.590000004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5-40F2-B650-9507A7A4141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Лист1!$D$2:$D$3</c:f>
              <c:numCache>
                <c:formatCode>0.0%</c:formatCode>
                <c:ptCount val="2"/>
                <c:pt idx="0">
                  <c:v>7.0333600107120933E-2</c:v>
                </c:pt>
                <c:pt idx="1">
                  <c:v>0.11147714183882998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25-40F2-B650-9507A7A414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85592656"/>
        <c:axId val="1585571856"/>
      </c:barChart>
      <c:catAx>
        <c:axId val="15855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71856"/>
        <c:crosses val="autoZero"/>
        <c:auto val="1"/>
        <c:lblAlgn val="ctr"/>
        <c:lblOffset val="100"/>
        <c:noMultiLvlLbl val="0"/>
      </c:catAx>
      <c:valAx>
        <c:axId val="158557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9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1 квартал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0486413488201883E-2"/>
          <c:y val="0.11774183046015577"/>
          <c:w val="0.89716185044744323"/>
          <c:h val="0.727581018079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#\ ##0.000</c:formatCode>
                <c:ptCount val="10"/>
                <c:pt idx="0">
                  <c:v>12589.183000000001</c:v>
                </c:pt>
                <c:pt idx="1">
                  <c:v>6613.0950000000003</c:v>
                </c:pt>
                <c:pt idx="2">
                  <c:v>7267.9260000000004</c:v>
                </c:pt>
                <c:pt idx="3">
                  <c:v>7638.7120000000004</c:v>
                </c:pt>
                <c:pt idx="4">
                  <c:v>8477.6119999999992</c:v>
                </c:pt>
                <c:pt idx="5">
                  <c:v>7357.2129999999997</c:v>
                </c:pt>
                <c:pt idx="6">
                  <c:v>8256.7620000000006</c:v>
                </c:pt>
                <c:pt idx="7">
                  <c:v>9208.7160000000003</c:v>
                </c:pt>
                <c:pt idx="8">
                  <c:v>13864.558000000001</c:v>
                </c:pt>
                <c:pt idx="9">
                  <c:v>5811.4409999999998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5-40F2-B650-9507A7A41415}"/>
            </c:ext>
          </c:extLst>
        </c:ser>
        <c:ser>
          <c:idx val="1"/>
          <c:order val="1"/>
          <c:tx>
            <c:strRef>
              <c:f>Лист1!$B$1:$C$1</c:f>
              <c:strCache>
                <c:ptCount val="1"/>
                <c:pt idx="0">
                  <c:v>2022 2023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#\ ##0.000</c:formatCode>
                <c:ptCount val="10"/>
                <c:pt idx="0">
                  <c:v>12589.183000000001</c:v>
                </c:pt>
                <c:pt idx="1">
                  <c:v>6613.0950000000003</c:v>
                </c:pt>
                <c:pt idx="2">
                  <c:v>7267.9260000000004</c:v>
                </c:pt>
                <c:pt idx="3">
                  <c:v>7638.7120000000004</c:v>
                </c:pt>
                <c:pt idx="4">
                  <c:v>8477.6119999999992</c:v>
                </c:pt>
                <c:pt idx="5">
                  <c:v>7357.2129999999997</c:v>
                </c:pt>
                <c:pt idx="6">
                  <c:v>8256.7620000000006</c:v>
                </c:pt>
                <c:pt idx="7">
                  <c:v>9208.7160000000003</c:v>
                </c:pt>
                <c:pt idx="8">
                  <c:v>13864.558000000001</c:v>
                </c:pt>
                <c:pt idx="9">
                  <c:v>5811.4409999999998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5-40F2-B650-9507A7A4141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Лист1!$D$2:$D$11</c:f>
              <c:numCache>
                <c:formatCode>0.0%</c:formatCode>
                <c:ptCount val="10"/>
                <c:pt idx="0">
                  <c:v>1.4536799497827208E-2</c:v>
                </c:pt>
                <c:pt idx="1">
                  <c:v>0.16891348781375479</c:v>
                </c:pt>
                <c:pt idx="2">
                  <c:v>-3.8272338836299962E-3</c:v>
                </c:pt>
                <c:pt idx="3">
                  <c:v>1.0117424533996357E-2</c:v>
                </c:pt>
                <c:pt idx="4">
                  <c:v>6.2801787103659787E-2</c:v>
                </c:pt>
                <c:pt idx="5">
                  <c:v>0.10822871253141769</c:v>
                </c:pt>
                <c:pt idx="6">
                  <c:v>8.7376820781040865E-2</c:v>
                </c:pt>
                <c:pt idx="7">
                  <c:v>0.10544886742875689</c:v>
                </c:pt>
                <c:pt idx="8">
                  <c:v>4.0763688527527625E-2</c:v>
                </c:pt>
                <c:pt idx="9">
                  <c:v>0.15696679040660103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25-40F2-B650-9507A7A414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85592656"/>
        <c:axId val="1585571856"/>
      </c:barChart>
      <c:catAx>
        <c:axId val="15855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71856"/>
        <c:crosses val="autoZero"/>
        <c:auto val="1"/>
        <c:lblAlgn val="ctr"/>
        <c:lblOffset val="100"/>
        <c:noMultiLvlLbl val="0"/>
      </c:catAx>
      <c:valAx>
        <c:axId val="158557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9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1 квартал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0486413488201883E-2"/>
          <c:y val="0.11774183046015577"/>
          <c:w val="0.89716185044744323"/>
          <c:h val="0.727581018079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#,##0.00</c:formatCode>
                <c:ptCount val="10"/>
                <c:pt idx="0">
                  <c:v>12549748.33</c:v>
                </c:pt>
                <c:pt idx="1">
                  <c:v>6591931.0999999996</c:v>
                </c:pt>
                <c:pt idx="2">
                  <c:v>7807360.0499999998</c:v>
                </c:pt>
                <c:pt idx="3">
                  <c:v>7752606.1600000001</c:v>
                </c:pt>
                <c:pt idx="4">
                  <c:v>9226693.2899999991</c:v>
                </c:pt>
                <c:pt idx="5">
                  <c:v>7254106.54</c:v>
                </c:pt>
                <c:pt idx="6">
                  <c:v>8607375.3499999996</c:v>
                </c:pt>
                <c:pt idx="7">
                  <c:v>9863463.8000000007</c:v>
                </c:pt>
                <c:pt idx="8">
                  <c:v>12531644.75</c:v>
                </c:pt>
                <c:pt idx="9">
                  <c:v>6298592.4400000004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5-40F2-B650-9507A7A41415}"/>
            </c:ext>
          </c:extLst>
        </c:ser>
        <c:ser>
          <c:idx val="1"/>
          <c:order val="1"/>
          <c:tx>
            <c:strRef>
              <c:f>Лист1!$B$1:$C$1</c:f>
              <c:strCache>
                <c:ptCount val="1"/>
                <c:pt idx="0">
                  <c:v>2022 2023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#,##0.00</c:formatCode>
                <c:ptCount val="10"/>
                <c:pt idx="0">
                  <c:v>12549748.33</c:v>
                </c:pt>
                <c:pt idx="1">
                  <c:v>6591931.0999999996</c:v>
                </c:pt>
                <c:pt idx="2">
                  <c:v>7807360.0499999998</c:v>
                </c:pt>
                <c:pt idx="3">
                  <c:v>7752606.1600000001</c:v>
                </c:pt>
                <c:pt idx="4">
                  <c:v>9226693.2899999991</c:v>
                </c:pt>
                <c:pt idx="5">
                  <c:v>7254106.54</c:v>
                </c:pt>
                <c:pt idx="6">
                  <c:v>8607375.3499999996</c:v>
                </c:pt>
                <c:pt idx="7">
                  <c:v>9863463.8000000007</c:v>
                </c:pt>
                <c:pt idx="8">
                  <c:v>12531644.75</c:v>
                </c:pt>
                <c:pt idx="9">
                  <c:v>6298592.4400000004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5-40F2-B650-9507A7A4141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Лист1!$D$2:$D$11</c:f>
              <c:numCache>
                <c:formatCode>0.0%</c:formatCode>
                <c:ptCount val="10"/>
                <c:pt idx="0">
                  <c:v>5.7104509130860022E-2</c:v>
                </c:pt>
                <c:pt idx="1">
                  <c:v>0.19358638504745168</c:v>
                </c:pt>
                <c:pt idx="2">
                  <c:v>3.0626425535488239E-2</c:v>
                </c:pt>
                <c:pt idx="3">
                  <c:v>8.4063737752318887E-2</c:v>
                </c:pt>
                <c:pt idx="4">
                  <c:v>8.5203931062222196E-2</c:v>
                </c:pt>
                <c:pt idx="5">
                  <c:v>0.17175052804038912</c:v>
                </c:pt>
                <c:pt idx="6">
                  <c:v>0.13043674228120439</c:v>
                </c:pt>
                <c:pt idx="7">
                  <c:v>0.13208061741735092</c:v>
                </c:pt>
                <c:pt idx="8">
                  <c:v>8.1616829680709505E-2</c:v>
                </c:pt>
                <c:pt idx="9">
                  <c:v>0.19556947035832389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25-40F2-B650-9507A7A414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85592656"/>
        <c:axId val="1585571856"/>
      </c:barChart>
      <c:catAx>
        <c:axId val="15855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71856"/>
        <c:crosses val="autoZero"/>
        <c:auto val="1"/>
        <c:lblAlgn val="ctr"/>
        <c:lblOffset val="100"/>
        <c:noMultiLvlLbl val="0"/>
      </c:catAx>
      <c:valAx>
        <c:axId val="158557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92656"/>
        <c:crosses val="autoZero"/>
        <c:crossBetween val="between"/>
      </c:valAx>
      <c:spPr>
        <a:solidFill>
          <a:schemeClr val="bg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Вес</a:t>
            </a:r>
            <a:r>
              <a:rPr lang="ru-RU" baseline="0" dirty="0"/>
              <a:t> 2022 к 2023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4873974000429019E-2"/>
          <c:y val="5.9148534776471168E-2"/>
          <c:w val="0.93274745348447374"/>
          <c:h val="0.79092108148848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#\ ##0.000</c:formatCode>
                <c:ptCount val="10"/>
                <c:pt idx="0">
                  <c:v>3646.6930000000002</c:v>
                </c:pt>
                <c:pt idx="1">
                  <c:v>2079.0129999999999</c:v>
                </c:pt>
                <c:pt idx="2">
                  <c:v>2234.88</c:v>
                </c:pt>
                <c:pt idx="3">
                  <c:v>2401.808</c:v>
                </c:pt>
                <c:pt idx="4">
                  <c:v>2479.4949999999999</c:v>
                </c:pt>
                <c:pt idx="5">
                  <c:v>2210.3560000000002</c:v>
                </c:pt>
                <c:pt idx="6">
                  <c:v>2466.98</c:v>
                </c:pt>
                <c:pt idx="7">
                  <c:v>2743.8939999999998</c:v>
                </c:pt>
                <c:pt idx="8">
                  <c:v>4425.4250000000002</c:v>
                </c:pt>
                <c:pt idx="9">
                  <c:v>1807.1669999999999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6-4BB9-A7F8-29D326651D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Лист1!$C$2:$C$11</c:f>
              <c:numCache>
                <c:formatCode>#\ ##0.000</c:formatCode>
                <c:ptCount val="10"/>
                <c:pt idx="0">
                  <c:v>4076.1060000000002</c:v>
                </c:pt>
                <c:pt idx="1">
                  <c:v>2392.2399999999998</c:v>
                </c:pt>
                <c:pt idx="2">
                  <c:v>2283.6590000000001</c:v>
                </c:pt>
                <c:pt idx="3">
                  <c:v>2349.4859999999999</c:v>
                </c:pt>
                <c:pt idx="4">
                  <c:v>2801.049</c:v>
                </c:pt>
                <c:pt idx="5">
                  <c:v>2568.136</c:v>
                </c:pt>
                <c:pt idx="6">
                  <c:v>2841.4830000000002</c:v>
                </c:pt>
                <c:pt idx="7">
                  <c:v>3151.3739999999998</c:v>
                </c:pt>
                <c:pt idx="8">
                  <c:v>4524.085</c:v>
                </c:pt>
                <c:pt idx="9">
                  <c:v>2049.9389999999999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76-4BB9-A7F8-29D326651D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          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Лист1!$D$2:$D$11</c:f>
              <c:numCache>
                <c:formatCode>0.0%</c:formatCode>
                <c:ptCount val="10"/>
                <c:pt idx="0">
                  <c:v>0.10534883047693068</c:v>
                </c:pt>
                <c:pt idx="1">
                  <c:v>0.13093460522355613</c:v>
                </c:pt>
                <c:pt idx="2">
                  <c:v>2.1360019162230435E-2</c:v>
                </c:pt>
                <c:pt idx="3">
                  <c:v>-2.2269551723228025E-2</c:v>
                </c:pt>
                <c:pt idx="4">
                  <c:v>0.11479770614509067</c:v>
                </c:pt>
                <c:pt idx="5">
                  <c:v>0.13931505185083645</c:v>
                </c:pt>
                <c:pt idx="6">
                  <c:v>0.13179843060824228</c:v>
                </c:pt>
                <c:pt idx="7">
                  <c:v>0.12930232971395969</c:v>
                </c:pt>
                <c:pt idx="8">
                  <c:v>2.1807724655924867E-2</c:v>
                </c:pt>
                <c:pt idx="9">
                  <c:v>0.11842888983525848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76-4BB9-A7F8-29D326651D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0201247"/>
        <c:axId val="950196255"/>
      </c:barChart>
      <c:catAx>
        <c:axId val="95020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0196255"/>
        <c:crosses val="autoZero"/>
        <c:auto val="1"/>
        <c:lblAlgn val="ctr"/>
        <c:lblOffset val="100"/>
        <c:noMultiLvlLbl val="0"/>
      </c:catAx>
      <c:valAx>
        <c:axId val="95019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020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Итго</a:t>
            </a:r>
            <a:r>
              <a:rPr lang="ru-RU" dirty="0"/>
              <a:t> вес 2022 к 2023                                                 Итого</a:t>
            </a:r>
            <a:r>
              <a:rPr lang="ru-RU" baseline="0" dirty="0"/>
              <a:t> рубли 2022 к 2023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2492611784709425E-2"/>
          <c:y val="7.1271812979646146E-2"/>
          <c:w val="0.89422239339647758"/>
          <c:h val="0.76844714946644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0" formatCode="#\ ##0.000">
                  <c:v>26495.710999999999</c:v>
                </c:pt>
                <c:pt idx="1">
                  <c:v>25943661.370000001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6-4BB9-A7F8-29D326651D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Лист1!$C$2:$C$3</c:f>
              <c:numCache>
                <c:formatCode>#,##0.00</c:formatCode>
                <c:ptCount val="2"/>
                <c:pt idx="0" formatCode="#\ ##0.000">
                  <c:v>29037.557000000001</c:v>
                </c:pt>
                <c:pt idx="1">
                  <c:v>30192608.850000001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76-4BB9-A7F8-29D326651D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          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Лист1!$D$2:$D$3</c:f>
              <c:numCache>
                <c:formatCode>0.0%</c:formatCode>
                <c:ptCount val="2"/>
                <c:pt idx="0">
                  <c:v>8.7536496269297076E-2</c:v>
                </c:pt>
                <c:pt idx="1">
                  <c:v>0.14072806696199094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76-4BB9-A7F8-29D326651D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0201247"/>
        <c:axId val="950196255"/>
      </c:barChart>
      <c:catAx>
        <c:axId val="95020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0196255"/>
        <c:crosses val="autoZero"/>
        <c:auto val="1"/>
        <c:lblAlgn val="ctr"/>
        <c:lblOffset val="100"/>
        <c:noMultiLvlLbl val="0"/>
      </c:catAx>
      <c:valAx>
        <c:axId val="95019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020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Рубли 2022 к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2732183681720967E-2"/>
          <c:y val="0.11774183046015577"/>
          <c:w val="0.89716185044744323"/>
          <c:h val="0.727581018079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#,##0.00</c:formatCode>
                <c:ptCount val="10"/>
                <c:pt idx="0">
                  <c:v>4037391.39</c:v>
                </c:pt>
                <c:pt idx="1">
                  <c:v>2082243.76</c:v>
                </c:pt>
                <c:pt idx="2">
                  <c:v>2443389.59</c:v>
                </c:pt>
                <c:pt idx="3">
                  <c:v>2476146.3199999998</c:v>
                </c:pt>
                <c:pt idx="4">
                  <c:v>3026078.48</c:v>
                </c:pt>
                <c:pt idx="5">
                  <c:v>2368224.58</c:v>
                </c:pt>
                <c:pt idx="6">
                  <c:v>2807727.41</c:v>
                </c:pt>
                <c:pt idx="7">
                  <c:v>3278553.04</c:v>
                </c:pt>
                <c:pt idx="8">
                  <c:v>4183457.92</c:v>
                </c:pt>
                <c:pt idx="9">
                  <c:v>2059139.77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5-40F2-B650-9507A7A4141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Лист1!$C$2:$C$11</c:f>
              <c:numCache>
                <c:formatCode>#,##0.00</c:formatCode>
                <c:ptCount val="10"/>
                <c:pt idx="0">
                  <c:v>4487710.47</c:v>
                </c:pt>
                <c:pt idx="1">
                  <c:v>2705067.47</c:v>
                </c:pt>
                <c:pt idx="2">
                  <c:v>2680040.19</c:v>
                </c:pt>
                <c:pt idx="3">
                  <c:v>2824235.89</c:v>
                </c:pt>
                <c:pt idx="4">
                  <c:v>3337763.59</c:v>
                </c:pt>
                <c:pt idx="5">
                  <c:v>3022988.38</c:v>
                </c:pt>
                <c:pt idx="6">
                  <c:v>3311978.03</c:v>
                </c:pt>
                <c:pt idx="7">
                  <c:v>3820280.85</c:v>
                </c:pt>
                <c:pt idx="8">
                  <c:v>4527598.4400000004</c:v>
                </c:pt>
                <c:pt idx="9">
                  <c:v>2575365.25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5-40F2-B650-9507A7A4141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Лист1!$D$2:$D$11</c:f>
              <c:numCache>
                <c:formatCode>0.0%</c:formatCode>
                <c:ptCount val="10"/>
                <c:pt idx="0">
                  <c:v>0.10034494939242362</c:v>
                </c:pt>
                <c:pt idx="1">
                  <c:v>0.23024331810843895</c:v>
                </c:pt>
                <c:pt idx="2">
                  <c:v>8.8301138498971574E-2</c:v>
                </c:pt>
                <c:pt idx="3">
                  <c:v>0.12325088397626739</c:v>
                </c:pt>
                <c:pt idx="4">
                  <c:v>9.3381421899925474E-2</c:v>
                </c:pt>
                <c:pt idx="5">
                  <c:v>0.21659487821120896</c:v>
                </c:pt>
                <c:pt idx="6">
                  <c:v>0.1522505932806564</c:v>
                </c:pt>
                <c:pt idx="7">
                  <c:v>0.14180313732693239</c:v>
                </c:pt>
                <c:pt idx="8">
                  <c:v>7.6009505825344451E-2</c:v>
                </c:pt>
                <c:pt idx="9">
                  <c:v>0.20044748215811328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25-40F2-B650-9507A7A414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85592656"/>
        <c:axId val="1585571856"/>
      </c:barChart>
      <c:catAx>
        <c:axId val="15855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71856"/>
        <c:crosses val="autoZero"/>
        <c:auto val="1"/>
        <c:lblAlgn val="ctr"/>
        <c:lblOffset val="100"/>
        <c:noMultiLvlLbl val="0"/>
      </c:catAx>
      <c:valAx>
        <c:axId val="158557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9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Вес</a:t>
            </a:r>
            <a:r>
              <a:rPr lang="ru-RU" baseline="0" dirty="0"/>
              <a:t> 2022 к 2023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0486413488201883E-2"/>
          <c:y val="0.11774183046015577"/>
          <c:w val="0.89716185044744323"/>
          <c:h val="0.727581018079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#\ ##0.000</c:formatCode>
                <c:ptCount val="10"/>
                <c:pt idx="0">
                  <c:v>4157.107</c:v>
                </c:pt>
                <c:pt idx="1">
                  <c:v>2125.6529999999998</c:v>
                </c:pt>
                <c:pt idx="2">
                  <c:v>2335.6379999999999</c:v>
                </c:pt>
                <c:pt idx="3">
                  <c:v>2441.2579999999998</c:v>
                </c:pt>
                <c:pt idx="4">
                  <c:v>2895.0819999999999</c:v>
                </c:pt>
                <c:pt idx="5">
                  <c:v>2448.364</c:v>
                </c:pt>
                <c:pt idx="6">
                  <c:v>2772.9969999999998</c:v>
                </c:pt>
                <c:pt idx="7">
                  <c:v>3135.3679999999999</c:v>
                </c:pt>
                <c:pt idx="8">
                  <c:v>4744.6499999999996</c:v>
                </c:pt>
                <c:pt idx="9">
                  <c:v>1976.348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5-40F2-B650-9507A7A4141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Лист1!$C$2:$C$11</c:f>
              <c:numCache>
                <c:formatCode>#\ ##0.000</c:formatCode>
                <c:ptCount val="10"/>
                <c:pt idx="0">
                  <c:v>4193.0320000000002</c:v>
                </c:pt>
                <c:pt idx="1">
                  <c:v>2594.0540000000001</c:v>
                </c:pt>
                <c:pt idx="2">
                  <c:v>2355.5920000000001</c:v>
                </c:pt>
                <c:pt idx="3">
                  <c:v>2534.3119999999999</c:v>
                </c:pt>
                <c:pt idx="4">
                  <c:v>2995.7849999999999</c:v>
                </c:pt>
                <c:pt idx="5">
                  <c:v>2814.63</c:v>
                </c:pt>
                <c:pt idx="6">
                  <c:v>2938.9839999999999</c:v>
                </c:pt>
                <c:pt idx="7">
                  <c:v>3409.7660000000001</c:v>
                </c:pt>
                <c:pt idx="8">
                  <c:v>4741.3419999999996</c:v>
                </c:pt>
                <c:pt idx="9">
                  <c:v>2214.0880000000002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5-40F2-B650-9507A7A4141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Лист1!$D$2:$D$11</c:f>
              <c:numCache>
                <c:formatCode>0.0%</c:formatCode>
                <c:ptCount val="10"/>
                <c:pt idx="0">
                  <c:v>8.5677857931921765E-3</c:v>
                </c:pt>
                <c:pt idx="1">
                  <c:v>0.1805671740064009</c:v>
                </c:pt>
                <c:pt idx="2">
                  <c:v>8.4709066765382875E-3</c:v>
                </c:pt>
                <c:pt idx="3">
                  <c:v>3.6717657494420609E-2</c:v>
                </c:pt>
                <c:pt idx="4">
                  <c:v>3.3614895594977601E-2</c:v>
                </c:pt>
                <c:pt idx="5">
                  <c:v>0.13012935980928222</c:v>
                </c:pt>
                <c:pt idx="6">
                  <c:v>5.6477680722317673E-2</c:v>
                </c:pt>
                <c:pt idx="7">
                  <c:v>8.0474143973516113E-2</c:v>
                </c:pt>
                <c:pt idx="8">
                  <c:v>-6.9769276293504942E-4</c:v>
                </c:pt>
                <c:pt idx="9">
                  <c:v>0.10737603925408576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25-40F2-B650-9507A7A414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85592656"/>
        <c:axId val="1585571856"/>
      </c:barChart>
      <c:catAx>
        <c:axId val="15855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71856"/>
        <c:crosses val="autoZero"/>
        <c:auto val="1"/>
        <c:lblAlgn val="ctr"/>
        <c:lblOffset val="100"/>
        <c:noMultiLvlLbl val="0"/>
      </c:catAx>
      <c:valAx>
        <c:axId val="158557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9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Итого вес2022 к 2023                              Итого рубли 2022 к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4977953875240037E-2"/>
          <c:y val="0.10178768126122364"/>
          <c:w val="0.89716185044744323"/>
          <c:h val="0.727581018079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0" formatCode="#\ ##0.000">
                  <c:v>29032.465</c:v>
                </c:pt>
                <c:pt idx="1">
                  <c:v>28762352.260000002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5-40F2-B650-9507A7A4141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Лист1!$C$2:$C$3</c:f>
              <c:numCache>
                <c:formatCode>#,##0.00</c:formatCode>
                <c:ptCount val="2"/>
                <c:pt idx="0" formatCode="#\ ##0.000">
                  <c:v>30791.584999999999</c:v>
                </c:pt>
                <c:pt idx="1">
                  <c:v>33293028.559999999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5-40F2-B650-9507A7A4141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Лист1!$D$2:$D$3</c:f>
              <c:numCache>
                <c:formatCode>0.0%</c:formatCode>
                <c:ptCount val="2"/>
                <c:pt idx="0">
                  <c:v>5.7129894417581914E-2</c:v>
                </c:pt>
                <c:pt idx="1">
                  <c:v>0.13608483505292729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25-40F2-B650-9507A7A414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85592656"/>
        <c:axId val="1585571856"/>
      </c:barChart>
      <c:catAx>
        <c:axId val="15855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71856"/>
        <c:crosses val="autoZero"/>
        <c:auto val="1"/>
        <c:lblAlgn val="ctr"/>
        <c:lblOffset val="100"/>
        <c:noMultiLvlLbl val="0"/>
      </c:catAx>
      <c:valAx>
        <c:axId val="158557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9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0486413488201883E-2"/>
          <c:y val="0.11774183046015577"/>
          <c:w val="0.89716185044744323"/>
          <c:h val="0.727581018079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#\ ##0.000</c:formatCode>
                <c:ptCount val="10"/>
                <c:pt idx="0">
                  <c:v>4785.3829999999998</c:v>
                </c:pt>
                <c:pt idx="1">
                  <c:v>2408.4290000000001</c:v>
                </c:pt>
                <c:pt idx="2">
                  <c:v>2697.4079999999999</c:v>
                </c:pt>
                <c:pt idx="3">
                  <c:v>2795.6460000000002</c:v>
                </c:pt>
                <c:pt idx="4">
                  <c:v>3103.0349999999999</c:v>
                </c:pt>
                <c:pt idx="5">
                  <c:v>2698.4929999999999</c:v>
                </c:pt>
                <c:pt idx="6">
                  <c:v>3016.7849999999999</c:v>
                </c:pt>
                <c:pt idx="7">
                  <c:v>3329.4540000000002</c:v>
                </c:pt>
                <c:pt idx="8">
                  <c:v>4694.4830000000002</c:v>
                </c:pt>
                <c:pt idx="9">
                  <c:v>2027.9259999999999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5-40F2-B650-9507A7A41415}"/>
            </c:ext>
          </c:extLst>
        </c:ser>
        <c:ser>
          <c:idx val="1"/>
          <c:order val="1"/>
          <c:tx>
            <c:strRef>
              <c:f>Лист1!$B$1:$C$1</c:f>
              <c:strCache>
                <c:ptCount val="1"/>
                <c:pt idx="0">
                  <c:v>2022 2023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#\ ##0.000</c:formatCode>
                <c:ptCount val="10"/>
                <c:pt idx="0">
                  <c:v>4785.3829999999998</c:v>
                </c:pt>
                <c:pt idx="1">
                  <c:v>2408.4290000000001</c:v>
                </c:pt>
                <c:pt idx="2">
                  <c:v>2697.4079999999999</c:v>
                </c:pt>
                <c:pt idx="3">
                  <c:v>2795.6460000000002</c:v>
                </c:pt>
                <c:pt idx="4">
                  <c:v>3103.0349999999999</c:v>
                </c:pt>
                <c:pt idx="5">
                  <c:v>2698.4929999999999</c:v>
                </c:pt>
                <c:pt idx="6">
                  <c:v>3016.7849999999999</c:v>
                </c:pt>
                <c:pt idx="7">
                  <c:v>3329.4540000000002</c:v>
                </c:pt>
                <c:pt idx="8">
                  <c:v>4694.4830000000002</c:v>
                </c:pt>
                <c:pt idx="9">
                  <c:v>2027.9259999999999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5-40F2-B650-9507A7A4141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Лист1!$D$2:$D$11</c:f>
              <c:numCache>
                <c:formatCode>0.0%</c:formatCode>
                <c:ptCount val="10"/>
                <c:pt idx="0">
                  <c:v>-6.2061130319895526E-2</c:v>
                </c:pt>
                <c:pt idx="1">
                  <c:v>0.18931970861100125</c:v>
                </c:pt>
                <c:pt idx="2">
                  <c:v>-3.7079699265464838E-2</c:v>
                </c:pt>
                <c:pt idx="3">
                  <c:v>1.3181135959629778E-2</c:v>
                </c:pt>
                <c:pt idx="4">
                  <c:v>4.4886150974617643E-2</c:v>
                </c:pt>
                <c:pt idx="5">
                  <c:v>5.8888254155585011E-2</c:v>
                </c:pt>
                <c:pt idx="6">
                  <c:v>7.6537168584231E-2</c:v>
                </c:pt>
                <c:pt idx="7">
                  <c:v>0.10812407198217235</c:v>
                </c:pt>
                <c:pt idx="8">
                  <c:v>9.5182273873291173E-2</c:v>
                </c:pt>
                <c:pt idx="9">
                  <c:v>0.2287680032006536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25-40F2-B650-9507A7A414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85592656"/>
        <c:axId val="1585571856"/>
      </c:barChart>
      <c:catAx>
        <c:axId val="15855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71856"/>
        <c:crosses val="autoZero"/>
        <c:auto val="1"/>
        <c:lblAlgn val="ctr"/>
        <c:lblOffset val="100"/>
        <c:noMultiLvlLbl val="0"/>
      </c:catAx>
      <c:valAx>
        <c:axId val="158557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9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0486413488201883E-2"/>
          <c:y val="0.11774183046015577"/>
          <c:w val="0.89716185044744323"/>
          <c:h val="0.727581018079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#,##0.00</c:formatCode>
                <c:ptCount val="10"/>
                <c:pt idx="0">
                  <c:v>4967758.8099999996</c:v>
                </c:pt>
                <c:pt idx="1">
                  <c:v>2547694.19</c:v>
                </c:pt>
                <c:pt idx="2">
                  <c:v>3071338.3</c:v>
                </c:pt>
                <c:pt idx="3">
                  <c:v>2956801.79</c:v>
                </c:pt>
                <c:pt idx="4">
                  <c:v>3562950.22</c:v>
                </c:pt>
                <c:pt idx="5">
                  <c:v>2751633.39</c:v>
                </c:pt>
                <c:pt idx="6">
                  <c:v>3364938.73</c:v>
                </c:pt>
                <c:pt idx="7">
                  <c:v>3736242.54</c:v>
                </c:pt>
                <c:pt idx="8">
                  <c:v>4495878.71</c:v>
                </c:pt>
                <c:pt idx="9">
                  <c:v>2322271.5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5-40F2-B650-9507A7A41415}"/>
            </c:ext>
          </c:extLst>
        </c:ser>
        <c:ser>
          <c:idx val="1"/>
          <c:order val="1"/>
          <c:tx>
            <c:strRef>
              <c:f>Лист1!$B$1:$C$1</c:f>
              <c:strCache>
                <c:ptCount val="1"/>
                <c:pt idx="0">
                  <c:v>2022 2023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Лист1!$B$2:$B$11</c:f>
              <c:numCache>
                <c:formatCode>#,##0.00</c:formatCode>
                <c:ptCount val="10"/>
                <c:pt idx="0">
                  <c:v>4967758.8099999996</c:v>
                </c:pt>
                <c:pt idx="1">
                  <c:v>2547694.19</c:v>
                </c:pt>
                <c:pt idx="2">
                  <c:v>3071338.3</c:v>
                </c:pt>
                <c:pt idx="3">
                  <c:v>2956801.79</c:v>
                </c:pt>
                <c:pt idx="4">
                  <c:v>3562950.22</c:v>
                </c:pt>
                <c:pt idx="5">
                  <c:v>2751633.39</c:v>
                </c:pt>
                <c:pt idx="6">
                  <c:v>3364938.73</c:v>
                </c:pt>
                <c:pt idx="7">
                  <c:v>3736242.54</c:v>
                </c:pt>
                <c:pt idx="8">
                  <c:v>4495878.71</c:v>
                </c:pt>
                <c:pt idx="9">
                  <c:v>2322271.5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5-40F2-B650-9507A7A4141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 1</c:v>
                </c:pt>
                <c:pt idx="1">
                  <c:v>Краснодар 2</c:v>
                </c:pt>
                <c:pt idx="2">
                  <c:v>Краснодар 3</c:v>
                </c:pt>
                <c:pt idx="3">
                  <c:v>Краснодар 4</c:v>
                </c:pt>
                <c:pt idx="4">
                  <c:v>Краснодар 5</c:v>
                </c:pt>
                <c:pt idx="5">
                  <c:v>Краснодар 6</c:v>
                </c:pt>
                <c:pt idx="6">
                  <c:v>Краснодар 7</c:v>
                </c:pt>
                <c:pt idx="7">
                  <c:v>Краснодар 8</c:v>
                </c:pt>
                <c:pt idx="8">
                  <c:v>Краснодар 9</c:v>
                </c:pt>
                <c:pt idx="9">
                  <c:v>Краснодар 11</c:v>
                </c:pt>
              </c:strCache>
            </c:strRef>
          </c:cat>
          <c:val>
            <c:numRef>
              <c:f>Лист1!$D$2:$D$11</c:f>
              <c:numCache>
                <c:formatCode>0.0%</c:formatCode>
                <c:ptCount val="10"/>
                <c:pt idx="0">
                  <c:v>-4.6882237967953065E-2</c:v>
                </c:pt>
                <c:pt idx="1">
                  <c:v>0.16614678558753521</c:v>
                </c:pt>
                <c:pt idx="2">
                  <c:v>-6.7204463182226531E-2</c:v>
                </c:pt>
                <c:pt idx="3">
                  <c:v>4.159198489255831E-2</c:v>
                </c:pt>
                <c:pt idx="4">
                  <c:v>3.7657875572394549E-2</c:v>
                </c:pt>
                <c:pt idx="5">
                  <c:v>0.10165264622230374</c:v>
                </c:pt>
                <c:pt idx="6">
                  <c:v>5.1308095440019373E-2</c:v>
                </c:pt>
                <c:pt idx="7">
                  <c:v>9.9343084061639872E-2</c:v>
                </c:pt>
                <c:pt idx="8">
                  <c:v>7.9443657576636614E-2</c:v>
                </c:pt>
                <c:pt idx="9">
                  <c:v>0.22361975279211974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25-40F2-B650-9507A7A414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85592656"/>
        <c:axId val="1585571856"/>
      </c:barChart>
      <c:catAx>
        <c:axId val="15855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71856"/>
        <c:crosses val="autoZero"/>
        <c:auto val="1"/>
        <c:lblAlgn val="ctr"/>
        <c:lblOffset val="100"/>
        <c:noMultiLvlLbl val="0"/>
      </c:catAx>
      <c:valAx>
        <c:axId val="158557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92656"/>
        <c:crosses val="autoZero"/>
        <c:crossBetween val="between"/>
      </c:valAx>
      <c:spPr>
        <a:solidFill>
          <a:schemeClr val="bg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Итого вес2022 к 2023                              Итого рубли 2022 к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7700994442956601E-2"/>
          <c:y val="9.9128656394734949E-2"/>
          <c:w val="0.89716185044744323"/>
          <c:h val="0.727581018079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0">
                  <c:v>31557.042000000001</c:v>
                </c:pt>
                <c:pt idx="1">
                  <c:v>33777508.18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5-40F2-B650-9507A7A4141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Лист1!$C$2:$C$3</c:f>
              <c:numCache>
                <c:formatCode>#,##0.00</c:formatCode>
                <c:ptCount val="2"/>
                <c:pt idx="0">
                  <c:v>33844.478999999999</c:v>
                </c:pt>
                <c:pt idx="1">
                  <c:v>36099332.18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5-40F2-B650-9507A7A4141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итог вес</c:v>
                </c:pt>
                <c:pt idx="1">
                  <c:v>итог рубли</c:v>
                </c:pt>
              </c:strCache>
            </c:strRef>
          </c:cat>
          <c:val>
            <c:numRef>
              <c:f>Лист1!$D$2:$D$3</c:f>
              <c:numCache>
                <c:formatCode>0.0%</c:formatCode>
                <c:ptCount val="2"/>
                <c:pt idx="0">
                  <c:v>6.7586710376011341E-2</c:v>
                </c:pt>
                <c:pt idx="1">
                  <c:v>6.4317644116595407E-2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25-40F2-B650-9507A7A414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85592656"/>
        <c:axId val="1585571856"/>
      </c:barChart>
      <c:catAx>
        <c:axId val="15855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71856"/>
        <c:crosses val="autoZero"/>
        <c:auto val="1"/>
        <c:lblAlgn val="ctr"/>
        <c:lblOffset val="100"/>
        <c:noMultiLvlLbl val="0"/>
      </c:catAx>
      <c:valAx>
        <c:axId val="158557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59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4E3CE-47BE-45A6-93AC-2195A8C6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02D04D-0C50-41C8-B42D-57E27CF1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0F94A-D002-4D6D-821A-24802005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7FC257-462A-48EE-9406-22322997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5A085-A2AE-455B-8225-E363CCF5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29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1F973-C7FE-45AD-BA8A-0B298227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131C1A-9861-442D-9117-0EC00A526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4D2569-057F-4493-BE67-FA72D29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0C6BB-C33E-4681-892E-E6ACBC90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5A358-0DCB-4F74-AE41-C05F6750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4B5A75-DF2C-491F-9E98-66ABF7F23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4FE110-79FF-4F2D-BE22-D4175965B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B45A6-6A44-4491-B66B-3EC33B3C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38C28C-BD45-4F6C-9F94-128A758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93DF0-C854-422F-A347-873B0D57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3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28018-97F1-407B-947A-60414619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32982-DDE7-44BC-8451-BB71F6AF7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9A62A-B9F2-47BA-9FB3-4228A1FC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235B7-DE2B-4A34-B4CF-0313B699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9A8294-FE18-4484-9CCE-442C95BB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48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7C312-73DB-4994-B2D1-98B199DD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E6F488-0376-471E-A1BA-449C00B8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72DAD-0B36-4453-B2C9-375FA7A8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F02542-B934-489E-B410-D3CCA4D5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E32C9-7466-48DC-B85B-8E0D5AB2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9258A-0F80-4EC1-A6DC-27FBE9C0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7224F-1B05-4D1C-83C4-0C38DC8E1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B62CC0-BD2B-4EDD-A84C-794F14B93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1961C8-C775-4961-BBBD-AEA41EF4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26B72-9E1F-4950-B35D-0800F6B9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3E7D15-0567-4142-A7CF-7078BEC9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08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BB1D9-06C0-49D9-93AF-D96ED21F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9D741F-BF35-4D57-838A-4EEEF5BD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3753C-F8C1-4374-A185-B585755D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DBFB30-3858-42C6-A1CA-E252AC217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811283-FEDB-4847-BF94-188C613B6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8E4CF6-7201-487C-90AC-092432E7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607DB3-F99C-489B-A715-352B1B51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486569-C041-4306-8713-1C332DCD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7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85B9E-8BFC-4327-B583-6861F632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956B27-BA9F-4835-9393-C6D08B13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1EECAC-E536-4780-B16C-2C57CD00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2FC3ED-9391-44C3-B63D-53C73FBB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3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921E5F-1AFB-4009-8FC5-AC7F26FE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48D905-B279-45C4-BC8C-76FEB04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B7037A-DC62-41DD-AF2B-59DC5F42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26CC1-1444-4432-B214-AEA4DFD8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8BF49-A0A9-476A-9851-EF096112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EE0F4F-2B4B-4BE1-9635-86080E1A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C81A45-FA82-4EF8-B68A-F718D27F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CD693B-A989-42BC-AF03-DF690349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0BA08C-6EF8-4370-889C-87C9971A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15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66642-989C-4E3B-A49A-F8E71978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61764A-B30E-4C6D-9F1C-FEA602C6B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464BB3-3BC4-4B25-AD38-62CB9AE86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76B877-A7CE-4FFD-BC51-4A94E5B0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58990F-CAEB-4064-A63C-A0DA250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35D68E-648A-4428-AC2F-30A162C0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5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D982E-F4D8-4DF7-A803-4F71258B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1A3AB6-50D2-470B-A603-AAACEDD1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CD946B-6A94-459C-A2C7-87B19B821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594F-610A-4E54-BE4B-9CEF7DB74607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97F42-99DE-4F25-9F80-EB2756541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DA9A6-FCD4-4D41-9E0B-7AC31CC6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FFB7-6BAA-46A4-9434-7C4A0F39A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16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A9697-1193-452B-AD64-E0E9185BA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Продажи к сравнению 2022г  -  2023г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E7231C-FA69-4EF8-A1DD-544354B01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45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2CB6B-D52E-4BD2-91FE-A295609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Продажи  март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C1AC10-806E-4A5D-A371-11E77423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351976"/>
              </p:ext>
            </p:extLst>
          </p:nvPr>
        </p:nvGraphicFramePr>
        <p:xfrm>
          <a:off x="257452" y="1606858"/>
          <a:ext cx="11310151" cy="477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43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2CB6B-D52E-4BD2-91FE-A295609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Продажи  1 квартал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C1AC10-806E-4A5D-A371-11E77423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896288"/>
              </p:ext>
            </p:extLst>
          </p:nvPr>
        </p:nvGraphicFramePr>
        <p:xfrm>
          <a:off x="257452" y="1606858"/>
          <a:ext cx="11310151" cy="477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304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2CB6B-D52E-4BD2-91FE-A295609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Продажи вес  2022 с 2023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C1AC10-806E-4A5D-A371-11E77423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079561"/>
              </p:ext>
            </p:extLst>
          </p:nvPr>
        </p:nvGraphicFramePr>
        <p:xfrm>
          <a:off x="168676" y="1606858"/>
          <a:ext cx="11762912" cy="514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73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2CB6B-D52E-4BD2-91FE-A295609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Продажи рубли   2022 с 2023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C1AC10-806E-4A5D-A371-11E77423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255919"/>
              </p:ext>
            </p:extLst>
          </p:nvPr>
        </p:nvGraphicFramePr>
        <p:xfrm>
          <a:off x="97654" y="1509204"/>
          <a:ext cx="11887200" cy="5095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095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353AA-1931-4BCA-9A2A-1502E818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ru-RU" dirty="0"/>
              <a:t>Продажи  январь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B71763F-7B08-4BB1-BFEE-A1029B011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626424"/>
              </p:ext>
            </p:extLst>
          </p:nvPr>
        </p:nvGraphicFramePr>
        <p:xfrm>
          <a:off x="142240" y="1584960"/>
          <a:ext cx="11856720" cy="4907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789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353AA-1931-4BCA-9A2A-1502E818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ru-RU" dirty="0"/>
              <a:t>Продажи  январь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B71763F-7B08-4BB1-BFEE-A1029B011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356561"/>
              </p:ext>
            </p:extLst>
          </p:nvPr>
        </p:nvGraphicFramePr>
        <p:xfrm>
          <a:off x="106532" y="1584960"/>
          <a:ext cx="11892427" cy="5179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7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353AA-1931-4BCA-9A2A-1502E818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Продажи январь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B71763F-7B08-4BB1-BFEE-A1029B011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246273"/>
              </p:ext>
            </p:extLst>
          </p:nvPr>
        </p:nvGraphicFramePr>
        <p:xfrm>
          <a:off x="142240" y="1584960"/>
          <a:ext cx="11856720" cy="4907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70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2CB6B-D52E-4BD2-91FE-A295609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Продажи  февраль 2022 с 2023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C1AC10-806E-4A5D-A371-11E77423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827232"/>
              </p:ext>
            </p:extLst>
          </p:nvPr>
        </p:nvGraphicFramePr>
        <p:xfrm>
          <a:off x="106533" y="1597980"/>
          <a:ext cx="11798422" cy="50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98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2CB6B-D52E-4BD2-91FE-A295609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Продажи  февраль 2022 с 2023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C1AC10-806E-4A5D-A371-11E77423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392367"/>
              </p:ext>
            </p:extLst>
          </p:nvPr>
        </p:nvGraphicFramePr>
        <p:xfrm>
          <a:off x="177553" y="1544715"/>
          <a:ext cx="11798424" cy="5246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13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2CB6B-D52E-4BD2-91FE-A295609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Продажи  февраль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C1AC10-806E-4A5D-A371-11E77423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420890"/>
              </p:ext>
            </p:extLst>
          </p:nvPr>
        </p:nvGraphicFramePr>
        <p:xfrm>
          <a:off x="257452" y="1606858"/>
          <a:ext cx="11310151" cy="477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2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2CB6B-D52E-4BD2-91FE-A295609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Продажи вес март 2022 с 2023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C1AC10-806E-4A5D-A371-11E77423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547256"/>
              </p:ext>
            </p:extLst>
          </p:nvPr>
        </p:nvGraphicFramePr>
        <p:xfrm>
          <a:off x="168676" y="1606858"/>
          <a:ext cx="11762912" cy="514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793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2CB6B-D52E-4BD2-91FE-A295609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Продажи рубли  март 2022 с 2023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C1AC10-806E-4A5D-A371-11E77423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877169"/>
              </p:ext>
            </p:extLst>
          </p:nvPr>
        </p:nvGraphicFramePr>
        <p:xfrm>
          <a:off x="97654" y="1509204"/>
          <a:ext cx="11887200" cy="5095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1780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121</Words>
  <Application>Microsoft Office PowerPoint</Application>
  <PresentationFormat>Широкоэкранный</PresentationFormat>
  <Paragraphs>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Продажи к сравнению 2022г  -  2023г </vt:lpstr>
      <vt:lpstr>Продажи  январь</vt:lpstr>
      <vt:lpstr>Продажи  январь</vt:lpstr>
      <vt:lpstr>Продажи январь</vt:lpstr>
      <vt:lpstr>             Продажи  февраль 2022 с 2023</vt:lpstr>
      <vt:lpstr>                   Продажи  февраль 2022 с 2023</vt:lpstr>
      <vt:lpstr>                      Продажи  февраль</vt:lpstr>
      <vt:lpstr>            Продажи вес март 2022 с 2023</vt:lpstr>
      <vt:lpstr>            Продажи рубли  март 2022 с 2023</vt:lpstr>
      <vt:lpstr>                      Продажи  март</vt:lpstr>
      <vt:lpstr>                      Продажи  1 квартал </vt:lpstr>
      <vt:lpstr>               Продажи вес  2022 с 2023</vt:lpstr>
      <vt:lpstr>               Продажи рубли   2022 с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Продажи к сравнению 2021г 2022г</dc:title>
  <dc:creator>Оганесян ГВ</dc:creator>
  <cp:lastModifiedBy>Оганесян ГВ</cp:lastModifiedBy>
  <cp:revision>27</cp:revision>
  <dcterms:created xsi:type="dcterms:W3CDTF">2023-04-27T19:04:11Z</dcterms:created>
  <dcterms:modified xsi:type="dcterms:W3CDTF">2023-05-02T16:29:34Z</dcterms:modified>
</cp:coreProperties>
</file>