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74" r:id="rId3"/>
    <p:sldId id="257" r:id="rId4"/>
    <p:sldId id="259" r:id="rId5"/>
    <p:sldId id="275" r:id="rId6"/>
    <p:sldId id="276" r:id="rId7"/>
    <p:sldId id="277" r:id="rId8"/>
    <p:sldId id="285" r:id="rId9"/>
    <p:sldId id="273" r:id="rId10"/>
    <p:sldId id="278" r:id="rId11"/>
    <p:sldId id="261" r:id="rId12"/>
    <p:sldId id="265" r:id="rId13"/>
    <p:sldId id="266" r:id="rId14"/>
    <p:sldId id="279" r:id="rId15"/>
    <p:sldId id="263" r:id="rId16"/>
    <p:sldId id="270" r:id="rId17"/>
    <p:sldId id="280" r:id="rId18"/>
    <p:sldId id="281" r:id="rId19"/>
    <p:sldId id="282" r:id="rId20"/>
    <p:sldId id="268" r:id="rId21"/>
    <p:sldId id="283" r:id="rId22"/>
    <p:sldId id="271" r:id="rId23"/>
    <p:sldId id="284" r:id="rId24"/>
    <p:sldId id="269"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840" y="48"/>
      </p:cViewPr>
      <p:guideLst/>
    </p:cSldViewPr>
  </p:slideViewPr>
  <p:notesTextViewPr>
    <p:cViewPr>
      <p:scale>
        <a:sx n="1" d="1"/>
        <a:sy n="1" d="1"/>
      </p:scale>
      <p:origin x="0" y="0"/>
    </p:cViewPr>
  </p:notesTextViewPr>
  <p:notesViewPr>
    <p:cSldViewPr snapToGrid="0">
      <p:cViewPr varScale="1">
        <p:scale>
          <a:sx n="61" d="100"/>
          <a:sy n="61" d="100"/>
        </p:scale>
        <p:origin x="316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D2C2F-F84E-44A4-AC81-AE524A161D5A}"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C7AE7-71C3-402D-ABC8-8B4AB82223E3}" type="slidenum">
              <a:rPr lang="en-US" smtClean="0"/>
              <a:t>‹#›</a:t>
            </a:fld>
            <a:endParaRPr lang="en-US"/>
          </a:p>
        </p:txBody>
      </p:sp>
    </p:spTree>
    <p:extLst>
      <p:ext uri="{BB962C8B-B14F-4D97-AF65-F5344CB8AC3E}">
        <p14:creationId xmlns:p14="http://schemas.microsoft.com/office/powerpoint/2010/main" val="187743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C7AE7-71C3-402D-ABC8-8B4AB82223E3}" type="slidenum">
              <a:rPr lang="en-US" smtClean="0"/>
              <a:t>11</a:t>
            </a:fld>
            <a:endParaRPr lang="en-US"/>
          </a:p>
        </p:txBody>
      </p:sp>
    </p:spTree>
    <p:extLst>
      <p:ext uri="{BB962C8B-B14F-4D97-AF65-F5344CB8AC3E}">
        <p14:creationId xmlns:p14="http://schemas.microsoft.com/office/powerpoint/2010/main" val="348333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8B22-D940-4BF4-9AC2-F6626B537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6D3FB-8319-4A0D-ACE4-ACC33E0D4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2712B1-D6DB-40AB-8A2E-8B70B9202815}"/>
              </a:ext>
            </a:extLst>
          </p:cNvPr>
          <p:cNvSpPr>
            <a:spLocks noGrp="1"/>
          </p:cNvSpPr>
          <p:nvPr>
            <p:ph type="dt" sz="half" idx="10"/>
          </p:nvPr>
        </p:nvSpPr>
        <p:spPr/>
        <p:txBody>
          <a:bodyPr/>
          <a:lstStyle/>
          <a:p>
            <a:fld id="{AF663C6F-9529-4F63-86B8-C5D2AD9E138C}" type="datetime1">
              <a:rPr lang="en-US" smtClean="0"/>
              <a:t>6/15/2022</a:t>
            </a:fld>
            <a:endParaRPr lang="en-US"/>
          </a:p>
        </p:txBody>
      </p:sp>
      <p:sp>
        <p:nvSpPr>
          <p:cNvPr id="5" name="Footer Placeholder 4">
            <a:extLst>
              <a:ext uri="{FF2B5EF4-FFF2-40B4-BE49-F238E27FC236}">
                <a16:creationId xmlns:a16="http://schemas.microsoft.com/office/drawing/2014/main" id="{9740E76E-7AF1-496D-9A15-B3D585786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9287-17B2-4D96-84D8-27B93CB4FCA6}"/>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56229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C6FE-A503-437D-B56C-2664312B7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BA4D9-CBDF-4F86-9074-8EED25048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E6433-5156-47F7-807F-0FAA75F5FC0E}"/>
              </a:ext>
            </a:extLst>
          </p:cNvPr>
          <p:cNvSpPr>
            <a:spLocks noGrp="1"/>
          </p:cNvSpPr>
          <p:nvPr>
            <p:ph type="dt" sz="half" idx="10"/>
          </p:nvPr>
        </p:nvSpPr>
        <p:spPr/>
        <p:txBody>
          <a:bodyPr/>
          <a:lstStyle/>
          <a:p>
            <a:fld id="{2676CE8E-003A-4D2D-B11B-45AF60EB34E9}" type="datetime1">
              <a:rPr lang="en-US" smtClean="0"/>
              <a:t>6/15/2022</a:t>
            </a:fld>
            <a:endParaRPr lang="en-US"/>
          </a:p>
        </p:txBody>
      </p:sp>
      <p:sp>
        <p:nvSpPr>
          <p:cNvPr id="5" name="Footer Placeholder 4">
            <a:extLst>
              <a:ext uri="{FF2B5EF4-FFF2-40B4-BE49-F238E27FC236}">
                <a16:creationId xmlns:a16="http://schemas.microsoft.com/office/drawing/2014/main" id="{313313C9-8A03-4440-AFC5-3F813CFFF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92375-F09B-4F85-9675-F47520EAAA97}"/>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63497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B66DD-AF28-43EC-ABF7-D0D5273A3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5FF55-8A43-4B32-8700-8F42AB05B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65F17-9E66-457A-AD6A-FBB5D7520BAC}"/>
              </a:ext>
            </a:extLst>
          </p:cNvPr>
          <p:cNvSpPr>
            <a:spLocks noGrp="1"/>
          </p:cNvSpPr>
          <p:nvPr>
            <p:ph type="dt" sz="half" idx="10"/>
          </p:nvPr>
        </p:nvSpPr>
        <p:spPr/>
        <p:txBody>
          <a:bodyPr/>
          <a:lstStyle/>
          <a:p>
            <a:fld id="{68A6E662-86D1-4FC1-9A26-91D97DAF5296}" type="datetime1">
              <a:rPr lang="en-US" smtClean="0"/>
              <a:t>6/15/2022</a:t>
            </a:fld>
            <a:endParaRPr lang="en-US"/>
          </a:p>
        </p:txBody>
      </p:sp>
      <p:sp>
        <p:nvSpPr>
          <p:cNvPr id="5" name="Footer Placeholder 4">
            <a:extLst>
              <a:ext uri="{FF2B5EF4-FFF2-40B4-BE49-F238E27FC236}">
                <a16:creationId xmlns:a16="http://schemas.microsoft.com/office/drawing/2014/main" id="{ED5F83B1-E25D-4C98-93F0-CEB5B55C2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07E4F-9255-464A-980B-DBDABB23FDAE}"/>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6566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2D6A-F61D-41AE-8375-910E09355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58234-0EC2-4DE1-8DFD-C03DE28D9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AFD44-BC50-4371-9E98-9A8220AE5B7F}"/>
              </a:ext>
            </a:extLst>
          </p:cNvPr>
          <p:cNvSpPr>
            <a:spLocks noGrp="1"/>
          </p:cNvSpPr>
          <p:nvPr>
            <p:ph type="dt" sz="half" idx="10"/>
          </p:nvPr>
        </p:nvSpPr>
        <p:spPr/>
        <p:txBody>
          <a:bodyPr/>
          <a:lstStyle/>
          <a:p>
            <a:fld id="{65AB2ACA-D0DD-4454-BAE0-458AA1339DBF}" type="datetime1">
              <a:rPr lang="en-US" smtClean="0"/>
              <a:t>6/15/2022</a:t>
            </a:fld>
            <a:endParaRPr lang="en-US"/>
          </a:p>
        </p:txBody>
      </p:sp>
      <p:sp>
        <p:nvSpPr>
          <p:cNvPr id="5" name="Footer Placeholder 4">
            <a:extLst>
              <a:ext uri="{FF2B5EF4-FFF2-40B4-BE49-F238E27FC236}">
                <a16:creationId xmlns:a16="http://schemas.microsoft.com/office/drawing/2014/main" id="{D168C25F-9D05-4874-B1ED-6002DB65E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CCA79-049C-4DB8-B841-7DE5A08945EE}"/>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383637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956B-BD93-4EE8-B36B-344261CBF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88688-9A85-48C0-B5CE-A1AF8F7A4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CB94F-E8F6-43D9-BC81-C0D3C2A70336}"/>
              </a:ext>
            </a:extLst>
          </p:cNvPr>
          <p:cNvSpPr>
            <a:spLocks noGrp="1"/>
          </p:cNvSpPr>
          <p:nvPr>
            <p:ph type="dt" sz="half" idx="10"/>
          </p:nvPr>
        </p:nvSpPr>
        <p:spPr/>
        <p:txBody>
          <a:bodyPr/>
          <a:lstStyle/>
          <a:p>
            <a:fld id="{86DCA027-13C1-481C-9576-DAAFF325EC13}" type="datetime1">
              <a:rPr lang="en-US" smtClean="0"/>
              <a:t>6/15/2022</a:t>
            </a:fld>
            <a:endParaRPr lang="en-US"/>
          </a:p>
        </p:txBody>
      </p:sp>
      <p:sp>
        <p:nvSpPr>
          <p:cNvPr id="5" name="Footer Placeholder 4">
            <a:extLst>
              <a:ext uri="{FF2B5EF4-FFF2-40B4-BE49-F238E27FC236}">
                <a16:creationId xmlns:a16="http://schemas.microsoft.com/office/drawing/2014/main" id="{1E4CB495-089F-44E0-98CB-BAFFA4DEF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AE208-2A21-4811-88B4-6E7EAA795994}"/>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341051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3B9C-7D0E-4D76-9565-E40924CDC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9BFB9-AFAF-4CD3-AA98-13B3B1168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A072FC-D4BB-4723-887B-66C819285D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F059-B61B-4020-B38C-051F0A14AC55}"/>
              </a:ext>
            </a:extLst>
          </p:cNvPr>
          <p:cNvSpPr>
            <a:spLocks noGrp="1"/>
          </p:cNvSpPr>
          <p:nvPr>
            <p:ph type="dt" sz="half" idx="10"/>
          </p:nvPr>
        </p:nvSpPr>
        <p:spPr/>
        <p:txBody>
          <a:bodyPr/>
          <a:lstStyle/>
          <a:p>
            <a:fld id="{187B3723-3686-45C1-8A15-B6EC8E72992F}" type="datetime1">
              <a:rPr lang="en-US" smtClean="0"/>
              <a:t>6/15/2022</a:t>
            </a:fld>
            <a:endParaRPr lang="en-US"/>
          </a:p>
        </p:txBody>
      </p:sp>
      <p:sp>
        <p:nvSpPr>
          <p:cNvPr id="6" name="Footer Placeholder 5">
            <a:extLst>
              <a:ext uri="{FF2B5EF4-FFF2-40B4-BE49-F238E27FC236}">
                <a16:creationId xmlns:a16="http://schemas.microsoft.com/office/drawing/2014/main" id="{799C0094-1328-4869-BE55-29AE037CF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E0427-7639-4923-B669-25CA735C44F1}"/>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368520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DCE5-4F44-45B8-88A1-FD5D786D6B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3A53A8-87E4-4A09-881B-4E8C9C661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923DC-6939-4757-A4BE-39F73B4A1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CCF643-3A7A-4C84-A228-5AEC180D8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73E601-49BE-4216-A5ED-02B921EEC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E837D-129C-45A3-AE27-0E1B247A6DFA}"/>
              </a:ext>
            </a:extLst>
          </p:cNvPr>
          <p:cNvSpPr>
            <a:spLocks noGrp="1"/>
          </p:cNvSpPr>
          <p:nvPr>
            <p:ph type="dt" sz="half" idx="10"/>
          </p:nvPr>
        </p:nvSpPr>
        <p:spPr/>
        <p:txBody>
          <a:bodyPr/>
          <a:lstStyle/>
          <a:p>
            <a:fld id="{EF6AFD86-9B7C-4CAC-AA45-D777945A85FB}" type="datetime1">
              <a:rPr lang="en-US" smtClean="0"/>
              <a:t>6/15/2022</a:t>
            </a:fld>
            <a:endParaRPr lang="en-US"/>
          </a:p>
        </p:txBody>
      </p:sp>
      <p:sp>
        <p:nvSpPr>
          <p:cNvPr id="8" name="Footer Placeholder 7">
            <a:extLst>
              <a:ext uri="{FF2B5EF4-FFF2-40B4-BE49-F238E27FC236}">
                <a16:creationId xmlns:a16="http://schemas.microsoft.com/office/drawing/2014/main" id="{C9A12F5A-9295-4D8B-A475-6F07EEBA4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3C467-894C-4535-8BCB-159D78CCAF23}"/>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5231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9B08-1A6F-4801-BF5C-F1ADED245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4D8A4C-3618-46A3-B247-1970ADC736D3}"/>
              </a:ext>
            </a:extLst>
          </p:cNvPr>
          <p:cNvSpPr>
            <a:spLocks noGrp="1"/>
          </p:cNvSpPr>
          <p:nvPr>
            <p:ph type="dt" sz="half" idx="10"/>
          </p:nvPr>
        </p:nvSpPr>
        <p:spPr/>
        <p:txBody>
          <a:bodyPr/>
          <a:lstStyle/>
          <a:p>
            <a:fld id="{B1C49D37-D3BE-421A-937B-7B5EFF3EA018}" type="datetime1">
              <a:rPr lang="en-US" smtClean="0"/>
              <a:t>6/15/2022</a:t>
            </a:fld>
            <a:endParaRPr lang="en-US"/>
          </a:p>
        </p:txBody>
      </p:sp>
      <p:sp>
        <p:nvSpPr>
          <p:cNvPr id="4" name="Footer Placeholder 3">
            <a:extLst>
              <a:ext uri="{FF2B5EF4-FFF2-40B4-BE49-F238E27FC236}">
                <a16:creationId xmlns:a16="http://schemas.microsoft.com/office/drawing/2014/main" id="{E8405B5F-4442-4B97-9E66-1BC65A8CCD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7EC0C-183D-419C-859F-4A35B16A04E8}"/>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155532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42D47-287E-4F86-AEF9-A638A947BE4A}"/>
              </a:ext>
            </a:extLst>
          </p:cNvPr>
          <p:cNvSpPr>
            <a:spLocks noGrp="1"/>
          </p:cNvSpPr>
          <p:nvPr>
            <p:ph type="dt" sz="half" idx="10"/>
          </p:nvPr>
        </p:nvSpPr>
        <p:spPr/>
        <p:txBody>
          <a:bodyPr/>
          <a:lstStyle/>
          <a:p>
            <a:fld id="{51CD7F97-8753-4F77-B40E-355105A10F0C}" type="datetime1">
              <a:rPr lang="en-US" smtClean="0"/>
              <a:t>6/15/2022</a:t>
            </a:fld>
            <a:endParaRPr lang="en-US"/>
          </a:p>
        </p:txBody>
      </p:sp>
      <p:sp>
        <p:nvSpPr>
          <p:cNvPr id="3" name="Footer Placeholder 2">
            <a:extLst>
              <a:ext uri="{FF2B5EF4-FFF2-40B4-BE49-F238E27FC236}">
                <a16:creationId xmlns:a16="http://schemas.microsoft.com/office/drawing/2014/main" id="{1D0A34AC-1574-4159-A537-A6409E3C0D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015A08-FF74-490A-9513-9FD24DF55607}"/>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82909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C898-35E9-422D-A6D7-F3FDEAD2B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CD97B-BC31-409C-8629-402E07B1E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07861-4D2D-4254-91CC-C877FC6D7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DD0C2-FFB9-4BE9-A631-C229782F02D3}"/>
              </a:ext>
            </a:extLst>
          </p:cNvPr>
          <p:cNvSpPr>
            <a:spLocks noGrp="1"/>
          </p:cNvSpPr>
          <p:nvPr>
            <p:ph type="dt" sz="half" idx="10"/>
          </p:nvPr>
        </p:nvSpPr>
        <p:spPr/>
        <p:txBody>
          <a:bodyPr/>
          <a:lstStyle/>
          <a:p>
            <a:fld id="{7C55CE94-54A9-4A4D-A774-A78850C5FC23}" type="datetime1">
              <a:rPr lang="en-US" smtClean="0"/>
              <a:t>6/15/2022</a:t>
            </a:fld>
            <a:endParaRPr lang="en-US"/>
          </a:p>
        </p:txBody>
      </p:sp>
      <p:sp>
        <p:nvSpPr>
          <p:cNvPr id="6" name="Footer Placeholder 5">
            <a:extLst>
              <a:ext uri="{FF2B5EF4-FFF2-40B4-BE49-F238E27FC236}">
                <a16:creationId xmlns:a16="http://schemas.microsoft.com/office/drawing/2014/main" id="{BCF76300-818E-47BF-BA35-D88F95D56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EB01B-DB7C-422D-8F99-FE104C40E083}"/>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2524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6B18-4045-4048-A78D-DAB6D0318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4F946-6106-4E04-B768-0190F26208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B7A14D-2C4E-4C3C-A7F9-2683D4B4F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D0D04-EBC5-45AB-AEB4-8A8B6A716946}"/>
              </a:ext>
            </a:extLst>
          </p:cNvPr>
          <p:cNvSpPr>
            <a:spLocks noGrp="1"/>
          </p:cNvSpPr>
          <p:nvPr>
            <p:ph type="dt" sz="half" idx="10"/>
          </p:nvPr>
        </p:nvSpPr>
        <p:spPr/>
        <p:txBody>
          <a:bodyPr/>
          <a:lstStyle/>
          <a:p>
            <a:fld id="{6B0F29CB-1D0F-46FA-85D5-379721C0ED22}" type="datetime1">
              <a:rPr lang="en-US" smtClean="0"/>
              <a:t>6/15/2022</a:t>
            </a:fld>
            <a:endParaRPr lang="en-US"/>
          </a:p>
        </p:txBody>
      </p:sp>
      <p:sp>
        <p:nvSpPr>
          <p:cNvPr id="6" name="Footer Placeholder 5">
            <a:extLst>
              <a:ext uri="{FF2B5EF4-FFF2-40B4-BE49-F238E27FC236}">
                <a16:creationId xmlns:a16="http://schemas.microsoft.com/office/drawing/2014/main" id="{DAE50445-C361-4C79-BB7B-5A0811A63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49590-DE38-47E8-AD28-BD96C8F275F0}"/>
              </a:ext>
            </a:extLst>
          </p:cNvPr>
          <p:cNvSpPr>
            <a:spLocks noGrp="1"/>
          </p:cNvSpPr>
          <p:nvPr>
            <p:ph type="sldNum" sz="quarter" idx="12"/>
          </p:nvPr>
        </p:nvSpPr>
        <p:spPr/>
        <p:txBody>
          <a:bodyPr/>
          <a:lstStyle/>
          <a:p>
            <a:fld id="{37950FF7-D1DA-43BB-BE82-BEBADB167D87}" type="slidenum">
              <a:rPr lang="en-US" smtClean="0"/>
              <a:t>‹#›</a:t>
            </a:fld>
            <a:endParaRPr lang="en-US"/>
          </a:p>
        </p:txBody>
      </p:sp>
    </p:spTree>
    <p:extLst>
      <p:ext uri="{BB962C8B-B14F-4D97-AF65-F5344CB8AC3E}">
        <p14:creationId xmlns:p14="http://schemas.microsoft.com/office/powerpoint/2010/main" val="67527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5977D3-8621-4F15-BA72-FB976D126B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71C5CA-69C2-4166-B953-0226247B9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3BD1638-C7F1-45A4-82CD-78497D4A5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48063-8AD7-484B-A2FF-07313171E2A3}" type="datetime1">
              <a:rPr lang="en-US" smtClean="0"/>
              <a:t>6/15/2022</a:t>
            </a:fld>
            <a:endParaRPr lang="en-US"/>
          </a:p>
        </p:txBody>
      </p:sp>
      <p:sp>
        <p:nvSpPr>
          <p:cNvPr id="5" name="Footer Placeholder 4">
            <a:extLst>
              <a:ext uri="{FF2B5EF4-FFF2-40B4-BE49-F238E27FC236}">
                <a16:creationId xmlns:a16="http://schemas.microsoft.com/office/drawing/2014/main" id="{A049D941-6E5A-4AB1-97BB-3FD6E0144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FF8C32-EC6C-4FAB-93A7-27E92123C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37950FF7-D1DA-43BB-BE82-BEBADB167D87}" type="slidenum">
              <a:rPr lang="en-US" smtClean="0"/>
              <a:pPr/>
              <a:t>‹#›</a:t>
            </a:fld>
            <a:endParaRPr lang="en-US" dirty="0"/>
          </a:p>
        </p:txBody>
      </p:sp>
    </p:spTree>
    <p:extLst>
      <p:ext uri="{BB962C8B-B14F-4D97-AF65-F5344CB8AC3E}">
        <p14:creationId xmlns:p14="http://schemas.microsoft.com/office/powerpoint/2010/main" val="18711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3DBA-AB31-48AE-954B-C64DD4AE8F87}"/>
              </a:ext>
            </a:extLst>
          </p:cNvPr>
          <p:cNvSpPr>
            <a:spLocks noGrp="1"/>
          </p:cNvSpPr>
          <p:nvPr>
            <p:ph type="ctrTitle"/>
          </p:nvPr>
        </p:nvSpPr>
        <p:spPr>
          <a:xfrm>
            <a:off x="197615" y="2712387"/>
            <a:ext cx="11796765" cy="1389611"/>
          </a:xfrm>
        </p:spPr>
        <p:txBody>
          <a:bodyPr>
            <a:normAutofit fontScale="90000"/>
          </a:bodyPr>
          <a:lstStyle/>
          <a:p>
            <a:r>
              <a:rPr lang="uk-UA" sz="3600" dirty="0">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РОЗРОБКА АЛГОРИТМУ НАВЧАННЯ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ТОЧКОВОЇ МОДЕЛІ РАНЖУВАННЯ СПИСКУ, </a:t>
            </a:r>
            <a:br>
              <a:rPr lang="ru-RU" sz="3600" dirty="0">
                <a:latin typeface="Times New Roman" panose="02020603050405020304" pitchFamily="18" charset="0"/>
                <a:cs typeface="Times New Roman" panose="02020603050405020304" pitchFamily="18" charset="0"/>
              </a:rPr>
            </a:br>
            <a:r>
              <a:rPr lang="ru-RU" sz="3600" dirty="0">
                <a:latin typeface="Times New Roman" panose="02020603050405020304" pitchFamily="18" charset="0"/>
                <a:cs typeface="Times New Roman" panose="02020603050405020304" pitchFamily="18" charset="0"/>
              </a:rPr>
              <a:t>ЗАЛЕЖНОЇ ВІД ЙОГО КОНТЕКСТУ</a:t>
            </a:r>
            <a:r>
              <a:rPr lang="uk-UA" sz="3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EF8D0B-1FF9-477C-92D1-46B75B54E5D6}"/>
              </a:ext>
            </a:extLst>
          </p:cNvPr>
          <p:cNvSpPr txBox="1"/>
          <p:nvPr/>
        </p:nvSpPr>
        <p:spPr>
          <a:xfrm>
            <a:off x="2256408" y="0"/>
            <a:ext cx="7679184" cy="1477328"/>
          </a:xfrm>
          <a:prstGeom prst="rect">
            <a:avLst/>
          </a:prstGeom>
          <a:noFill/>
        </p:spPr>
        <p:txBody>
          <a:bodyPr wrap="square" rtlCol="0">
            <a:spAutoFit/>
          </a:bodyPr>
          <a:lstStyle/>
          <a:p>
            <a:pPr indent="450215" algn="ctr">
              <a:lnSpc>
                <a:spcPct val="150000"/>
              </a:lnSpc>
            </a:pPr>
            <a:r>
              <a:rPr lang="uk-UA" sz="1800" dirty="0">
                <a:effectLst/>
                <a:latin typeface="Times New Roman" panose="02020603050405020304" pitchFamily="18" charset="0"/>
                <a:ea typeface="Times New Roman" panose="02020603050405020304" pitchFamily="18" charset="0"/>
              </a:rPr>
              <a:t>ДНІПРОВСЬКИЙ НАЦІОНАЛЬНИЙ УНІВЕРСИТЕТ</a:t>
            </a:r>
            <a:endParaRPr lang="en-US" sz="1800" dirty="0">
              <a:effectLst/>
              <a:latin typeface="Times New Roman" panose="02020603050405020304" pitchFamily="18" charset="0"/>
              <a:ea typeface="Times New Roman" panose="02020603050405020304" pitchFamily="18" charset="0"/>
            </a:endParaRPr>
          </a:p>
          <a:p>
            <a:pPr indent="450215" algn="ctr">
              <a:lnSpc>
                <a:spcPct val="150000"/>
              </a:lnSpc>
            </a:pPr>
            <a:r>
              <a:rPr lang="uk-UA" sz="1800" dirty="0">
                <a:effectLst/>
                <a:latin typeface="Times New Roman" panose="02020603050405020304" pitchFamily="18" charset="0"/>
                <a:ea typeface="Times New Roman" panose="02020603050405020304" pitchFamily="18" charset="0"/>
              </a:rPr>
              <a:t>ІМЕНІ ОЛЕСЯ ГОНЧАРА</a:t>
            </a:r>
            <a:endParaRPr lang="en-US" sz="1800" dirty="0">
              <a:effectLst/>
              <a:latin typeface="Times New Roman" panose="02020603050405020304" pitchFamily="18" charset="0"/>
              <a:ea typeface="Times New Roman" panose="02020603050405020304" pitchFamily="18" charset="0"/>
            </a:endParaRPr>
          </a:p>
          <a:p>
            <a:pPr indent="450215" algn="ctr"/>
            <a:r>
              <a:rPr lang="uk-UA" sz="1800" dirty="0">
                <a:effectLst/>
                <a:latin typeface="Times New Roman" panose="02020603050405020304" pitchFamily="18" charset="0"/>
                <a:ea typeface="Times New Roman" panose="02020603050405020304" pitchFamily="18" charset="0"/>
              </a:rPr>
              <a:t>Факультет прикладної математики</a:t>
            </a:r>
            <a:endParaRPr lang="en-US" sz="1800" dirty="0">
              <a:effectLst/>
              <a:latin typeface="Times New Roman" panose="02020603050405020304" pitchFamily="18" charset="0"/>
              <a:ea typeface="Times New Roman" panose="02020603050405020304" pitchFamily="18" charset="0"/>
            </a:endParaRPr>
          </a:p>
          <a:p>
            <a:pPr indent="450215" algn="ctr"/>
            <a:r>
              <a:rPr lang="uk-UA" sz="1800" dirty="0">
                <a:effectLst/>
                <a:latin typeface="Times New Roman" panose="02020603050405020304" pitchFamily="18" charset="0"/>
                <a:ea typeface="Times New Roman" panose="02020603050405020304" pitchFamily="18" charset="0"/>
              </a:rPr>
              <a:t>Кафедра обчислювальної математики та математичної кібернетики</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8332FCF-E07D-483B-A4F4-B0DC39B2D761}"/>
              </a:ext>
            </a:extLst>
          </p:cNvPr>
          <p:cNvSpPr txBox="1"/>
          <p:nvPr/>
        </p:nvSpPr>
        <p:spPr>
          <a:xfrm>
            <a:off x="-100483" y="4600074"/>
            <a:ext cx="3524435" cy="1289071"/>
          </a:xfrm>
          <a:prstGeom prst="rect">
            <a:avLst/>
          </a:prstGeom>
          <a:noFill/>
        </p:spPr>
        <p:txBody>
          <a:bodyPr wrap="square" rtlCol="0">
            <a:spAutoFit/>
          </a:bodyPr>
          <a:lstStyle/>
          <a:p>
            <a:pPr indent="450215" algn="just">
              <a:lnSpc>
                <a:spcPct val="150000"/>
              </a:lnSpc>
            </a:pPr>
            <a:r>
              <a:rPr lang="uk-UA" sz="1800" dirty="0">
                <a:effectLst/>
                <a:latin typeface="Times New Roman" panose="02020603050405020304" pitchFamily="18" charset="0"/>
                <a:ea typeface="Times New Roman" panose="02020603050405020304" pitchFamily="18" charset="0"/>
              </a:rPr>
              <a:t>Виконавець</a:t>
            </a:r>
            <a:endParaRPr lang="en-US" sz="1800" dirty="0">
              <a:effectLst/>
              <a:latin typeface="Times New Roman" panose="02020603050405020304" pitchFamily="18" charset="0"/>
              <a:ea typeface="Times New Roman" panose="02020603050405020304" pitchFamily="18" charset="0"/>
            </a:endParaRPr>
          </a:p>
          <a:p>
            <a:pPr indent="450215" algn="just">
              <a:lnSpc>
                <a:spcPct val="150000"/>
              </a:lnSpc>
            </a:pPr>
            <a:r>
              <a:rPr lang="uk-UA" sz="1800" dirty="0">
                <a:effectLst/>
                <a:latin typeface="Times New Roman" panose="02020603050405020304" pitchFamily="18" charset="0"/>
                <a:ea typeface="Times New Roman" panose="02020603050405020304" pitchFamily="18" charset="0"/>
              </a:rPr>
              <a:t>студент групи ПС–18–1</a:t>
            </a:r>
            <a:endParaRPr lang="en-US" sz="1800" dirty="0">
              <a:effectLst/>
              <a:latin typeface="Times New Roman" panose="02020603050405020304" pitchFamily="18" charset="0"/>
              <a:ea typeface="Times New Roman" panose="02020603050405020304" pitchFamily="18" charset="0"/>
            </a:endParaRPr>
          </a:p>
          <a:p>
            <a:pPr indent="450215" algn="just">
              <a:lnSpc>
                <a:spcPct val="150000"/>
              </a:lnSpc>
            </a:pPr>
            <a:r>
              <a:rPr lang="uk-UA" sz="1800" dirty="0">
                <a:effectLst/>
                <a:latin typeface="Times New Roman" panose="02020603050405020304" pitchFamily="18" charset="0"/>
                <a:ea typeface="Times New Roman" panose="02020603050405020304" pitchFamily="18" charset="0"/>
              </a:rPr>
              <a:t>Каманцев Артем Сергійович</a:t>
            </a: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9B578B4-1839-4DB3-AECA-6ECB1C7DCB26}"/>
              </a:ext>
            </a:extLst>
          </p:cNvPr>
          <p:cNvSpPr txBox="1"/>
          <p:nvPr/>
        </p:nvSpPr>
        <p:spPr>
          <a:xfrm>
            <a:off x="6913266" y="4807823"/>
            <a:ext cx="5278734" cy="873572"/>
          </a:xfrm>
          <a:prstGeom prst="rect">
            <a:avLst/>
          </a:prstGeom>
          <a:noFill/>
        </p:spPr>
        <p:txBody>
          <a:bodyPr wrap="square" rtlCol="0">
            <a:spAutoFit/>
          </a:bodyPr>
          <a:lstStyle/>
          <a:p>
            <a:pPr indent="450215" algn="just">
              <a:lnSpc>
                <a:spcPct val="150000"/>
              </a:lnSpc>
            </a:pPr>
            <a:r>
              <a:rPr lang="uk-UA" sz="1800" dirty="0">
                <a:effectLst/>
                <a:latin typeface="Times New Roman" panose="02020603050405020304" pitchFamily="18" charset="0"/>
                <a:ea typeface="Times New Roman" panose="02020603050405020304" pitchFamily="18" charset="0"/>
              </a:rPr>
              <a:t>Керівник</a:t>
            </a:r>
            <a:endParaRPr lang="en-US" sz="1800" dirty="0">
              <a:effectLst/>
              <a:latin typeface="Times New Roman" panose="02020603050405020304" pitchFamily="18" charset="0"/>
              <a:ea typeface="Times New Roman" panose="02020603050405020304" pitchFamily="18" charset="0"/>
            </a:endParaRPr>
          </a:p>
          <a:p>
            <a:pPr indent="450215" algn="just">
              <a:lnSpc>
                <a:spcPct val="150000"/>
              </a:lnSpc>
            </a:pPr>
            <a:r>
              <a:rPr lang="uk-UA" dirty="0">
                <a:latin typeface="Times New Roman" panose="02020603050405020304" pitchFamily="18" charset="0"/>
                <a:ea typeface="Times New Roman" panose="02020603050405020304" pitchFamily="18" charset="0"/>
              </a:rPr>
              <a:t>Доцент кафедри ОМ та МК О.М. </a:t>
            </a:r>
            <a:r>
              <a:rPr lang="uk-UA" dirty="0" err="1">
                <a:latin typeface="Times New Roman" panose="02020603050405020304" pitchFamily="18" charset="0"/>
                <a:ea typeface="Times New Roman" panose="02020603050405020304" pitchFamily="18" charset="0"/>
              </a:rPr>
              <a:t>Притоманова</a:t>
            </a:r>
            <a:endParaRPr lang="uk-UA"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0DB4477-100D-1A01-C3B3-151F9F18F014}"/>
              </a:ext>
            </a:extLst>
          </p:cNvPr>
          <p:cNvSpPr txBox="1"/>
          <p:nvPr/>
        </p:nvSpPr>
        <p:spPr>
          <a:xfrm>
            <a:off x="5377543" y="6330462"/>
            <a:ext cx="1436914" cy="369332"/>
          </a:xfrm>
          <a:prstGeom prst="rect">
            <a:avLst/>
          </a:prstGeom>
          <a:noFill/>
        </p:spPr>
        <p:txBody>
          <a:bodyPr wrap="square" rtlCol="0">
            <a:spAutoFit/>
          </a:bodyPr>
          <a:lstStyle/>
          <a:p>
            <a:r>
              <a:rPr lang="uk-UA" dirty="0"/>
              <a:t>Дніпро 2022</a:t>
            </a:r>
            <a:endParaRPr lang="en-US" dirty="0"/>
          </a:p>
        </p:txBody>
      </p:sp>
      <p:sp>
        <p:nvSpPr>
          <p:cNvPr id="6" name="TextBox 5">
            <a:extLst>
              <a:ext uri="{FF2B5EF4-FFF2-40B4-BE49-F238E27FC236}">
                <a16:creationId xmlns:a16="http://schemas.microsoft.com/office/drawing/2014/main" id="{30EB5008-6488-0C3C-FB98-01C48D29C90A}"/>
              </a:ext>
            </a:extLst>
          </p:cNvPr>
          <p:cNvSpPr txBox="1"/>
          <p:nvPr/>
        </p:nvSpPr>
        <p:spPr>
          <a:xfrm>
            <a:off x="3734636" y="1547402"/>
            <a:ext cx="4722725" cy="923330"/>
          </a:xfrm>
          <a:prstGeom prst="rect">
            <a:avLst/>
          </a:prstGeom>
          <a:noFill/>
        </p:spPr>
        <p:txBody>
          <a:bodyPr wrap="square" rtlCol="0">
            <a:spAutoFit/>
          </a:bodyPr>
          <a:lstStyle/>
          <a:p>
            <a:pPr algn="ctr"/>
            <a:r>
              <a:rPr lang="uk-UA" dirty="0"/>
              <a:t>Кваліфікаційна робота </a:t>
            </a:r>
          </a:p>
          <a:p>
            <a:pPr algn="ctr"/>
            <a:r>
              <a:rPr lang="uk-UA" dirty="0"/>
              <a:t>перший (бакалаврський) рівень вищої освіти спеціальність 124 Системний аналіз</a:t>
            </a:r>
          </a:p>
        </p:txBody>
      </p:sp>
    </p:spTree>
    <p:extLst>
      <p:ext uri="{BB962C8B-B14F-4D97-AF65-F5344CB8AC3E}">
        <p14:creationId xmlns:p14="http://schemas.microsoft.com/office/powerpoint/2010/main" val="344842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2EBB5C-A417-8BA8-AFEA-A346F4ECC660}"/>
              </a:ext>
            </a:extLst>
          </p:cNvPr>
          <p:cNvSpPr>
            <a:spLocks noGrp="1"/>
          </p:cNvSpPr>
          <p:nvPr>
            <p:ph type="sldNum" sz="quarter" idx="12"/>
          </p:nvPr>
        </p:nvSpPr>
        <p:spPr/>
        <p:txBody>
          <a:bodyPr/>
          <a:lstStyle/>
          <a:p>
            <a:fld id="{37950FF7-D1DA-43BB-BE82-BEBADB167D87}" type="slidenum">
              <a:rPr lang="en-US" smtClean="0"/>
              <a:t>10</a:t>
            </a:fld>
            <a:endParaRPr lang="en-US"/>
          </a:p>
        </p:txBody>
      </p:sp>
      <p:grpSp>
        <p:nvGrpSpPr>
          <p:cNvPr id="3" name="Group 2">
            <a:extLst>
              <a:ext uri="{FF2B5EF4-FFF2-40B4-BE49-F238E27FC236}">
                <a16:creationId xmlns:a16="http://schemas.microsoft.com/office/drawing/2014/main" id="{B75D050E-179D-6EB2-7933-400CD29DA537}"/>
              </a:ext>
            </a:extLst>
          </p:cNvPr>
          <p:cNvGrpSpPr/>
          <p:nvPr/>
        </p:nvGrpSpPr>
        <p:grpSpPr>
          <a:xfrm>
            <a:off x="97339" y="1512981"/>
            <a:ext cx="11997321" cy="2266925"/>
            <a:chOff x="-37485" y="3991847"/>
            <a:chExt cx="11997321" cy="2266925"/>
          </a:xfrm>
        </p:grpSpPr>
        <p:grpSp>
          <p:nvGrpSpPr>
            <p:cNvPr id="4" name="Group 3">
              <a:extLst>
                <a:ext uri="{FF2B5EF4-FFF2-40B4-BE49-F238E27FC236}">
                  <a16:creationId xmlns:a16="http://schemas.microsoft.com/office/drawing/2014/main" id="{66726388-34A3-C1A0-0E0F-5648A31CCA14}"/>
                </a:ext>
              </a:extLst>
            </p:cNvPr>
            <p:cNvGrpSpPr/>
            <p:nvPr/>
          </p:nvGrpSpPr>
          <p:grpSpPr>
            <a:xfrm>
              <a:off x="-37485" y="4011721"/>
              <a:ext cx="11997321" cy="2222890"/>
              <a:chOff x="-37485" y="3991624"/>
              <a:chExt cx="11997321" cy="2222890"/>
            </a:xfrm>
          </p:grpSpPr>
          <p:grpSp>
            <p:nvGrpSpPr>
              <p:cNvPr id="8" name="Group 7">
                <a:extLst>
                  <a:ext uri="{FF2B5EF4-FFF2-40B4-BE49-F238E27FC236}">
                    <a16:creationId xmlns:a16="http://schemas.microsoft.com/office/drawing/2014/main" id="{E97FCACA-F8D2-7050-1B83-1B095833E324}"/>
                  </a:ext>
                </a:extLst>
              </p:cNvPr>
              <p:cNvGrpSpPr/>
              <p:nvPr/>
            </p:nvGrpSpPr>
            <p:grpSpPr>
              <a:xfrm>
                <a:off x="3076423" y="3991624"/>
                <a:ext cx="8883413" cy="2222890"/>
                <a:chOff x="2480548" y="4397357"/>
                <a:chExt cx="8883413" cy="2222890"/>
              </a:xfrm>
            </p:grpSpPr>
            <p:grpSp>
              <p:nvGrpSpPr>
                <p:cNvPr id="15" name="Group 14">
                  <a:extLst>
                    <a:ext uri="{FF2B5EF4-FFF2-40B4-BE49-F238E27FC236}">
                      <a16:creationId xmlns:a16="http://schemas.microsoft.com/office/drawing/2014/main" id="{3E7A8A10-C44E-13C6-2565-661A21C590D2}"/>
                    </a:ext>
                  </a:extLst>
                </p:cNvPr>
                <p:cNvGrpSpPr/>
                <p:nvPr/>
              </p:nvGrpSpPr>
              <p:grpSpPr>
                <a:xfrm>
                  <a:off x="2480548" y="4397357"/>
                  <a:ext cx="8883413" cy="2222890"/>
                  <a:chOff x="2480548" y="3744797"/>
                  <a:chExt cx="8883413" cy="2222890"/>
                </a:xfrm>
              </p:grpSpPr>
              <p:sp>
                <p:nvSpPr>
                  <p:cNvPr id="17" name="Rectangle 16">
                    <a:extLst>
                      <a:ext uri="{FF2B5EF4-FFF2-40B4-BE49-F238E27FC236}">
                        <a16:creationId xmlns:a16="http://schemas.microsoft.com/office/drawing/2014/main" id="{FFD88DEB-8E2D-1186-4655-95E9CED522F2}"/>
                      </a:ext>
                    </a:extLst>
                  </p:cNvPr>
                  <p:cNvSpPr/>
                  <p:nvPr/>
                </p:nvSpPr>
                <p:spPr>
                  <a:xfrm>
                    <a:off x="2512749" y="4589255"/>
                    <a:ext cx="1456477" cy="265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Concurrent i</a:t>
                    </a:r>
                  </a:p>
                </p:txBody>
              </p:sp>
              <p:sp>
                <p:nvSpPr>
                  <p:cNvPr id="18" name="Rectangle 17">
                    <a:extLst>
                      <a:ext uri="{FF2B5EF4-FFF2-40B4-BE49-F238E27FC236}">
                        <a16:creationId xmlns:a16="http://schemas.microsoft.com/office/drawing/2014/main" id="{9546BD74-DB0A-B067-0A77-9EC595CD3DD8}"/>
                      </a:ext>
                    </a:extLst>
                  </p:cNvPr>
                  <p:cNvSpPr/>
                  <p:nvPr/>
                </p:nvSpPr>
                <p:spPr>
                  <a:xfrm>
                    <a:off x="2519986" y="5399384"/>
                    <a:ext cx="1456477" cy="265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Concurrent m</a:t>
                    </a:r>
                  </a:p>
                </p:txBody>
              </p:sp>
              <p:cxnSp>
                <p:nvCxnSpPr>
                  <p:cNvPr id="19" name="Straight Arrow Connector 18">
                    <a:extLst>
                      <a:ext uri="{FF2B5EF4-FFF2-40B4-BE49-F238E27FC236}">
                        <a16:creationId xmlns:a16="http://schemas.microsoft.com/office/drawing/2014/main" id="{B8F47CCB-0BE9-157E-49A3-A60073509A6A}"/>
                      </a:ext>
                    </a:extLst>
                  </p:cNvPr>
                  <p:cNvCxnSpPr>
                    <a:cxnSpLocks/>
                    <a:stCxn id="5" idx="3"/>
                    <a:endCxn id="32" idx="1"/>
                  </p:cNvCxnSpPr>
                  <p:nvPr/>
                </p:nvCxnSpPr>
                <p:spPr>
                  <a:xfrm>
                    <a:off x="3989895" y="4031885"/>
                    <a:ext cx="54744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306C11-14EC-C6D0-A7DC-03C3E14998F6}"/>
                      </a:ext>
                    </a:extLst>
                  </p:cNvPr>
                  <p:cNvCxnSpPr>
                    <a:cxnSpLocks/>
                    <a:stCxn id="6" idx="3"/>
                    <a:endCxn id="25" idx="1"/>
                  </p:cNvCxnSpPr>
                  <p:nvPr/>
                </p:nvCxnSpPr>
                <p:spPr>
                  <a:xfrm>
                    <a:off x="3989552" y="4858386"/>
                    <a:ext cx="547786" cy="4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A453A6-89D8-2CAB-6E4B-93306ACC54D8}"/>
                      </a:ext>
                    </a:extLst>
                  </p:cNvPr>
                  <p:cNvCxnSpPr>
                    <a:cxnSpLocks/>
                    <a:stCxn id="7" idx="3"/>
                    <a:endCxn id="36" idx="1"/>
                  </p:cNvCxnSpPr>
                  <p:nvPr/>
                </p:nvCxnSpPr>
                <p:spPr>
                  <a:xfrm>
                    <a:off x="3996960" y="5684887"/>
                    <a:ext cx="540378" cy="81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5E1FACF8-841E-AACF-940E-B64DF881E588}"/>
                      </a:ext>
                    </a:extLst>
                  </p:cNvPr>
                  <p:cNvGrpSpPr/>
                  <p:nvPr/>
                </p:nvGrpSpPr>
                <p:grpSpPr>
                  <a:xfrm>
                    <a:off x="2480548" y="3783478"/>
                    <a:ext cx="8883413" cy="2184209"/>
                    <a:chOff x="2480548" y="1759252"/>
                    <a:chExt cx="8883413" cy="2059164"/>
                  </a:xfrm>
                </p:grpSpPr>
                <p:grpSp>
                  <p:nvGrpSpPr>
                    <p:cNvPr id="24" name="Group 23">
                      <a:extLst>
                        <a:ext uri="{FF2B5EF4-FFF2-40B4-BE49-F238E27FC236}">
                          <a16:creationId xmlns:a16="http://schemas.microsoft.com/office/drawing/2014/main" id="{9585833D-4A58-46B5-86CA-FEAF50ABCBFE}"/>
                        </a:ext>
                      </a:extLst>
                    </p:cNvPr>
                    <p:cNvGrpSpPr/>
                    <p:nvPr/>
                  </p:nvGrpSpPr>
                  <p:grpSpPr>
                    <a:xfrm>
                      <a:off x="2480548" y="1759252"/>
                      <a:ext cx="8883413" cy="2059164"/>
                      <a:chOff x="860028" y="1738132"/>
                      <a:chExt cx="8883413" cy="2059164"/>
                    </a:xfrm>
                  </p:grpSpPr>
                  <p:sp>
                    <p:nvSpPr>
                      <p:cNvPr id="32" name="Rectangle 31">
                        <a:extLst>
                          <a:ext uri="{FF2B5EF4-FFF2-40B4-BE49-F238E27FC236}">
                            <a16:creationId xmlns:a16="http://schemas.microsoft.com/office/drawing/2014/main" id="{17906EDA-44B5-AF34-E6B3-A9B97EAC9A22}"/>
                          </a:ext>
                        </a:extLst>
                      </p:cNvPr>
                      <p:cNvSpPr/>
                      <p:nvPr/>
                    </p:nvSpPr>
                    <p:spPr>
                      <a:xfrm>
                        <a:off x="2916819" y="1738132"/>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33" name="Rectangle 32">
                        <a:extLst>
                          <a:ext uri="{FF2B5EF4-FFF2-40B4-BE49-F238E27FC236}">
                            <a16:creationId xmlns:a16="http://schemas.microsoft.com/office/drawing/2014/main" id="{38DAB344-FC44-9A9C-9C58-1D8DDDC48F9E}"/>
                          </a:ext>
                        </a:extLst>
                      </p:cNvPr>
                      <p:cNvSpPr/>
                      <p:nvPr/>
                    </p:nvSpPr>
                    <p:spPr>
                      <a:xfrm>
                        <a:off x="892231" y="2001496"/>
                        <a:ext cx="1456477" cy="244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1</a:t>
                        </a:r>
                      </a:p>
                    </p:txBody>
                  </p:sp>
                  <p:sp>
                    <p:nvSpPr>
                      <p:cNvPr id="34" name="Rectangle 33">
                        <a:extLst>
                          <a:ext uri="{FF2B5EF4-FFF2-40B4-BE49-F238E27FC236}">
                            <a16:creationId xmlns:a16="http://schemas.microsoft.com/office/drawing/2014/main" id="{E63C4198-F656-F588-91DD-7F34003F4080}"/>
                          </a:ext>
                        </a:extLst>
                      </p:cNvPr>
                      <p:cNvSpPr/>
                      <p:nvPr/>
                    </p:nvSpPr>
                    <p:spPr>
                      <a:xfrm>
                        <a:off x="5636872" y="1738132"/>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1</a:t>
                        </a:r>
                      </a:p>
                    </p:txBody>
                  </p:sp>
                  <p:cxnSp>
                    <p:nvCxnSpPr>
                      <p:cNvPr id="35" name="Straight Arrow Connector 34">
                        <a:extLst>
                          <a:ext uri="{FF2B5EF4-FFF2-40B4-BE49-F238E27FC236}">
                            <a16:creationId xmlns:a16="http://schemas.microsoft.com/office/drawing/2014/main" id="{E1795C5F-7E96-0311-3887-0091546BEE41}"/>
                          </a:ext>
                        </a:extLst>
                      </p:cNvPr>
                      <p:cNvCxnSpPr>
                        <a:cxnSpLocks/>
                        <a:stCxn id="32" idx="3"/>
                        <a:endCxn id="34" idx="1"/>
                      </p:cNvCxnSpPr>
                      <p:nvPr/>
                    </p:nvCxnSpPr>
                    <p:spPr>
                      <a:xfrm>
                        <a:off x="5058136" y="1972318"/>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1F3D502-C3FB-30ED-2FCB-75A7CD3928D3}"/>
                          </a:ext>
                        </a:extLst>
                      </p:cNvPr>
                      <p:cNvSpPr/>
                      <p:nvPr/>
                    </p:nvSpPr>
                    <p:spPr>
                      <a:xfrm>
                        <a:off x="2916818" y="3304200"/>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37" name="Rectangle 36">
                        <a:extLst>
                          <a:ext uri="{FF2B5EF4-FFF2-40B4-BE49-F238E27FC236}">
                            <a16:creationId xmlns:a16="http://schemas.microsoft.com/office/drawing/2014/main" id="{17D34389-2DB6-D167-7FD7-B18747457E3F}"/>
                          </a:ext>
                        </a:extLst>
                      </p:cNvPr>
                      <p:cNvSpPr/>
                      <p:nvPr/>
                    </p:nvSpPr>
                    <p:spPr>
                      <a:xfrm>
                        <a:off x="899465" y="3572683"/>
                        <a:ext cx="1456477" cy="224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m</a:t>
                        </a:r>
                      </a:p>
                    </p:txBody>
                  </p:sp>
                  <p:sp>
                    <p:nvSpPr>
                      <p:cNvPr id="38" name="Rectangle 37">
                        <a:extLst>
                          <a:ext uri="{FF2B5EF4-FFF2-40B4-BE49-F238E27FC236}">
                            <a16:creationId xmlns:a16="http://schemas.microsoft.com/office/drawing/2014/main" id="{07167A7E-B84B-0F8E-0ED9-7BCD0D3FDDB0}"/>
                          </a:ext>
                        </a:extLst>
                      </p:cNvPr>
                      <p:cNvSpPr/>
                      <p:nvPr/>
                    </p:nvSpPr>
                    <p:spPr>
                      <a:xfrm>
                        <a:off x="5636871" y="3304200"/>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m</a:t>
                        </a:r>
                      </a:p>
                    </p:txBody>
                  </p:sp>
                  <p:sp>
                    <p:nvSpPr>
                      <p:cNvPr id="39" name="TextBox 38">
                        <a:extLst>
                          <a:ext uri="{FF2B5EF4-FFF2-40B4-BE49-F238E27FC236}">
                            <a16:creationId xmlns:a16="http://schemas.microsoft.com/office/drawing/2014/main" id="{638BF8EC-4393-EB5E-86A0-E7FB8DAFFE74}"/>
                          </a:ext>
                        </a:extLst>
                      </p:cNvPr>
                      <p:cNvSpPr txBox="1"/>
                      <p:nvPr/>
                    </p:nvSpPr>
                    <p:spPr>
                      <a:xfrm>
                        <a:off x="5636870" y="3002618"/>
                        <a:ext cx="621688" cy="307777"/>
                      </a:xfrm>
                      <a:prstGeom prst="rect">
                        <a:avLst/>
                      </a:prstGeom>
                      <a:noFill/>
                    </p:spPr>
                    <p:txBody>
                      <a:bodyPr wrap="square" rtlCol="0">
                        <a:spAutoFit/>
                      </a:bodyPr>
                      <a:lstStyle/>
                      <a:p>
                        <a:pPr algn="ctr"/>
                        <a:r>
                          <a:rPr lang="en-US" sz="1400" dirty="0"/>
                          <a:t>…</a:t>
                        </a:r>
                      </a:p>
                    </p:txBody>
                  </p:sp>
                  <p:sp>
                    <p:nvSpPr>
                      <p:cNvPr id="40" name="TextBox 39">
                        <a:extLst>
                          <a:ext uri="{FF2B5EF4-FFF2-40B4-BE49-F238E27FC236}">
                            <a16:creationId xmlns:a16="http://schemas.microsoft.com/office/drawing/2014/main" id="{609FCDAF-C6F0-F08A-6704-C871CC25610B}"/>
                          </a:ext>
                        </a:extLst>
                      </p:cNvPr>
                      <p:cNvSpPr txBox="1"/>
                      <p:nvPr/>
                    </p:nvSpPr>
                    <p:spPr>
                      <a:xfrm>
                        <a:off x="2916818" y="3017190"/>
                        <a:ext cx="2141317" cy="307777"/>
                      </a:xfrm>
                      <a:prstGeom prst="rect">
                        <a:avLst/>
                      </a:prstGeom>
                      <a:noFill/>
                    </p:spPr>
                    <p:txBody>
                      <a:bodyPr wrap="square" rtlCol="0">
                        <a:spAutoFit/>
                      </a:bodyPr>
                      <a:lstStyle/>
                      <a:p>
                        <a:pPr algn="ctr"/>
                        <a:r>
                          <a:rPr lang="en-US" sz="1400" dirty="0"/>
                          <a:t>…</a:t>
                        </a:r>
                      </a:p>
                    </p:txBody>
                  </p:sp>
                  <p:sp>
                    <p:nvSpPr>
                      <p:cNvPr id="41" name="TextBox 40">
                        <a:extLst>
                          <a:ext uri="{FF2B5EF4-FFF2-40B4-BE49-F238E27FC236}">
                            <a16:creationId xmlns:a16="http://schemas.microsoft.com/office/drawing/2014/main" id="{FAC1652C-126D-95A2-1304-14FD137FB8C3}"/>
                          </a:ext>
                        </a:extLst>
                      </p:cNvPr>
                      <p:cNvSpPr txBox="1"/>
                      <p:nvPr/>
                    </p:nvSpPr>
                    <p:spPr>
                      <a:xfrm>
                        <a:off x="860028" y="2947401"/>
                        <a:ext cx="1509004" cy="290157"/>
                      </a:xfrm>
                      <a:prstGeom prst="rect">
                        <a:avLst/>
                      </a:prstGeom>
                      <a:noFill/>
                    </p:spPr>
                    <p:txBody>
                      <a:bodyPr wrap="square" rtlCol="0">
                        <a:spAutoFit/>
                      </a:bodyPr>
                      <a:lstStyle/>
                      <a:p>
                        <a:pPr algn="ctr"/>
                        <a:r>
                          <a:rPr lang="en-US" sz="1400" dirty="0"/>
                          <a:t>…</a:t>
                        </a:r>
                      </a:p>
                    </p:txBody>
                  </p:sp>
                  <p:sp>
                    <p:nvSpPr>
                      <p:cNvPr id="42" name="Rectangle 41">
                        <a:extLst>
                          <a:ext uri="{FF2B5EF4-FFF2-40B4-BE49-F238E27FC236}">
                            <a16:creationId xmlns:a16="http://schemas.microsoft.com/office/drawing/2014/main" id="{026FE954-D153-559E-C7C9-3BADA4FEB23D}"/>
                          </a:ext>
                        </a:extLst>
                      </p:cNvPr>
                      <p:cNvSpPr/>
                      <p:nvPr/>
                    </p:nvSpPr>
                    <p:spPr>
                      <a:xfrm>
                        <a:off x="7144025" y="2495508"/>
                        <a:ext cx="2599416" cy="564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a:t>
                        </a:r>
                      </a:p>
                      <a:p>
                        <a:pPr algn="ctr"/>
                        <a:r>
                          <a:rPr lang="en-US" dirty="0">
                            <a:solidFill>
                              <a:schemeClr val="tx1"/>
                            </a:solidFill>
                          </a:rPr>
                          <a:t>the most probable one</a:t>
                        </a:r>
                      </a:p>
                    </p:txBody>
                  </p:sp>
                  <p:cxnSp>
                    <p:nvCxnSpPr>
                      <p:cNvPr id="43" name="Straight Arrow Connector 42">
                        <a:extLst>
                          <a:ext uri="{FF2B5EF4-FFF2-40B4-BE49-F238E27FC236}">
                            <a16:creationId xmlns:a16="http://schemas.microsoft.com/office/drawing/2014/main" id="{D0AEFB9B-79DC-2EDD-B02A-2090C10668CC}"/>
                          </a:ext>
                        </a:extLst>
                      </p:cNvPr>
                      <p:cNvCxnSpPr>
                        <a:cxnSpLocks/>
                        <a:stCxn id="34" idx="3"/>
                        <a:endCxn id="42" idx="1"/>
                      </p:cNvCxnSpPr>
                      <p:nvPr/>
                    </p:nvCxnSpPr>
                    <p:spPr>
                      <a:xfrm>
                        <a:off x="6258560" y="1972318"/>
                        <a:ext cx="885465" cy="8055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DA10B65-4F9F-ED5E-3390-A7B5239C3BB6}"/>
                          </a:ext>
                        </a:extLst>
                      </p:cNvPr>
                      <p:cNvCxnSpPr>
                        <a:cxnSpLocks/>
                        <a:stCxn id="38" idx="3"/>
                        <a:endCxn id="42" idx="1"/>
                      </p:cNvCxnSpPr>
                      <p:nvPr/>
                    </p:nvCxnSpPr>
                    <p:spPr>
                      <a:xfrm flipV="1">
                        <a:off x="6258559" y="2777829"/>
                        <a:ext cx="885466" cy="760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4C825B-C34A-5A6A-6654-0D7713D2B8DB}"/>
                          </a:ext>
                        </a:extLst>
                      </p:cNvPr>
                      <p:cNvCxnSpPr>
                        <a:stCxn id="36" idx="3"/>
                        <a:endCxn id="38" idx="1"/>
                      </p:cNvCxnSpPr>
                      <p:nvPr/>
                    </p:nvCxnSpPr>
                    <p:spPr>
                      <a:xfrm>
                        <a:off x="5058135" y="3538386"/>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153BB422-0F19-C891-BAB4-99F4A772E5C5}"/>
                        </a:ext>
                      </a:extLst>
                    </p:cNvPr>
                    <p:cNvSpPr/>
                    <p:nvPr/>
                  </p:nvSpPr>
                  <p:spPr>
                    <a:xfrm>
                      <a:off x="4537338" y="2542287"/>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26" name="Rectangle 25">
                      <a:extLst>
                        <a:ext uri="{FF2B5EF4-FFF2-40B4-BE49-F238E27FC236}">
                          <a16:creationId xmlns:a16="http://schemas.microsoft.com/office/drawing/2014/main" id="{8B201459-C85B-5F77-3004-F39E3E0DF6AF}"/>
                        </a:ext>
                      </a:extLst>
                    </p:cNvPr>
                    <p:cNvSpPr/>
                    <p:nvPr/>
                  </p:nvSpPr>
                  <p:spPr>
                    <a:xfrm>
                      <a:off x="2512750" y="2819287"/>
                      <a:ext cx="1456478" cy="2109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i</a:t>
                      </a:r>
                    </a:p>
                  </p:txBody>
                </p:sp>
                <p:sp>
                  <p:nvSpPr>
                    <p:cNvPr id="27" name="Rectangle 26">
                      <a:extLst>
                        <a:ext uri="{FF2B5EF4-FFF2-40B4-BE49-F238E27FC236}">
                          <a16:creationId xmlns:a16="http://schemas.microsoft.com/office/drawing/2014/main" id="{7B201007-6736-5345-0324-C0698F8F41DE}"/>
                        </a:ext>
                      </a:extLst>
                    </p:cNvPr>
                    <p:cNvSpPr/>
                    <p:nvPr/>
                  </p:nvSpPr>
                  <p:spPr>
                    <a:xfrm>
                      <a:off x="7257390" y="2541652"/>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i</a:t>
                      </a:r>
                    </a:p>
                  </p:txBody>
                </p:sp>
                <p:sp>
                  <p:nvSpPr>
                    <p:cNvPr id="28" name="TextBox 27">
                      <a:extLst>
                        <a:ext uri="{FF2B5EF4-FFF2-40B4-BE49-F238E27FC236}">
                          <a16:creationId xmlns:a16="http://schemas.microsoft.com/office/drawing/2014/main" id="{96F6AAFF-7279-8FD8-4DEB-3A2E85A6B434}"/>
                        </a:ext>
                      </a:extLst>
                    </p:cNvPr>
                    <p:cNvSpPr txBox="1"/>
                    <p:nvPr/>
                  </p:nvSpPr>
                  <p:spPr>
                    <a:xfrm>
                      <a:off x="7257391" y="2209148"/>
                      <a:ext cx="621687" cy="307777"/>
                    </a:xfrm>
                    <a:prstGeom prst="rect">
                      <a:avLst/>
                    </a:prstGeom>
                    <a:noFill/>
                  </p:spPr>
                  <p:txBody>
                    <a:bodyPr wrap="square" rtlCol="0">
                      <a:spAutoFit/>
                    </a:bodyPr>
                    <a:lstStyle/>
                    <a:p>
                      <a:pPr algn="ctr"/>
                      <a:r>
                        <a:rPr lang="en-US" sz="1400" dirty="0"/>
                        <a:t>…</a:t>
                      </a:r>
                    </a:p>
                  </p:txBody>
                </p:sp>
                <p:sp>
                  <p:nvSpPr>
                    <p:cNvPr id="29" name="TextBox 28">
                      <a:extLst>
                        <a:ext uri="{FF2B5EF4-FFF2-40B4-BE49-F238E27FC236}">
                          <a16:creationId xmlns:a16="http://schemas.microsoft.com/office/drawing/2014/main" id="{2B885DDE-37DB-0FF2-365E-D488E28E0663}"/>
                        </a:ext>
                      </a:extLst>
                    </p:cNvPr>
                    <p:cNvSpPr txBox="1"/>
                    <p:nvPr/>
                  </p:nvSpPr>
                  <p:spPr>
                    <a:xfrm>
                      <a:off x="4537338" y="2223720"/>
                      <a:ext cx="2141317" cy="307777"/>
                    </a:xfrm>
                    <a:prstGeom prst="rect">
                      <a:avLst/>
                    </a:prstGeom>
                    <a:noFill/>
                  </p:spPr>
                  <p:txBody>
                    <a:bodyPr wrap="square" rtlCol="0">
                      <a:spAutoFit/>
                    </a:bodyPr>
                    <a:lstStyle/>
                    <a:p>
                      <a:pPr algn="ctr"/>
                      <a:r>
                        <a:rPr lang="en-US" sz="1400" dirty="0"/>
                        <a:t>…</a:t>
                      </a:r>
                    </a:p>
                  </p:txBody>
                </p:sp>
                <p:sp>
                  <p:nvSpPr>
                    <p:cNvPr id="30" name="TextBox 29">
                      <a:extLst>
                        <a:ext uri="{FF2B5EF4-FFF2-40B4-BE49-F238E27FC236}">
                          <a16:creationId xmlns:a16="http://schemas.microsoft.com/office/drawing/2014/main" id="{22CD75F8-1450-040E-934A-9CE6AEAC7337}"/>
                        </a:ext>
                      </a:extLst>
                    </p:cNvPr>
                    <p:cNvSpPr txBox="1"/>
                    <p:nvPr/>
                  </p:nvSpPr>
                  <p:spPr>
                    <a:xfrm>
                      <a:off x="2488885" y="2200918"/>
                      <a:ext cx="1508075" cy="290157"/>
                    </a:xfrm>
                    <a:prstGeom prst="rect">
                      <a:avLst/>
                    </a:prstGeom>
                    <a:noFill/>
                  </p:spPr>
                  <p:txBody>
                    <a:bodyPr wrap="square" rtlCol="0">
                      <a:spAutoFit/>
                    </a:bodyPr>
                    <a:lstStyle/>
                    <a:p>
                      <a:pPr algn="ctr"/>
                      <a:r>
                        <a:rPr lang="en-US" sz="1400" dirty="0"/>
                        <a:t>…</a:t>
                      </a:r>
                    </a:p>
                  </p:txBody>
                </p:sp>
                <p:cxnSp>
                  <p:nvCxnSpPr>
                    <p:cNvPr id="31" name="Straight Arrow Connector 30">
                      <a:extLst>
                        <a:ext uri="{FF2B5EF4-FFF2-40B4-BE49-F238E27FC236}">
                          <a16:creationId xmlns:a16="http://schemas.microsoft.com/office/drawing/2014/main" id="{3A85E03B-F130-49AD-1DF9-6A3689E9F2E2}"/>
                        </a:ext>
                      </a:extLst>
                    </p:cNvPr>
                    <p:cNvCxnSpPr>
                      <a:stCxn id="25" idx="3"/>
                      <a:endCxn id="27" idx="1"/>
                    </p:cNvCxnSpPr>
                    <p:nvPr/>
                  </p:nvCxnSpPr>
                  <p:spPr>
                    <a:xfrm flipV="1">
                      <a:off x="6678655" y="2775838"/>
                      <a:ext cx="578735" cy="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4A9D13E-081B-CD84-5FEC-0B228EDDB18B}"/>
                      </a:ext>
                    </a:extLst>
                  </p:cNvPr>
                  <p:cNvSpPr/>
                  <p:nvPr/>
                </p:nvSpPr>
                <p:spPr>
                  <a:xfrm>
                    <a:off x="2512749" y="3744797"/>
                    <a:ext cx="1456477" cy="265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Concurrent 1</a:t>
                    </a:r>
                  </a:p>
                </p:txBody>
              </p:sp>
            </p:grpSp>
            <p:cxnSp>
              <p:nvCxnSpPr>
                <p:cNvPr id="16" name="Straight Arrow Connector 15">
                  <a:extLst>
                    <a:ext uri="{FF2B5EF4-FFF2-40B4-BE49-F238E27FC236}">
                      <a16:creationId xmlns:a16="http://schemas.microsoft.com/office/drawing/2014/main" id="{8F3D00A2-64E3-2293-5AA6-7447087F4EA4}"/>
                    </a:ext>
                  </a:extLst>
                </p:cNvPr>
                <p:cNvCxnSpPr>
                  <a:cxnSpLocks/>
                  <a:stCxn id="27" idx="3"/>
                  <a:endCxn id="42" idx="1"/>
                </p:cNvCxnSpPr>
                <p:nvPr/>
              </p:nvCxnSpPr>
              <p:spPr>
                <a:xfrm>
                  <a:off x="7879078" y="5514357"/>
                  <a:ext cx="885467" cy="245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675E0053-2C10-054F-5E79-47AC1147CA8C}"/>
                  </a:ext>
                </a:extLst>
              </p:cNvPr>
              <p:cNvSpPr/>
              <p:nvPr/>
            </p:nvSpPr>
            <p:spPr>
              <a:xfrm>
                <a:off x="-37485" y="4874437"/>
                <a:ext cx="1059242"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text</a:t>
                </a:r>
              </a:p>
            </p:txBody>
          </p:sp>
          <p:sp>
            <p:nvSpPr>
              <p:cNvPr id="10" name="Rectangle 9">
                <a:extLst>
                  <a:ext uri="{FF2B5EF4-FFF2-40B4-BE49-F238E27FC236}">
                    <a16:creationId xmlns:a16="http://schemas.microsoft.com/office/drawing/2014/main" id="{D3584B1E-3988-FB6D-49FD-FC61D5E03336}"/>
                  </a:ext>
                </a:extLst>
              </p:cNvPr>
              <p:cNvSpPr/>
              <p:nvPr/>
            </p:nvSpPr>
            <p:spPr>
              <a:xfrm>
                <a:off x="1190623" y="4867635"/>
                <a:ext cx="162852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candidates</a:t>
                </a:r>
              </a:p>
            </p:txBody>
          </p:sp>
          <p:cxnSp>
            <p:nvCxnSpPr>
              <p:cNvPr id="11" name="Straight Arrow Connector 10">
                <a:extLst>
                  <a:ext uri="{FF2B5EF4-FFF2-40B4-BE49-F238E27FC236}">
                    <a16:creationId xmlns:a16="http://schemas.microsoft.com/office/drawing/2014/main" id="{8EDC5B4B-C8F7-ED0F-AB7A-88E47E566E38}"/>
                  </a:ext>
                </a:extLst>
              </p:cNvPr>
              <p:cNvCxnSpPr>
                <a:cxnSpLocks/>
                <a:stCxn id="9" idx="3"/>
                <a:endCxn id="10" idx="1"/>
              </p:cNvCxnSpPr>
              <p:nvPr/>
            </p:nvCxnSpPr>
            <p:spPr>
              <a:xfrm flipV="1">
                <a:off x="1021757" y="5101821"/>
                <a:ext cx="168866" cy="68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B9B7E3B-6865-DC72-7DE1-1A6BF84A5EE7}"/>
                  </a:ext>
                </a:extLst>
              </p:cNvPr>
              <p:cNvCxnSpPr>
                <a:cxnSpLocks/>
                <a:stCxn id="10" idx="3"/>
                <a:endCxn id="5" idx="1"/>
              </p:cNvCxnSpPr>
              <p:nvPr/>
            </p:nvCxnSpPr>
            <p:spPr>
              <a:xfrm flipV="1">
                <a:off x="2819150" y="4278712"/>
                <a:ext cx="269151" cy="8231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E919E4-73FF-E4D0-9536-92EE7D410B91}"/>
                  </a:ext>
                </a:extLst>
              </p:cNvPr>
              <p:cNvCxnSpPr>
                <a:cxnSpLocks/>
                <a:stCxn id="10" idx="3"/>
                <a:endCxn id="6" idx="1"/>
              </p:cNvCxnSpPr>
              <p:nvPr/>
            </p:nvCxnSpPr>
            <p:spPr>
              <a:xfrm>
                <a:off x="2819150" y="5101821"/>
                <a:ext cx="265612" cy="33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8AA4EC-A159-B8D6-FA76-C669719E7EA8}"/>
                  </a:ext>
                </a:extLst>
              </p:cNvPr>
              <p:cNvCxnSpPr>
                <a:cxnSpLocks/>
                <a:stCxn id="10" idx="3"/>
                <a:endCxn id="7" idx="1"/>
              </p:cNvCxnSpPr>
              <p:nvPr/>
            </p:nvCxnSpPr>
            <p:spPr>
              <a:xfrm>
                <a:off x="2819150" y="5101821"/>
                <a:ext cx="276216" cy="8298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7AF54329-0938-523B-D0CD-D89860157C06}"/>
                </a:ext>
              </a:extLst>
            </p:cNvPr>
            <p:cNvSpPr/>
            <p:nvPr/>
          </p:nvSpPr>
          <p:spPr>
            <a:xfrm>
              <a:off x="3088301" y="3991847"/>
              <a:ext cx="1497469" cy="613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F0D5363-34C5-EED5-E23F-7A81173DFDEB}"/>
                </a:ext>
              </a:extLst>
            </p:cNvPr>
            <p:cNvSpPr/>
            <p:nvPr/>
          </p:nvSpPr>
          <p:spPr>
            <a:xfrm>
              <a:off x="3084762" y="4832150"/>
              <a:ext cx="1500665" cy="586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EC65218-88BE-C0D3-872D-034150F2639C}"/>
                </a:ext>
              </a:extLst>
            </p:cNvPr>
            <p:cNvSpPr/>
            <p:nvPr/>
          </p:nvSpPr>
          <p:spPr>
            <a:xfrm>
              <a:off x="3095366" y="5644849"/>
              <a:ext cx="1497469" cy="613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itle 1">
            <a:extLst>
              <a:ext uri="{FF2B5EF4-FFF2-40B4-BE49-F238E27FC236}">
                <a16:creationId xmlns:a16="http://schemas.microsoft.com/office/drawing/2014/main" id="{4EED1415-33FE-B901-211F-0BC8F7356E0D}"/>
              </a:ext>
            </a:extLst>
          </p:cNvPr>
          <p:cNvSpPr txBox="1">
            <a:spLocks/>
          </p:cNvSpPr>
          <p:nvPr/>
        </p:nvSpPr>
        <p:spPr>
          <a:xfrm>
            <a:off x="990599" y="487380"/>
            <a:ext cx="10866456"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Learning to rank. Proposed pointwise approach</a:t>
            </a:r>
          </a:p>
        </p:txBody>
      </p:sp>
      <p:sp>
        <p:nvSpPr>
          <p:cNvPr id="47" name="TextBox 46">
            <a:extLst>
              <a:ext uri="{FF2B5EF4-FFF2-40B4-BE49-F238E27FC236}">
                <a16:creationId xmlns:a16="http://schemas.microsoft.com/office/drawing/2014/main" id="{7CD2B16E-C674-32AD-E8D8-CE06C5D7651C}"/>
              </a:ext>
            </a:extLst>
          </p:cNvPr>
          <p:cNvSpPr txBox="1"/>
          <p:nvPr/>
        </p:nvSpPr>
        <p:spPr>
          <a:xfrm>
            <a:off x="231504" y="4223243"/>
            <a:ext cx="2149337" cy="369332"/>
          </a:xfrm>
          <a:prstGeom prst="rect">
            <a:avLst/>
          </a:prstGeom>
          <a:noFill/>
        </p:spPr>
        <p:txBody>
          <a:bodyPr wrap="square" rtlCol="0">
            <a:spAutoFit/>
          </a:bodyPr>
          <a:lstStyle/>
          <a:p>
            <a:r>
              <a:rPr lang="en-US" dirty="0"/>
              <a:t>Where: </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0531FBA-761D-6A1B-F715-D463098DA2BD}"/>
                  </a:ext>
                </a:extLst>
              </p:cNvPr>
              <p:cNvSpPr txBox="1"/>
              <p:nvPr/>
            </p:nvSpPr>
            <p:spPr>
              <a:xfrm>
                <a:off x="329503" y="4535815"/>
                <a:ext cx="6094324" cy="1074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𝐶𝑜𝑛𝑐𝑢𝑟𝑟𝑒𝑛𝑡</m:t>
                      </m:r>
                      <m:r>
                        <a:rPr lang="en-US" i="0">
                          <a:latin typeface="Cambria Math" panose="02040503050406030204" pitchFamily="18" charset="0"/>
                        </a:rPr>
                        <m:t> </m:t>
                      </m:r>
                      <m:r>
                        <a:rPr lang="en-US" i="1">
                          <a:latin typeface="Cambria Math" panose="02040503050406030204" pitchFamily="18" charset="0"/>
                        </a:rPr>
                        <m:t>𝑖</m:t>
                      </m:r>
                      <m:r>
                        <a:rPr lang="en-US" i="0">
                          <a:latin typeface="Cambria Math" panose="02040503050406030204" pitchFamily="18" charset="0"/>
                        </a:rPr>
                        <m:t>= </m:t>
                      </m:r>
                      <m:nary>
                        <m:naryPr>
                          <m:chr m:val="∑"/>
                          <m:limLoc m:val="undOvr"/>
                          <m:ctrlPr>
                            <a:rPr lang="en-US" i="1">
                              <a:latin typeface="Cambria Math" panose="02040503050406030204" pitchFamily="18" charset="0"/>
                            </a:rPr>
                          </m:ctrlPr>
                        </m:naryPr>
                        <m:sub>
                          <m:eqArr>
                            <m:eqArrPr>
                              <m:ctrlPr>
                                <a:rPr lang="en-US" i="1">
                                  <a:solidFill>
                                    <a:srgbClr val="836967"/>
                                  </a:solidFill>
                                  <a:latin typeface="Cambria Math" panose="02040503050406030204" pitchFamily="18" charset="0"/>
                                </a:rPr>
                              </m:ctrlPr>
                            </m:eqArrPr>
                            <m:e>
                              <m:r>
                                <a:rPr lang="en-US" i="0">
                                  <a:latin typeface="Cambria Math" panose="02040503050406030204" pitchFamily="18" charset="0"/>
                                </a:rPr>
                                <m:t>&amp;</m:t>
                              </m:r>
                              <m:r>
                                <a:rPr lang="en-US" i="1">
                                  <a:latin typeface="Cambria Math" panose="02040503050406030204" pitchFamily="18" charset="0"/>
                                </a:rPr>
                                <m:t>𝑗</m:t>
                              </m:r>
                              <m:r>
                                <a:rPr lang="en-US" i="0">
                                  <a:latin typeface="Cambria Math" panose="02040503050406030204" pitchFamily="18" charset="0"/>
                                </a:rPr>
                                <m:t>=1</m:t>
                              </m:r>
                            </m:e>
                            <m:e>
                              <m:r>
                                <a:rPr lang="en-US" i="0">
                                  <a:latin typeface="Cambria Math" panose="02040503050406030204" pitchFamily="18" charset="0"/>
                                </a:rPr>
                                <m:t>&amp;</m:t>
                              </m:r>
                              <m:r>
                                <a:rPr lang="en-US" i="1">
                                  <a:latin typeface="Cambria Math" panose="02040503050406030204" pitchFamily="18" charset="0"/>
                                </a:rPr>
                                <m:t>𝑗</m:t>
                              </m:r>
                              <m:r>
                                <a:rPr lang="en-US" i="0">
                                  <a:latin typeface="Cambria Math" panose="02040503050406030204" pitchFamily="18" charset="0"/>
                                </a:rPr>
                                <m:t>≠</m:t>
                              </m:r>
                              <m:r>
                                <a:rPr lang="en-US" i="1">
                                  <a:latin typeface="Cambria Math" panose="02040503050406030204" pitchFamily="18" charset="0"/>
                                </a:rPr>
                                <m:t>𝑖</m:t>
                              </m:r>
                            </m:e>
                          </m:eqArr>
                        </m:sub>
                        <m:sup>
                          <m:r>
                            <a:rPr lang="en-US" i="1">
                              <a:latin typeface="Cambria Math" panose="02040503050406030204" pitchFamily="18" charset="0"/>
                            </a:rPr>
                            <m:t>𝑚</m:t>
                          </m:r>
                        </m:sup>
                        <m:e>
                          <m:r>
                            <a:rPr lang="en-US" i="1">
                              <a:latin typeface="Cambria Math" panose="02040503050406030204" pitchFamily="18" charset="0"/>
                            </a:rPr>
                            <m:t>𝐶𝑎𝑛𝑑𝑖𝑑𝑎𝑡𝑒</m:t>
                          </m:r>
                          <m:r>
                            <a:rPr lang="en-US" i="0">
                              <a:latin typeface="Cambria Math" panose="02040503050406030204" pitchFamily="18" charset="0"/>
                            </a:rPr>
                            <m:t> </m:t>
                          </m:r>
                          <m:r>
                            <a:rPr lang="en-US" i="1">
                              <a:latin typeface="Cambria Math" panose="02040503050406030204" pitchFamily="18" charset="0"/>
                            </a:rPr>
                            <m:t>𝑗</m:t>
                          </m:r>
                        </m:e>
                      </m:nary>
                      <m:r>
                        <a:rPr lang="en-US" i="0">
                          <a:latin typeface="Cambria Math" panose="02040503050406030204" pitchFamily="18" charset="0"/>
                        </a:rPr>
                        <m:t>,  </m:t>
                      </m:r>
                      <m:r>
                        <a:rPr lang="en-US" i="1">
                          <a:latin typeface="Cambria Math" panose="02040503050406030204" pitchFamily="18" charset="0"/>
                        </a:rPr>
                        <m:t>𝑖</m:t>
                      </m:r>
                      <m:r>
                        <a:rPr lang="en-US" i="0">
                          <a:latin typeface="Cambria Math" panose="02040503050406030204" pitchFamily="18" charset="0"/>
                        </a:rPr>
                        <m:t>=</m:t>
                      </m:r>
                      <m:acc>
                        <m:accPr>
                          <m:chr m:val="̅"/>
                          <m:ctrlPr>
                            <a:rPr lang="en-US" i="1">
                              <a:solidFill>
                                <a:srgbClr val="836967"/>
                              </a:solidFill>
                              <a:latin typeface="Cambria Math" panose="02040503050406030204" pitchFamily="18" charset="0"/>
                            </a:rPr>
                          </m:ctrlPr>
                        </m:accPr>
                        <m:e>
                          <m:r>
                            <a:rPr lang="en-US" i="0">
                              <a:latin typeface="Cambria Math" panose="02040503050406030204" pitchFamily="18" charset="0"/>
                            </a:rPr>
                            <m:t>1,</m:t>
                          </m:r>
                          <m:r>
                            <a:rPr lang="en-US" i="1">
                              <a:latin typeface="Cambria Math" panose="02040503050406030204" pitchFamily="18" charset="0"/>
                            </a:rPr>
                            <m:t>𝑚</m:t>
                          </m:r>
                        </m:e>
                      </m:acc>
                    </m:oMath>
                  </m:oMathPara>
                </a14:m>
                <a:endParaRPr lang="en-US" dirty="0"/>
              </a:p>
            </p:txBody>
          </p:sp>
        </mc:Choice>
        <mc:Fallback xmlns="">
          <p:sp>
            <p:nvSpPr>
              <p:cNvPr id="49" name="TextBox 48">
                <a:extLst>
                  <a:ext uri="{FF2B5EF4-FFF2-40B4-BE49-F238E27FC236}">
                    <a16:creationId xmlns:a16="http://schemas.microsoft.com/office/drawing/2014/main" id="{10531FBA-761D-6A1B-F715-D463098DA2BD}"/>
                  </a:ext>
                </a:extLst>
              </p:cNvPr>
              <p:cNvSpPr txBox="1">
                <a:spLocks noRot="1" noChangeAspect="1" noMove="1" noResize="1" noEditPoints="1" noAdjustHandles="1" noChangeArrowheads="1" noChangeShapeType="1" noTextEdit="1"/>
              </p:cNvSpPr>
              <p:nvPr/>
            </p:nvSpPr>
            <p:spPr>
              <a:xfrm>
                <a:off x="329503" y="4535815"/>
                <a:ext cx="6094324" cy="1074140"/>
              </a:xfrm>
              <a:prstGeom prst="rect">
                <a:avLst/>
              </a:prstGeom>
              <a:blipFill>
                <a:blip r:embed="rId2"/>
                <a:stretch>
                  <a:fillRect/>
                </a:stretch>
              </a:blipFill>
            </p:spPr>
            <p:txBody>
              <a:bodyPr/>
              <a:lstStyle/>
              <a:p>
                <a:r>
                  <a:rPr lang="en-US">
                    <a:noFill/>
                  </a:rPr>
                  <a:t> </a:t>
                </a:r>
              </a:p>
            </p:txBody>
          </p:sp>
        </mc:Fallback>
      </mc:AlternateContent>
      <p:pic>
        <p:nvPicPr>
          <p:cNvPr id="50" name="Picture 49" descr="Shape&#10;&#10;Description automatically generated with medium confidence">
            <a:extLst>
              <a:ext uri="{FF2B5EF4-FFF2-40B4-BE49-F238E27FC236}">
                <a16:creationId xmlns:a16="http://schemas.microsoft.com/office/drawing/2014/main" id="{85F540B0-0D70-D76E-22F0-B0EB9C8731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6581" y="5620608"/>
            <a:ext cx="1511935" cy="792480"/>
          </a:xfrm>
          <a:prstGeom prst="rect">
            <a:avLst/>
          </a:prstGeom>
          <a:noFill/>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8341705-7D62-4486-B361-A275630B1C6C}"/>
                  </a:ext>
                </a:extLst>
              </p:cNvPr>
              <p:cNvSpPr txBox="1"/>
              <p:nvPr/>
            </p:nvSpPr>
            <p:spPr>
              <a:xfrm>
                <a:off x="2672858" y="5797221"/>
                <a:ext cx="7305152" cy="369332"/>
              </a:xfrm>
              <a:prstGeom prst="rect">
                <a:avLst/>
              </a:prstGeom>
              <a:noFill/>
            </p:spPr>
            <p:txBody>
              <a:bodyPr wrap="square" rtlCol="0">
                <a:spAutoFit/>
              </a:bodyPr>
              <a:lstStyle/>
              <a:p>
                <a:r>
                  <a:rPr lang="en-US" dirty="0"/>
                  <a:t>- </a:t>
                </a:r>
                <a14:m>
                  <m:oMath xmlns:m="http://schemas.openxmlformats.org/officeDocument/2006/math">
                    <m:r>
                      <a:rPr lang="uk-UA"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𝐶𝑜𝑛𝑐𝑢𝑟𝑟𝑒𝑛𝑡</m:t>
                    </m:r>
                    <m:r>
                      <a:rPr lang="uk-UA"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uk-UA"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uk-UA" sz="1800" kern="1200"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and</a:t>
                </a:r>
                <a:r>
                  <a:rPr lang="uk-UA" sz="1800" kern="1200"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uk-UA" i="1">
                        <a:latin typeface="Cambria Math" panose="02040503050406030204" pitchFamily="18" charset="0"/>
                      </a:rPr>
                      <m:t>𝐶𝑎𝑛𝑑𝑖𝑑𝑎𝑡𝑒</m:t>
                    </m:r>
                    <m:r>
                      <a:rPr lang="en-US" b="0" i="1" smtClean="0">
                        <a:latin typeface="Cambria Math" panose="02040503050406030204" pitchFamily="18" charset="0"/>
                      </a:rPr>
                      <m:t> </m:t>
                    </m:r>
                    <m:r>
                      <a:rPr lang="uk-UA"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dirty="0"/>
                  <a:t> vectors concatenation, </a:t>
                </a:r>
                <a14:m>
                  <m:oMath xmlns:m="http://schemas.openxmlformats.org/officeDocument/2006/math">
                    <m:r>
                      <a:rPr lang="ru-RU" i="1">
                        <a:latin typeface="Cambria Math" panose="02040503050406030204" pitchFamily="18" charset="0"/>
                      </a:rPr>
                      <m:t>𝑖</m:t>
                    </m:r>
                    <m:r>
                      <a:rPr lang="ru-RU" i="1">
                        <a:latin typeface="Cambria Math" panose="02040503050406030204" pitchFamily="18" charset="0"/>
                      </a:rPr>
                      <m:t>=</m:t>
                    </m:r>
                    <m:acc>
                      <m:accPr>
                        <m:chr m:val="̅"/>
                        <m:ctrlPr>
                          <a:rPr lang="en-US" i="1">
                            <a:latin typeface="Cambria Math" panose="02040503050406030204" pitchFamily="18" charset="0"/>
                          </a:rPr>
                        </m:ctrlPr>
                      </m:accPr>
                      <m:e>
                        <m:r>
                          <a:rPr lang="ru-RU" i="1">
                            <a:latin typeface="Cambria Math" panose="02040503050406030204" pitchFamily="18" charset="0"/>
                          </a:rPr>
                          <m:t>1,</m:t>
                        </m:r>
                        <m:r>
                          <a:rPr lang="ru-RU" i="1">
                            <a:latin typeface="Cambria Math" panose="02040503050406030204" pitchFamily="18" charset="0"/>
                          </a:rPr>
                          <m:t>𝑚</m:t>
                        </m:r>
                      </m:e>
                    </m:acc>
                  </m:oMath>
                </a14:m>
                <a:endParaRPr lang="en-US" dirty="0"/>
              </a:p>
            </p:txBody>
          </p:sp>
        </mc:Choice>
        <mc:Fallback xmlns="">
          <p:sp>
            <p:nvSpPr>
              <p:cNvPr id="51" name="TextBox 50">
                <a:extLst>
                  <a:ext uri="{FF2B5EF4-FFF2-40B4-BE49-F238E27FC236}">
                    <a16:creationId xmlns:a16="http://schemas.microsoft.com/office/drawing/2014/main" id="{F8341705-7D62-4486-B361-A275630B1C6C}"/>
                  </a:ext>
                </a:extLst>
              </p:cNvPr>
              <p:cNvSpPr txBox="1">
                <a:spLocks noRot="1" noChangeAspect="1" noMove="1" noResize="1" noEditPoints="1" noAdjustHandles="1" noChangeArrowheads="1" noChangeShapeType="1" noTextEdit="1"/>
              </p:cNvSpPr>
              <p:nvPr/>
            </p:nvSpPr>
            <p:spPr>
              <a:xfrm>
                <a:off x="2672858" y="5797221"/>
                <a:ext cx="7305152" cy="369332"/>
              </a:xfrm>
              <a:prstGeom prst="rect">
                <a:avLst/>
              </a:prstGeom>
              <a:blipFill>
                <a:blip r:embed="rId4"/>
                <a:stretch>
                  <a:fillRect l="-667" t="-11475" b="-24590"/>
                </a:stretch>
              </a:blipFill>
            </p:spPr>
            <p:txBody>
              <a:bodyPr/>
              <a:lstStyle/>
              <a:p>
                <a:r>
                  <a:rPr lang="en-US">
                    <a:noFill/>
                  </a:rPr>
                  <a:t> </a:t>
                </a:r>
              </a:p>
            </p:txBody>
          </p:sp>
        </mc:Fallback>
      </mc:AlternateContent>
    </p:spTree>
    <p:extLst>
      <p:ext uri="{BB962C8B-B14F-4D97-AF65-F5344CB8AC3E}">
        <p14:creationId xmlns:p14="http://schemas.microsoft.com/office/powerpoint/2010/main" val="32992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E2A5-DC08-4937-83B6-D7835BE090A7}"/>
              </a:ext>
            </a:extLst>
          </p:cNvPr>
          <p:cNvSpPr>
            <a:spLocks noGrp="1"/>
          </p:cNvSpPr>
          <p:nvPr>
            <p:ph type="title"/>
          </p:nvPr>
        </p:nvSpPr>
        <p:spPr/>
        <p:txBody>
          <a:bodyPr/>
          <a:lstStyle/>
          <a:p>
            <a:r>
              <a:rPr lang="en-US" dirty="0"/>
              <a:t>Goal. Topicality</a:t>
            </a:r>
          </a:p>
        </p:txBody>
      </p:sp>
      <p:sp>
        <p:nvSpPr>
          <p:cNvPr id="5" name="TextBox 4">
            <a:extLst>
              <a:ext uri="{FF2B5EF4-FFF2-40B4-BE49-F238E27FC236}">
                <a16:creationId xmlns:a16="http://schemas.microsoft.com/office/drawing/2014/main" id="{94BBC03C-D602-483D-8419-B8A430709654}"/>
              </a:ext>
            </a:extLst>
          </p:cNvPr>
          <p:cNvSpPr txBox="1"/>
          <p:nvPr/>
        </p:nvSpPr>
        <p:spPr>
          <a:xfrm>
            <a:off x="1188720" y="3877011"/>
            <a:ext cx="10165080" cy="830997"/>
          </a:xfrm>
          <a:prstGeom prst="rect">
            <a:avLst/>
          </a:prstGeom>
          <a:noFill/>
        </p:spPr>
        <p:txBody>
          <a:bodyPr wrap="square" rtlCol="0">
            <a:spAutoFit/>
          </a:bodyPr>
          <a:lstStyle/>
          <a:p>
            <a:r>
              <a:rPr lang="uk-UA" sz="2400" dirty="0"/>
              <a:t>	</a:t>
            </a:r>
            <a:r>
              <a:rPr lang="en-US" sz="2400" dirty="0"/>
              <a:t>Text information structuring allows to automate business processes and increase of quality of such structuring is </a:t>
            </a:r>
            <a:r>
              <a:rPr lang="en-US" sz="2400" b="1" dirty="0"/>
              <a:t>topical</a:t>
            </a:r>
            <a:r>
              <a:rPr lang="en-US" sz="2400" dirty="0"/>
              <a:t> task.</a:t>
            </a:r>
            <a:endParaRPr lang="uk-UA" sz="2400" dirty="0"/>
          </a:p>
        </p:txBody>
      </p:sp>
      <p:sp>
        <p:nvSpPr>
          <p:cNvPr id="6" name="TextBox 5">
            <a:extLst>
              <a:ext uri="{FF2B5EF4-FFF2-40B4-BE49-F238E27FC236}">
                <a16:creationId xmlns:a16="http://schemas.microsoft.com/office/drawing/2014/main" id="{5152260C-6A87-4910-97D3-0531EDAE22C2}"/>
              </a:ext>
            </a:extLst>
          </p:cNvPr>
          <p:cNvSpPr txBox="1"/>
          <p:nvPr/>
        </p:nvSpPr>
        <p:spPr>
          <a:xfrm>
            <a:off x="1188720" y="2228671"/>
            <a:ext cx="10165080" cy="830997"/>
          </a:xfrm>
          <a:prstGeom prst="rect">
            <a:avLst/>
          </a:prstGeom>
          <a:noFill/>
        </p:spPr>
        <p:txBody>
          <a:bodyPr wrap="square" rtlCol="0">
            <a:spAutoFit/>
          </a:bodyPr>
          <a:lstStyle/>
          <a:p>
            <a:r>
              <a:rPr lang="en-US" sz="2400" dirty="0"/>
              <a:t>	The </a:t>
            </a:r>
            <a:r>
              <a:rPr lang="en-US" sz="2400" b="1" dirty="0"/>
              <a:t>goal</a:t>
            </a:r>
            <a:r>
              <a:rPr lang="en-US" sz="2400" dirty="0"/>
              <a:t> of this research is to evaluate answer for the question: “Whether the information about competitors improves the quality of ranking or not?”</a:t>
            </a:r>
            <a:endParaRPr lang="uk-UA" sz="2400" dirty="0"/>
          </a:p>
        </p:txBody>
      </p:sp>
      <p:sp>
        <p:nvSpPr>
          <p:cNvPr id="3" name="Slide Number Placeholder 2">
            <a:extLst>
              <a:ext uri="{FF2B5EF4-FFF2-40B4-BE49-F238E27FC236}">
                <a16:creationId xmlns:a16="http://schemas.microsoft.com/office/drawing/2014/main" id="{11319E5F-9A35-DB8D-78F4-188BC8AD4355}"/>
              </a:ext>
            </a:extLst>
          </p:cNvPr>
          <p:cNvSpPr>
            <a:spLocks noGrp="1"/>
          </p:cNvSpPr>
          <p:nvPr>
            <p:ph type="sldNum" sz="quarter" idx="12"/>
          </p:nvPr>
        </p:nvSpPr>
        <p:spPr/>
        <p:txBody>
          <a:bodyPr/>
          <a:lstStyle/>
          <a:p>
            <a:fld id="{37950FF7-D1DA-43BB-BE82-BEBADB167D87}" type="slidenum">
              <a:rPr lang="en-US" smtClean="0"/>
              <a:t>11</a:t>
            </a:fld>
            <a:endParaRPr lang="en-US"/>
          </a:p>
        </p:txBody>
      </p:sp>
    </p:spTree>
    <p:extLst>
      <p:ext uri="{BB962C8B-B14F-4D97-AF65-F5344CB8AC3E}">
        <p14:creationId xmlns:p14="http://schemas.microsoft.com/office/powerpoint/2010/main" val="370891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6BAD-C74B-42BF-A7CD-A92A59994C26}"/>
              </a:ext>
            </a:extLst>
          </p:cNvPr>
          <p:cNvSpPr>
            <a:spLocks noGrp="1"/>
          </p:cNvSpPr>
          <p:nvPr>
            <p:ph type="title"/>
          </p:nvPr>
        </p:nvSpPr>
        <p:spPr/>
        <p:txBody>
          <a:bodyPr/>
          <a:lstStyle/>
          <a:p>
            <a:r>
              <a:rPr lang="en-US" dirty="0"/>
              <a:t>Dataset</a:t>
            </a:r>
            <a:r>
              <a:rPr lang="uk-UA" dirty="0"/>
              <a:t> </a:t>
            </a:r>
            <a:r>
              <a:rPr lang="en-US" dirty="0"/>
              <a:t>CUAD V1</a:t>
            </a:r>
          </a:p>
        </p:txBody>
      </p:sp>
      <p:sp>
        <p:nvSpPr>
          <p:cNvPr id="3" name="TextBox 2">
            <a:extLst>
              <a:ext uri="{FF2B5EF4-FFF2-40B4-BE49-F238E27FC236}">
                <a16:creationId xmlns:a16="http://schemas.microsoft.com/office/drawing/2014/main" id="{FE83ABF8-B36D-4CCB-97FA-DDB8C0C815DD}"/>
              </a:ext>
            </a:extLst>
          </p:cNvPr>
          <p:cNvSpPr txBox="1"/>
          <p:nvPr/>
        </p:nvSpPr>
        <p:spPr>
          <a:xfrm>
            <a:off x="934720" y="1375728"/>
            <a:ext cx="7792720" cy="1754326"/>
          </a:xfrm>
          <a:prstGeom prst="rect">
            <a:avLst/>
          </a:prstGeom>
          <a:noFill/>
        </p:spPr>
        <p:txBody>
          <a:bodyPr wrap="square" rtlCol="0">
            <a:spAutoFit/>
          </a:bodyPr>
          <a:lstStyle/>
          <a:p>
            <a:r>
              <a:rPr lang="en-US" dirty="0"/>
              <a:t>CUAD V1 – open-source dataset of commercial legal contracts. Consists of:</a:t>
            </a:r>
          </a:p>
          <a:p>
            <a:pPr marL="285750" indent="-285750">
              <a:buFont typeface="Arial" panose="020B0604020202020204" pitchFamily="34" charset="0"/>
              <a:buChar char="•"/>
            </a:pPr>
            <a:r>
              <a:rPr lang="en-US" dirty="0"/>
              <a:t>PDF documents</a:t>
            </a:r>
          </a:p>
          <a:p>
            <a:pPr marL="285750" indent="-285750">
              <a:buFont typeface="Arial" panose="020B0604020202020204" pitchFamily="34" charset="0"/>
              <a:buChar char="•"/>
            </a:pPr>
            <a:r>
              <a:rPr lang="en-US" dirty="0"/>
              <a:t>Txt files with text extracted from this PDFs</a:t>
            </a:r>
          </a:p>
          <a:p>
            <a:pPr marL="285750" indent="-285750">
              <a:buFont typeface="Arial" panose="020B0604020202020204" pitchFamily="34" charset="0"/>
              <a:buChar char="•"/>
            </a:pPr>
            <a:r>
              <a:rPr lang="en-US" dirty="0"/>
              <a:t>Labels for each document</a:t>
            </a:r>
          </a:p>
          <a:p>
            <a:endParaRPr lang="en-US" dirty="0"/>
          </a:p>
          <a:p>
            <a:r>
              <a:rPr lang="en-US" dirty="0"/>
              <a:t>Labels example:</a:t>
            </a:r>
          </a:p>
        </p:txBody>
      </p:sp>
      <p:pic>
        <p:nvPicPr>
          <p:cNvPr id="5" name="Picture 4">
            <a:extLst>
              <a:ext uri="{FF2B5EF4-FFF2-40B4-BE49-F238E27FC236}">
                <a16:creationId xmlns:a16="http://schemas.microsoft.com/office/drawing/2014/main" id="{AF6CCFDC-0F6F-4E18-A068-6FCCD3C9EE17}"/>
              </a:ext>
            </a:extLst>
          </p:cNvPr>
          <p:cNvPicPr>
            <a:picLocks noChangeAspect="1"/>
          </p:cNvPicPr>
          <p:nvPr/>
        </p:nvPicPr>
        <p:blipFill rotWithShape="1">
          <a:blip r:embed="rId2"/>
          <a:srcRect b="64163"/>
          <a:stretch/>
        </p:blipFill>
        <p:spPr>
          <a:xfrm>
            <a:off x="340360" y="3130054"/>
            <a:ext cx="11511280" cy="763904"/>
          </a:xfrm>
          <a:prstGeom prst="rect">
            <a:avLst/>
          </a:prstGeom>
        </p:spPr>
      </p:pic>
      <p:sp>
        <p:nvSpPr>
          <p:cNvPr id="7" name="TextBox 6">
            <a:extLst>
              <a:ext uri="{FF2B5EF4-FFF2-40B4-BE49-F238E27FC236}">
                <a16:creationId xmlns:a16="http://schemas.microsoft.com/office/drawing/2014/main" id="{8A05CE73-EBED-42E6-9140-47F1AC31F051}"/>
              </a:ext>
            </a:extLst>
          </p:cNvPr>
          <p:cNvSpPr txBox="1"/>
          <p:nvPr/>
        </p:nvSpPr>
        <p:spPr>
          <a:xfrm>
            <a:off x="251460" y="6308208"/>
            <a:ext cx="3444240" cy="369332"/>
          </a:xfrm>
          <a:prstGeom prst="rect">
            <a:avLst/>
          </a:prstGeom>
          <a:noFill/>
        </p:spPr>
        <p:txBody>
          <a:bodyPr wrap="square" rtlCol="0">
            <a:spAutoFit/>
          </a:bodyPr>
          <a:lstStyle/>
          <a:p>
            <a:r>
              <a:rPr lang="en-US" dirty="0"/>
              <a:t>Items in dataset after cleaning: 419</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6FF343-2B30-41C8-BF06-A38CF5CD3137}"/>
                  </a:ext>
                </a:extLst>
              </p:cNvPr>
              <p:cNvSpPr txBox="1"/>
              <p:nvPr/>
            </p:nvSpPr>
            <p:spPr>
              <a:xfrm>
                <a:off x="251460" y="3953925"/>
                <a:ext cx="11600180" cy="2308324"/>
              </a:xfrm>
              <a:prstGeom prst="rect">
                <a:avLst/>
              </a:prstGeom>
              <a:noFill/>
            </p:spPr>
            <p:txBody>
              <a:bodyPr wrap="square" rtlCol="0">
                <a:spAutoFit/>
              </a:bodyPr>
              <a:lstStyle/>
              <a:p>
                <a:r>
                  <a:rPr lang="en-US" dirty="0"/>
                  <a:t>Candidates search algorithm:</a:t>
                </a:r>
              </a:p>
              <a:p>
                <a:pPr marL="342900" indent="-342900">
                  <a:buAutoNum type="arabicParenR"/>
                </a:pPr>
                <a:r>
                  <a:rPr lang="en-US" dirty="0"/>
                  <a:t>Make set </a:t>
                </a:r>
                <a14:m>
                  <m:oMath xmlns:m="http://schemas.openxmlformats.org/officeDocument/2006/math">
                    <m:r>
                      <a:rPr lang="en-US" b="0" i="1" smtClean="0">
                        <a:latin typeface="Cambria Math" panose="02040503050406030204" pitchFamily="18" charset="0"/>
                      </a:rPr>
                      <m:t>𝑆</m:t>
                    </m:r>
                  </m:oMath>
                </a14:m>
                <a:r>
                  <a:rPr lang="en-US" dirty="0"/>
                  <a:t> of all items from “Governing Law-Answer” column</a:t>
                </a:r>
              </a:p>
              <a:p>
                <a:pPr marL="342900" indent="-342900">
                  <a:buAutoNum type="arabicParenR"/>
                </a:pPr>
                <a:r>
                  <a:rPr lang="en-US" dirty="0"/>
                  <a:t>For each document:</a:t>
                </a:r>
              </a:p>
              <a:p>
                <a:pPr marL="800100" lvl="1" indent="-342900">
                  <a:buAutoNum type="arabicParenR"/>
                </a:pPr>
                <a:r>
                  <a:rPr lang="en-US" dirty="0"/>
                  <a:t>Split text into sentences</a:t>
                </a:r>
              </a:p>
              <a:p>
                <a:pPr marL="800100" lvl="1" indent="-342900">
                  <a:buAutoNum type="arabicParenR"/>
                </a:pPr>
                <a:r>
                  <a:rPr lang="en-US" dirty="0"/>
                  <a:t>Select sentences containing any element of </a:t>
                </a:r>
                <a14:m>
                  <m:oMath xmlns:m="http://schemas.openxmlformats.org/officeDocument/2006/math">
                    <m:r>
                      <a:rPr lang="en-US" b="0" i="1" smtClean="0">
                        <a:latin typeface="Cambria Math" panose="02040503050406030204" pitchFamily="18" charset="0"/>
                      </a:rPr>
                      <m:t>𝑆</m:t>
                    </m:r>
                  </m:oMath>
                </a14:m>
                <a:r>
                  <a:rPr lang="en-US" dirty="0"/>
                  <a:t> (got </a:t>
                </a:r>
                <a14:m>
                  <m:oMath xmlns:m="http://schemas.openxmlformats.org/officeDocument/2006/math">
                    <m:r>
                      <a:rPr lang="en-US" b="0" i="1" smtClean="0">
                        <a:latin typeface="Cambria Math" panose="02040503050406030204" pitchFamily="18" charset="0"/>
                      </a:rPr>
                      <m:t>𝑚</m:t>
                    </m:r>
                  </m:oMath>
                </a14:m>
                <a:r>
                  <a:rPr lang="en-US" dirty="0"/>
                  <a:t> candidates)</a:t>
                </a:r>
              </a:p>
              <a:p>
                <a:pPr marL="800100" lvl="1" indent="-342900">
                  <a:buAutoNum type="arabicParenR"/>
                </a:pPr>
                <a:r>
                  <a:rPr lang="en-US" dirty="0"/>
                  <a:t>If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 remove document from dataset, else – go to step 4.</a:t>
                </a:r>
              </a:p>
              <a:p>
                <a:pPr marL="800100" lvl="1" indent="-342900">
                  <a:buAutoNum type="arabicParenR"/>
                </a:pPr>
                <a:r>
                  <a:rPr lang="en-US" dirty="0"/>
                  <a:t>Assign positive label (‘1’) for sentence that intersects with sentence in ‘Governing Law’ column for current document, for other sentences assign negative label (‘0’).</a:t>
                </a:r>
              </a:p>
            </p:txBody>
          </p:sp>
        </mc:Choice>
        <mc:Fallback xmlns="">
          <p:sp>
            <p:nvSpPr>
              <p:cNvPr id="4" name="TextBox 3">
                <a:extLst>
                  <a:ext uri="{FF2B5EF4-FFF2-40B4-BE49-F238E27FC236}">
                    <a16:creationId xmlns:a16="http://schemas.microsoft.com/office/drawing/2014/main" id="{D86FF343-2B30-41C8-BF06-A38CF5CD3137}"/>
                  </a:ext>
                </a:extLst>
              </p:cNvPr>
              <p:cNvSpPr txBox="1">
                <a:spLocks noRot="1" noChangeAspect="1" noMove="1" noResize="1" noEditPoints="1" noAdjustHandles="1" noChangeArrowheads="1" noChangeShapeType="1" noTextEdit="1"/>
              </p:cNvSpPr>
              <p:nvPr/>
            </p:nvSpPr>
            <p:spPr>
              <a:xfrm>
                <a:off x="251460" y="3953925"/>
                <a:ext cx="11600180" cy="2308324"/>
              </a:xfrm>
              <a:prstGeom prst="rect">
                <a:avLst/>
              </a:prstGeom>
              <a:blipFill>
                <a:blip r:embed="rId3"/>
                <a:stretch>
                  <a:fillRect l="-420" t="-1587" b="-343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B7F40B8-BBB3-17CA-27E8-8DC315DFF520}"/>
              </a:ext>
            </a:extLst>
          </p:cNvPr>
          <p:cNvSpPr>
            <a:spLocks noGrp="1"/>
          </p:cNvSpPr>
          <p:nvPr>
            <p:ph type="sldNum" sz="quarter" idx="12"/>
          </p:nvPr>
        </p:nvSpPr>
        <p:spPr/>
        <p:txBody>
          <a:bodyPr/>
          <a:lstStyle/>
          <a:p>
            <a:fld id="{37950FF7-D1DA-43BB-BE82-BEBADB167D87}" type="slidenum">
              <a:rPr lang="en-US" smtClean="0"/>
              <a:t>12</a:t>
            </a:fld>
            <a:endParaRPr lang="en-US"/>
          </a:p>
        </p:txBody>
      </p:sp>
    </p:spTree>
    <p:extLst>
      <p:ext uri="{BB962C8B-B14F-4D97-AF65-F5344CB8AC3E}">
        <p14:creationId xmlns:p14="http://schemas.microsoft.com/office/powerpoint/2010/main" val="119113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94A-E636-469B-AEE1-99CC32CCB333}"/>
              </a:ext>
            </a:extLst>
          </p:cNvPr>
          <p:cNvSpPr>
            <a:spLocks noGrp="1"/>
          </p:cNvSpPr>
          <p:nvPr>
            <p:ph type="title"/>
          </p:nvPr>
        </p:nvSpPr>
        <p:spPr>
          <a:xfrm>
            <a:off x="838200" y="302377"/>
            <a:ext cx="10515600" cy="1325563"/>
          </a:xfrm>
        </p:spPr>
        <p:txBody>
          <a:bodyPr/>
          <a:lstStyle/>
          <a:p>
            <a:r>
              <a:rPr lang="en-US" dirty="0"/>
              <a:t>Dataset of Google Play</a:t>
            </a:r>
            <a:r>
              <a:rPr lang="uk-UA" dirty="0"/>
              <a:t> </a:t>
            </a:r>
            <a:r>
              <a:rPr lang="en-US" dirty="0"/>
              <a:t>Reviews</a:t>
            </a:r>
          </a:p>
        </p:txBody>
      </p:sp>
      <p:sp>
        <p:nvSpPr>
          <p:cNvPr id="3" name="TextBox 2">
            <a:extLst>
              <a:ext uri="{FF2B5EF4-FFF2-40B4-BE49-F238E27FC236}">
                <a16:creationId xmlns:a16="http://schemas.microsoft.com/office/drawing/2014/main" id="{718911A8-06A5-4068-B3C3-358EC2EE3732}"/>
              </a:ext>
            </a:extLst>
          </p:cNvPr>
          <p:cNvSpPr txBox="1"/>
          <p:nvPr/>
        </p:nvSpPr>
        <p:spPr>
          <a:xfrm>
            <a:off x="568960" y="1468903"/>
            <a:ext cx="10515600" cy="369332"/>
          </a:xfrm>
          <a:prstGeom prst="rect">
            <a:avLst/>
          </a:prstGeom>
          <a:noFill/>
        </p:spPr>
        <p:txBody>
          <a:bodyPr wrap="square" rtlCol="0">
            <a:spAutoFit/>
          </a:bodyPr>
          <a:lstStyle/>
          <a:p>
            <a:r>
              <a:rPr lang="en-US" dirty="0"/>
              <a:t>Data item example:</a:t>
            </a:r>
          </a:p>
        </p:txBody>
      </p:sp>
      <p:pic>
        <p:nvPicPr>
          <p:cNvPr id="5" name="Picture 4">
            <a:extLst>
              <a:ext uri="{FF2B5EF4-FFF2-40B4-BE49-F238E27FC236}">
                <a16:creationId xmlns:a16="http://schemas.microsoft.com/office/drawing/2014/main" id="{28E493E5-2557-420F-A3D9-A0D15AFD02E8}"/>
              </a:ext>
            </a:extLst>
          </p:cNvPr>
          <p:cNvPicPr>
            <a:picLocks noChangeAspect="1"/>
          </p:cNvPicPr>
          <p:nvPr/>
        </p:nvPicPr>
        <p:blipFill>
          <a:blip r:embed="rId2"/>
          <a:stretch>
            <a:fillRect/>
          </a:stretch>
        </p:blipFill>
        <p:spPr>
          <a:xfrm>
            <a:off x="2460066" y="1907897"/>
            <a:ext cx="7271867" cy="340638"/>
          </a:xfrm>
          <a:prstGeom prst="rect">
            <a:avLst/>
          </a:prstGeom>
        </p:spPr>
      </p:pic>
      <p:sp>
        <p:nvSpPr>
          <p:cNvPr id="6" name="TextBox 5">
            <a:extLst>
              <a:ext uri="{FF2B5EF4-FFF2-40B4-BE49-F238E27FC236}">
                <a16:creationId xmlns:a16="http://schemas.microsoft.com/office/drawing/2014/main" id="{445241F0-E1D5-4DB6-AEA7-4B6648F5A97C}"/>
              </a:ext>
            </a:extLst>
          </p:cNvPr>
          <p:cNvSpPr txBox="1"/>
          <p:nvPr/>
        </p:nvSpPr>
        <p:spPr>
          <a:xfrm>
            <a:off x="568960" y="2385529"/>
            <a:ext cx="8422640" cy="2031325"/>
          </a:xfrm>
          <a:prstGeom prst="rect">
            <a:avLst/>
          </a:prstGeom>
          <a:noFill/>
        </p:spPr>
        <p:txBody>
          <a:bodyPr wrap="square" rtlCol="0">
            <a:spAutoFit/>
          </a:bodyPr>
          <a:lstStyle/>
          <a:p>
            <a:r>
              <a:rPr lang="en-US" dirty="0"/>
              <a:t>Main task: detect most positive word in each comment.</a:t>
            </a:r>
          </a:p>
          <a:p>
            <a:r>
              <a:rPr lang="en-US" dirty="0"/>
              <a:t>Sub task: measure “positiveness” of each word.</a:t>
            </a:r>
          </a:p>
          <a:p>
            <a:endParaRPr lang="en-US" dirty="0"/>
          </a:p>
          <a:p>
            <a:r>
              <a:rPr lang="en-US" dirty="0"/>
              <a:t>Sub task solution steps: </a:t>
            </a:r>
          </a:p>
          <a:p>
            <a:pPr marL="800100" lvl="1" indent="-342900">
              <a:buAutoNum type="arabicParenR"/>
            </a:pPr>
            <a:r>
              <a:rPr lang="en-US" dirty="0"/>
              <a:t>Vectorize text by Bag-of-words technique.</a:t>
            </a:r>
          </a:p>
          <a:p>
            <a:pPr marL="800100" lvl="1" indent="-342900">
              <a:buAutoNum type="arabicParenR"/>
            </a:pPr>
            <a:r>
              <a:rPr lang="en-US" dirty="0"/>
              <a:t>Train binary classifier for positive/negative comments detection (Naïve Bayes). </a:t>
            </a:r>
          </a:p>
          <a:p>
            <a:pPr marL="800100" lvl="1" indent="-342900">
              <a:buAutoNum type="arabicParenR"/>
            </a:pPr>
            <a:r>
              <a:rPr lang="en-US" dirty="0"/>
              <a:t>Use trained models’ coefficients to sort words by their “positiveness”.</a:t>
            </a:r>
          </a:p>
        </p:txBody>
      </p:sp>
      <p:pic>
        <p:nvPicPr>
          <p:cNvPr id="8" name="Picture 7">
            <a:extLst>
              <a:ext uri="{FF2B5EF4-FFF2-40B4-BE49-F238E27FC236}">
                <a16:creationId xmlns:a16="http://schemas.microsoft.com/office/drawing/2014/main" id="{A79868D3-41A0-449C-B318-777B230158B5}"/>
              </a:ext>
            </a:extLst>
          </p:cNvPr>
          <p:cNvPicPr>
            <a:picLocks noChangeAspect="1"/>
          </p:cNvPicPr>
          <p:nvPr/>
        </p:nvPicPr>
        <p:blipFill rotWithShape="1">
          <a:blip r:embed="rId3"/>
          <a:srcRect b="54055"/>
          <a:stretch/>
        </p:blipFill>
        <p:spPr>
          <a:xfrm>
            <a:off x="7878905" y="4486621"/>
            <a:ext cx="3956915" cy="1066289"/>
          </a:xfrm>
          <a:prstGeom prst="rect">
            <a:avLst/>
          </a:prstGeom>
        </p:spPr>
      </p:pic>
      <p:sp>
        <p:nvSpPr>
          <p:cNvPr id="9" name="TextBox 8">
            <a:extLst>
              <a:ext uri="{FF2B5EF4-FFF2-40B4-BE49-F238E27FC236}">
                <a16:creationId xmlns:a16="http://schemas.microsoft.com/office/drawing/2014/main" id="{3669280A-3388-4241-8345-A81E81ACAE35}"/>
              </a:ext>
            </a:extLst>
          </p:cNvPr>
          <p:cNvSpPr txBox="1"/>
          <p:nvPr/>
        </p:nvSpPr>
        <p:spPr>
          <a:xfrm>
            <a:off x="568960" y="5038707"/>
            <a:ext cx="7284720" cy="1477328"/>
          </a:xfrm>
          <a:prstGeom prst="rect">
            <a:avLst/>
          </a:prstGeom>
          <a:noFill/>
        </p:spPr>
        <p:txBody>
          <a:bodyPr wrap="square" rtlCol="0">
            <a:spAutoFit/>
          </a:bodyPr>
          <a:lstStyle/>
          <a:p>
            <a:pPr marL="0" lvl="1"/>
            <a:r>
              <a:rPr lang="en-US" dirty="0"/>
              <a:t>Candidates – words from comment text.</a:t>
            </a:r>
          </a:p>
          <a:p>
            <a:pPr marL="0" lvl="1"/>
            <a:r>
              <a:rPr lang="en-US" dirty="0"/>
              <a:t>Positive label assigned to the word in comment with highest “positiveness” rate.</a:t>
            </a:r>
          </a:p>
          <a:p>
            <a:pPr marL="0" lvl="1"/>
            <a:endParaRPr lang="en-US" dirty="0"/>
          </a:p>
          <a:p>
            <a:pPr marL="0" lvl="1"/>
            <a:r>
              <a:rPr lang="en-US" dirty="0"/>
              <a:t>Items in dataset after cleaning: 25000</a:t>
            </a:r>
          </a:p>
        </p:txBody>
      </p:sp>
      <p:sp>
        <p:nvSpPr>
          <p:cNvPr id="4" name="Slide Number Placeholder 3">
            <a:extLst>
              <a:ext uri="{FF2B5EF4-FFF2-40B4-BE49-F238E27FC236}">
                <a16:creationId xmlns:a16="http://schemas.microsoft.com/office/drawing/2014/main" id="{EE3C7798-A126-E9CF-D155-E11A1582090F}"/>
              </a:ext>
            </a:extLst>
          </p:cNvPr>
          <p:cNvSpPr>
            <a:spLocks noGrp="1"/>
          </p:cNvSpPr>
          <p:nvPr>
            <p:ph type="sldNum" sz="quarter" idx="12"/>
          </p:nvPr>
        </p:nvSpPr>
        <p:spPr/>
        <p:txBody>
          <a:bodyPr/>
          <a:lstStyle/>
          <a:p>
            <a:fld id="{37950FF7-D1DA-43BB-BE82-BEBADB167D87}" type="slidenum">
              <a:rPr lang="en-US" smtClean="0"/>
              <a:t>13</a:t>
            </a:fld>
            <a:endParaRPr lang="en-US"/>
          </a:p>
        </p:txBody>
      </p:sp>
    </p:spTree>
    <p:extLst>
      <p:ext uri="{BB962C8B-B14F-4D97-AF65-F5344CB8AC3E}">
        <p14:creationId xmlns:p14="http://schemas.microsoft.com/office/powerpoint/2010/main" val="31030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24264-54BB-6CB9-E89B-5BA4D30F6446}"/>
              </a:ext>
            </a:extLst>
          </p:cNvPr>
          <p:cNvSpPr>
            <a:spLocks noGrp="1"/>
          </p:cNvSpPr>
          <p:nvPr>
            <p:ph type="sldNum" sz="quarter" idx="12"/>
          </p:nvPr>
        </p:nvSpPr>
        <p:spPr/>
        <p:txBody>
          <a:bodyPr/>
          <a:lstStyle/>
          <a:p>
            <a:fld id="{37950FF7-D1DA-43BB-BE82-BEBADB167D87}" type="slidenum">
              <a:rPr lang="en-US" smtClean="0"/>
              <a:t>14</a:t>
            </a:fld>
            <a:endParaRPr lang="en-US"/>
          </a:p>
        </p:txBody>
      </p:sp>
      <p:sp>
        <p:nvSpPr>
          <p:cNvPr id="3" name="Title 1">
            <a:extLst>
              <a:ext uri="{FF2B5EF4-FFF2-40B4-BE49-F238E27FC236}">
                <a16:creationId xmlns:a16="http://schemas.microsoft.com/office/drawing/2014/main" id="{E3D9EE2B-08D6-470A-A4D3-322C77ECBA28}"/>
              </a:ext>
            </a:extLst>
          </p:cNvPr>
          <p:cNvSpPr txBox="1">
            <a:spLocks/>
          </p:cNvSpPr>
          <p:nvPr/>
        </p:nvSpPr>
        <p:spPr>
          <a:xfrm>
            <a:off x="838200" y="30237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Training and testing</a:t>
            </a:r>
          </a:p>
        </p:txBody>
      </p:sp>
      <p:sp>
        <p:nvSpPr>
          <p:cNvPr id="4" name="TextBox 3">
            <a:extLst>
              <a:ext uri="{FF2B5EF4-FFF2-40B4-BE49-F238E27FC236}">
                <a16:creationId xmlns:a16="http://schemas.microsoft.com/office/drawing/2014/main" id="{9561D029-28EB-22F1-D5A0-4D8FBE4EE573}"/>
              </a:ext>
            </a:extLst>
          </p:cNvPr>
          <p:cNvSpPr txBox="1"/>
          <p:nvPr/>
        </p:nvSpPr>
        <p:spPr>
          <a:xfrm>
            <a:off x="838200" y="4652494"/>
            <a:ext cx="6571622" cy="1457130"/>
          </a:xfrm>
          <a:prstGeom prst="rect">
            <a:avLst/>
          </a:prstGeom>
          <a:noFill/>
        </p:spPr>
        <p:txBody>
          <a:bodyPr wrap="square" rtlCol="0">
            <a:spAutoFit/>
          </a:bodyPr>
          <a:lstStyle/>
          <a:p>
            <a:pPr>
              <a:lnSpc>
                <a:spcPct val="200000"/>
              </a:lnSpc>
            </a:pPr>
            <a:r>
              <a:rPr lang="en-US" sz="2400" dirty="0"/>
              <a:t>Google Play Reviews – 4-fold cross-validation</a:t>
            </a:r>
          </a:p>
          <a:p>
            <a:pPr>
              <a:lnSpc>
                <a:spcPct val="200000"/>
              </a:lnSpc>
            </a:pPr>
            <a:r>
              <a:rPr lang="en-US" sz="2400" dirty="0"/>
              <a:t>CUAD V1 – 7 repeats of 10-fold cross-validation</a:t>
            </a:r>
          </a:p>
        </p:txBody>
      </p:sp>
      <p:sp>
        <p:nvSpPr>
          <p:cNvPr id="8" name="TextBox 7">
            <a:extLst>
              <a:ext uri="{FF2B5EF4-FFF2-40B4-BE49-F238E27FC236}">
                <a16:creationId xmlns:a16="http://schemas.microsoft.com/office/drawing/2014/main" id="{1F970EB6-AEF9-62AA-2DD4-7234909CA6C5}"/>
              </a:ext>
            </a:extLst>
          </p:cNvPr>
          <p:cNvSpPr txBox="1"/>
          <p:nvPr/>
        </p:nvSpPr>
        <p:spPr>
          <a:xfrm>
            <a:off x="838200" y="1258608"/>
            <a:ext cx="3140947" cy="461665"/>
          </a:xfrm>
          <a:prstGeom prst="rect">
            <a:avLst/>
          </a:prstGeom>
          <a:noFill/>
        </p:spPr>
        <p:txBody>
          <a:bodyPr wrap="square" rtlCol="0">
            <a:spAutoFit/>
          </a:bodyPr>
          <a:lstStyle/>
          <a:p>
            <a:r>
              <a:rPr lang="en-US" sz="2400" dirty="0"/>
              <a:t>K-fold cross-validation:</a:t>
            </a:r>
          </a:p>
        </p:txBody>
      </p:sp>
      <p:pic>
        <p:nvPicPr>
          <p:cNvPr id="1030" name="Picture 6" descr="Ten-fold cross validation diagram. The dataset was divided into ten... |  Download Scientific Diagram">
            <a:extLst>
              <a:ext uri="{FF2B5EF4-FFF2-40B4-BE49-F238E27FC236}">
                <a16:creationId xmlns:a16="http://schemas.microsoft.com/office/drawing/2014/main" id="{853DC085-D753-3114-264B-663ABC486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859"/>
          <a:stretch/>
        </p:blipFill>
        <p:spPr bwMode="auto">
          <a:xfrm>
            <a:off x="3250013" y="1625742"/>
            <a:ext cx="5691973"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36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61AF-5A53-4599-9AB9-2D137B1946DD}"/>
              </a:ext>
            </a:extLst>
          </p:cNvPr>
          <p:cNvSpPr>
            <a:spLocks noGrp="1"/>
          </p:cNvSpPr>
          <p:nvPr>
            <p:ph type="title"/>
          </p:nvPr>
        </p:nvSpPr>
        <p:spPr>
          <a:xfrm>
            <a:off x="838200" y="263525"/>
            <a:ext cx="10515600" cy="1325563"/>
          </a:xfrm>
        </p:spPr>
        <p:txBody>
          <a:bodyPr/>
          <a:lstStyle/>
          <a:p>
            <a:r>
              <a:rPr lang="en-US" dirty="0"/>
              <a:t>Classification models</a:t>
            </a:r>
          </a:p>
        </p:txBody>
      </p:sp>
      <p:sp>
        <p:nvSpPr>
          <p:cNvPr id="3" name="TextBox 2">
            <a:extLst>
              <a:ext uri="{FF2B5EF4-FFF2-40B4-BE49-F238E27FC236}">
                <a16:creationId xmlns:a16="http://schemas.microsoft.com/office/drawing/2014/main" id="{74C7222B-8B36-411C-907D-A1A1404905C2}"/>
              </a:ext>
            </a:extLst>
          </p:cNvPr>
          <p:cNvSpPr txBox="1"/>
          <p:nvPr/>
        </p:nvSpPr>
        <p:spPr>
          <a:xfrm>
            <a:off x="2530928" y="1589088"/>
            <a:ext cx="7130143" cy="4411785"/>
          </a:xfrm>
          <a:prstGeom prst="rect">
            <a:avLst/>
          </a:prstGeom>
          <a:noFill/>
        </p:spPr>
        <p:txBody>
          <a:bodyPr wrap="square" rtlCol="0">
            <a:spAutoFit/>
          </a:bodyPr>
          <a:lstStyle/>
          <a:p>
            <a:pPr marL="342900" lvl="0" indent="-342900" algn="just">
              <a:lnSpc>
                <a:spcPct val="200000"/>
              </a:lnSpc>
              <a:buFont typeface="+mj-lt"/>
              <a:buAutoNum type="arabicParenR"/>
            </a:pPr>
            <a:r>
              <a:rPr lang="en-US" sz="2400" dirty="0" err="1">
                <a:effectLst/>
                <a:latin typeface="Times New Roman" panose="02020603050405020304" pitchFamily="18" charset="0"/>
                <a:ea typeface="Times New Roman" panose="02020603050405020304" pitchFamily="18" charset="0"/>
              </a:rPr>
              <a:t>MultinomialNB</a:t>
            </a:r>
            <a:r>
              <a:rPr lang="en-US"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scikit</a:t>
            </a:r>
            <a:r>
              <a:rPr lang="uk-UA"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learn</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library).</a:t>
            </a:r>
          </a:p>
          <a:p>
            <a:pPr marL="342900" lvl="0" indent="-342900" algn="just">
              <a:lnSpc>
                <a:spcPct val="200000"/>
              </a:lnSpc>
              <a:buFont typeface="+mj-lt"/>
              <a:buAutoNum type="arabicParenR"/>
            </a:pPr>
            <a:r>
              <a:rPr lang="uk-UA" sz="2400" dirty="0" err="1">
                <a:effectLst/>
                <a:latin typeface="Times New Roman" panose="02020603050405020304" pitchFamily="18" charset="0"/>
                <a:ea typeface="Times New Roman" panose="02020603050405020304" pitchFamily="18" charset="0"/>
              </a:rPr>
              <a:t>LogisticRegression</a:t>
            </a:r>
            <a:r>
              <a:rPr lang="uk-UA"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scikit</a:t>
            </a:r>
            <a:r>
              <a:rPr lang="uk-UA"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learn</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library).</a:t>
            </a:r>
          </a:p>
          <a:p>
            <a:pPr marL="342900" lvl="0" indent="-342900" algn="just">
              <a:lnSpc>
                <a:spcPct val="200000"/>
              </a:lnSpc>
              <a:buFont typeface="+mj-lt"/>
              <a:buAutoNum type="arabicParenR"/>
            </a:pPr>
            <a:r>
              <a:rPr lang="uk-UA" sz="2400" dirty="0" err="1">
                <a:effectLst/>
                <a:latin typeface="Times New Roman" panose="02020603050405020304" pitchFamily="18" charset="0"/>
                <a:ea typeface="Times New Roman" panose="02020603050405020304" pitchFamily="18" charset="0"/>
              </a:rPr>
              <a:t>KNeighborsClassifier</a:t>
            </a:r>
            <a:r>
              <a:rPr lang="uk-UA"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scikit</a:t>
            </a:r>
            <a:r>
              <a:rPr lang="uk-UA"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learn</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library).</a:t>
            </a:r>
          </a:p>
          <a:p>
            <a:pPr marL="342900" lvl="0" indent="-342900" algn="just">
              <a:lnSpc>
                <a:spcPct val="200000"/>
              </a:lnSpc>
              <a:buFont typeface="+mj-lt"/>
              <a:buAutoNum type="arabicParenR"/>
            </a:pPr>
            <a:r>
              <a:rPr lang="en-US" sz="2400" dirty="0">
                <a:effectLst/>
                <a:latin typeface="Times New Roman" panose="02020603050405020304" pitchFamily="18" charset="0"/>
                <a:ea typeface="Times New Roman" panose="02020603050405020304" pitchFamily="18" charset="0"/>
              </a:rPr>
              <a:t>SVC scikit</a:t>
            </a:r>
            <a:r>
              <a:rPr lang="uk-UA"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learn.</a:t>
            </a:r>
          </a:p>
          <a:p>
            <a:pPr marL="342900" lvl="0" indent="-342900" algn="just">
              <a:lnSpc>
                <a:spcPct val="200000"/>
              </a:lnSpc>
              <a:buFont typeface="+mj-lt"/>
              <a:buAutoNum type="arabicParenR"/>
            </a:pPr>
            <a:r>
              <a:rPr lang="uk-UA" sz="2400" dirty="0" err="1">
                <a:effectLst/>
                <a:latin typeface="Times New Roman" panose="02020603050405020304" pitchFamily="18" charset="0"/>
                <a:ea typeface="Times New Roman" panose="02020603050405020304" pitchFamily="18" charset="0"/>
              </a:rPr>
              <a:t>DecisionTreeClassifier</a:t>
            </a:r>
            <a:r>
              <a:rPr lang="uk-UA"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scikit</a:t>
            </a:r>
            <a:r>
              <a:rPr lang="uk-UA" sz="24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learn</a:t>
            </a:r>
            <a:r>
              <a:rPr lang="ru-RU"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library).</a:t>
            </a:r>
          </a:p>
          <a:p>
            <a:pPr marL="342900" lvl="0" indent="-342900" algn="just">
              <a:lnSpc>
                <a:spcPct val="200000"/>
              </a:lnSpc>
              <a:spcAft>
                <a:spcPts val="1000"/>
              </a:spcAft>
              <a:buFont typeface="+mj-lt"/>
              <a:buAutoNum type="arabicParenR"/>
            </a:pPr>
            <a:r>
              <a:rPr lang="uk-UA" sz="2400" dirty="0" err="1">
                <a:effectLst/>
                <a:latin typeface="Times New Roman" panose="02020603050405020304" pitchFamily="18" charset="0"/>
                <a:ea typeface="Times New Roman" panose="02020603050405020304" pitchFamily="18" charset="0"/>
              </a:rPr>
              <a:t>XGBClassifier</a:t>
            </a:r>
            <a:r>
              <a:rPr lang="en-US" sz="2400" dirty="0">
                <a:latin typeface="Times New Roman" panose="02020603050405020304" pitchFamily="18" charset="0"/>
                <a:ea typeface="Times New Roman" panose="02020603050405020304" pitchFamily="18" charset="0"/>
              </a:rPr>
              <a:t> (</a:t>
            </a:r>
            <a:r>
              <a:rPr lang="uk-UA" sz="2400" dirty="0" err="1">
                <a:effectLst/>
                <a:latin typeface="Times New Roman" panose="02020603050405020304" pitchFamily="18" charset="0"/>
                <a:ea typeface="Times New Roman" panose="02020603050405020304" pitchFamily="18" charset="0"/>
              </a:rPr>
              <a:t>xgboost</a:t>
            </a:r>
            <a:r>
              <a:rPr lang="en-US" sz="2400" dirty="0">
                <a:latin typeface="Times New Roman" panose="02020603050405020304" pitchFamily="18" charset="0"/>
                <a:ea typeface="Times New Roman" panose="02020603050405020304" pitchFamily="18" charset="0"/>
              </a:rPr>
              <a:t> library)</a:t>
            </a:r>
            <a:r>
              <a:rPr lang="en-US" sz="2400" dirty="0">
                <a:effectLst/>
                <a:latin typeface="Times New Roman" panose="02020603050405020304" pitchFamily="18" charset="0"/>
                <a:ea typeface="Times New Roman" panose="02020603050405020304" pitchFamily="18" charset="0"/>
              </a:rPr>
              <a:t>.</a:t>
            </a:r>
          </a:p>
        </p:txBody>
      </p:sp>
      <p:sp>
        <p:nvSpPr>
          <p:cNvPr id="4" name="Slide Number Placeholder 3">
            <a:extLst>
              <a:ext uri="{FF2B5EF4-FFF2-40B4-BE49-F238E27FC236}">
                <a16:creationId xmlns:a16="http://schemas.microsoft.com/office/drawing/2014/main" id="{7C51B4B2-0972-233F-568A-14777D15C570}"/>
              </a:ext>
            </a:extLst>
          </p:cNvPr>
          <p:cNvSpPr>
            <a:spLocks noGrp="1"/>
          </p:cNvSpPr>
          <p:nvPr>
            <p:ph type="sldNum" sz="quarter" idx="12"/>
          </p:nvPr>
        </p:nvSpPr>
        <p:spPr/>
        <p:txBody>
          <a:bodyPr/>
          <a:lstStyle/>
          <a:p>
            <a:fld id="{37950FF7-D1DA-43BB-BE82-BEBADB167D87}" type="slidenum">
              <a:rPr lang="en-US" smtClean="0"/>
              <a:t>15</a:t>
            </a:fld>
            <a:endParaRPr lang="en-US"/>
          </a:p>
        </p:txBody>
      </p:sp>
    </p:spTree>
    <p:extLst>
      <p:ext uri="{BB962C8B-B14F-4D97-AF65-F5344CB8AC3E}">
        <p14:creationId xmlns:p14="http://schemas.microsoft.com/office/powerpoint/2010/main" val="4209842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4525-C4F5-463D-8455-344F0641CD61}"/>
              </a:ext>
            </a:extLst>
          </p:cNvPr>
          <p:cNvSpPr>
            <a:spLocks noGrp="1"/>
          </p:cNvSpPr>
          <p:nvPr>
            <p:ph type="title"/>
          </p:nvPr>
        </p:nvSpPr>
        <p:spPr/>
        <p:txBody>
          <a:bodyPr/>
          <a:lstStyle/>
          <a:p>
            <a:r>
              <a:rPr lang="en-US" dirty="0"/>
              <a:t>Metrices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599D6D-CD52-4DD2-8D39-46F51CA6E9BE}"/>
                  </a:ext>
                </a:extLst>
              </p:cNvPr>
              <p:cNvSpPr txBox="1"/>
              <p:nvPr/>
            </p:nvSpPr>
            <p:spPr>
              <a:xfrm>
                <a:off x="2501176" y="4466836"/>
                <a:ext cx="7522084" cy="677814"/>
              </a:xfrm>
              <a:prstGeom prst="rect">
                <a:avLst/>
              </a:prstGeom>
              <a:noFill/>
            </p:spPr>
            <p:txBody>
              <a:bodyPr wrap="square" rtlCol="0">
                <a:spAutoFit/>
              </a:bodyPr>
              <a:lstStyle/>
              <a:p>
                <a:pPr algn="ctr"/>
                <a:r>
                  <a:rPr lang="en-US" sz="3200" dirty="0"/>
                  <a:t>ROC-AUC</a:t>
                </a:r>
                <a14:m>
                  <m:oMath xmlns:m="http://schemas.openxmlformats.org/officeDocument/2006/math">
                    <m:r>
                      <a:rPr lang="ru-RU" sz="3200" b="0" i="1" smtClean="0">
                        <a:latin typeface="Cambria Math" panose="02040503050406030204" pitchFamily="18" charset="0"/>
                      </a:rPr>
                      <m:t>=</m:t>
                    </m:r>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𝑝</m:t>
                            </m:r>
                          </m:e>
                          <m:sub>
                            <m:r>
                              <a:rPr lang="en-US" sz="3200" b="0" i="1" smtClean="0">
                                <a:latin typeface="Cambria Math" panose="02040503050406030204" pitchFamily="18" charset="0"/>
                              </a:rPr>
                              <m:t>𝑝𝑜𝑠𝑖𝑡𝑖𝑣𝑒</m:t>
                            </m:r>
                          </m:sub>
                          <m:sup>
                            <m:r>
                              <a:rPr lang="en-US" sz="3200" b="0" i="1" smtClean="0">
                                <a:latin typeface="Cambria Math" panose="02040503050406030204" pitchFamily="18" charset="0"/>
                              </a:rPr>
                              <m:t>+</m:t>
                            </m:r>
                          </m:sup>
                        </m:sSubSup>
                        <m:r>
                          <a:rPr lang="en-US" sz="3200" b="0" i="1" smtClean="0">
                            <a:latin typeface="Cambria Math" panose="02040503050406030204" pitchFamily="18" charset="0"/>
                          </a:rPr>
                          <m:t>&gt;</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𝑝</m:t>
                            </m:r>
                          </m:e>
                          <m:sub>
                            <m:r>
                              <a:rPr lang="en-US" sz="3200" b="0" i="1" smtClean="0">
                                <a:latin typeface="Cambria Math" panose="02040503050406030204" pitchFamily="18" charset="0"/>
                              </a:rPr>
                              <m:t>𝑛𝑒𝑔𝑎𝑡𝑖𝑣𝑒</m:t>
                            </m:r>
                          </m:sub>
                          <m:sup>
                            <m:r>
                              <a:rPr lang="en-US" sz="3200" b="0" i="1" smtClean="0">
                                <a:latin typeface="Cambria Math" panose="02040503050406030204" pitchFamily="18" charset="0"/>
                              </a:rPr>
                              <m:t>+</m:t>
                            </m:r>
                          </m:sup>
                        </m:sSubSup>
                      </m:e>
                    </m:d>
                  </m:oMath>
                </a14:m>
                <a:endParaRPr lang="en-US" sz="3200" dirty="0"/>
              </a:p>
            </p:txBody>
          </p:sp>
        </mc:Choice>
        <mc:Fallback xmlns="">
          <p:sp>
            <p:nvSpPr>
              <p:cNvPr id="3" name="TextBox 2">
                <a:extLst>
                  <a:ext uri="{FF2B5EF4-FFF2-40B4-BE49-F238E27FC236}">
                    <a16:creationId xmlns:a16="http://schemas.microsoft.com/office/drawing/2014/main" id="{0B599D6D-CD52-4DD2-8D39-46F51CA6E9BE}"/>
                  </a:ext>
                </a:extLst>
              </p:cNvPr>
              <p:cNvSpPr txBox="1">
                <a:spLocks noRot="1" noChangeAspect="1" noMove="1" noResize="1" noEditPoints="1" noAdjustHandles="1" noChangeArrowheads="1" noChangeShapeType="1" noTextEdit="1"/>
              </p:cNvSpPr>
              <p:nvPr/>
            </p:nvSpPr>
            <p:spPr>
              <a:xfrm>
                <a:off x="2501176" y="4466836"/>
                <a:ext cx="7522084" cy="677814"/>
              </a:xfrm>
              <a:prstGeom prst="rect">
                <a:avLst/>
              </a:prstGeom>
              <a:blipFill>
                <a:blip r:embed="rId2"/>
                <a:stretch>
                  <a:fillRect t="-8108" b="-189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B70C5C-66D6-48FF-1CD2-9E835114162B}"/>
              </a:ext>
            </a:extLst>
          </p:cNvPr>
          <p:cNvSpPr>
            <a:spLocks noGrp="1"/>
          </p:cNvSpPr>
          <p:nvPr>
            <p:ph type="sldNum" sz="quarter" idx="12"/>
          </p:nvPr>
        </p:nvSpPr>
        <p:spPr/>
        <p:txBody>
          <a:bodyPr/>
          <a:lstStyle/>
          <a:p>
            <a:fld id="{37950FF7-D1DA-43BB-BE82-BEBADB167D87}" type="slidenum">
              <a:rPr lang="en-US" smtClean="0"/>
              <a:t>16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89E413-E11E-E875-8B91-F8D004F40132}"/>
                  </a:ext>
                </a:extLst>
              </p:cNvPr>
              <p:cNvSpPr txBox="1"/>
              <p:nvPr/>
            </p:nvSpPr>
            <p:spPr>
              <a:xfrm>
                <a:off x="838201" y="1713350"/>
                <a:ext cx="10848035" cy="7984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𝑊𝑇𝐴</m:t>
                      </m:r>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eqArr>
                            <m:eqArrPr>
                              <m:ctrlPr>
                                <a:rPr lang="en-US" sz="2400" i="1">
                                  <a:solidFill>
                                    <a:srgbClr val="836967"/>
                                  </a:solidFill>
                                  <a:latin typeface="Cambria Math" panose="02040503050406030204" pitchFamily="18" charset="0"/>
                                </a:rPr>
                              </m:ctrlPr>
                            </m:eqArrPr>
                            <m:e>
                              <m:r>
                                <a:rPr lang="en-US" sz="2400" i="0">
                                  <a:latin typeface="Cambria Math" panose="02040503050406030204" pitchFamily="18" charset="0"/>
                                </a:rPr>
                                <m:t>&amp;1,  </m:t>
                              </m:r>
                              <m:r>
                                <m:rPr>
                                  <m:sty m:val="p"/>
                                </m:rPr>
                                <a:rPr lang="en-US" sz="2400" b="0" i="0" smtClean="0">
                                  <a:latin typeface="Cambria Math" panose="02040503050406030204" pitchFamily="18" charset="0"/>
                                </a:rPr>
                                <m:t>the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first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candidated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ranked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list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entity</m:t>
                              </m:r>
                            </m:e>
                            <m:e>
                              <m:r>
                                <a:rPr lang="en-US" sz="2400" i="0">
                                  <a:latin typeface="Cambria Math" panose="02040503050406030204" pitchFamily="18" charset="0"/>
                                </a:rPr>
                                <m:t>&amp;0,  </m:t>
                              </m:r>
                              <m:r>
                                <m:rPr>
                                  <m:sty m:val="p"/>
                                </m:rPr>
                                <a:rPr lang="en-US" sz="2400" b="0" i="0" smtClean="0">
                                  <a:latin typeface="Cambria Math" panose="02040503050406030204" pitchFamily="18" charset="0"/>
                                </a:rPr>
                                <m:t>the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first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candidate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ranked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list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NOT</m:t>
                              </m:r>
                              <m:r>
                                <a:rPr lang="en-US" sz="2400" b="0" i="0" smtClean="0">
                                  <a:latin typeface="Cambria Math" panose="02040503050406030204" pitchFamily="18" charset="0"/>
                                </a:rPr>
                                <m:t> </m:t>
                              </m:r>
                              <m:r>
                                <a:rPr lang="en-US" sz="2400" b="0" i="1" smtClean="0">
                                  <a:latin typeface="Cambria Math" panose="02040503050406030204" pitchFamily="18" charset="0"/>
                                </a:rPr>
                                <m:t>𝑎𝑛</m:t>
                              </m:r>
                              <m:r>
                                <a:rPr lang="en-US" sz="2400" b="0" i="1" smtClean="0">
                                  <a:latin typeface="Cambria Math" panose="02040503050406030204" pitchFamily="18" charset="0"/>
                                </a:rPr>
                                <m:t> </m:t>
                              </m:r>
                              <m:r>
                                <a:rPr lang="en-US" sz="2400" b="0" i="1" smtClean="0">
                                  <a:latin typeface="Cambria Math" panose="02040503050406030204" pitchFamily="18" charset="0"/>
                                </a:rPr>
                                <m:t>𝑒𝑛𝑡𝑖𝑡𝑦</m:t>
                              </m:r>
                            </m:e>
                          </m:eqAr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e>
                      </m:d>
                    </m:oMath>
                  </m:oMathPara>
                </a14:m>
                <a:endParaRPr lang="en-US" sz="2400" dirty="0"/>
              </a:p>
            </p:txBody>
          </p:sp>
        </mc:Choice>
        <mc:Fallback xmlns="">
          <p:sp>
            <p:nvSpPr>
              <p:cNvPr id="5" name="TextBox 4">
                <a:extLst>
                  <a:ext uri="{FF2B5EF4-FFF2-40B4-BE49-F238E27FC236}">
                    <a16:creationId xmlns:a16="http://schemas.microsoft.com/office/drawing/2014/main" id="{7789E413-E11E-E875-8B91-F8D004F40132}"/>
                  </a:ext>
                </a:extLst>
              </p:cNvPr>
              <p:cNvSpPr txBox="1">
                <a:spLocks noRot="1" noChangeAspect="1" noMove="1" noResize="1" noEditPoints="1" noAdjustHandles="1" noChangeArrowheads="1" noChangeShapeType="1" noTextEdit="1"/>
              </p:cNvSpPr>
              <p:nvPr/>
            </p:nvSpPr>
            <p:spPr>
              <a:xfrm>
                <a:off x="838201" y="1713350"/>
                <a:ext cx="10848035" cy="7984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2A9616-FAE0-E630-6161-1933298DEB02}"/>
                  </a:ext>
                </a:extLst>
              </p:cNvPr>
              <p:cNvSpPr txBox="1"/>
              <p:nvPr/>
            </p:nvSpPr>
            <p:spPr>
              <a:xfrm>
                <a:off x="3835540" y="2607134"/>
                <a:ext cx="4333773" cy="818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sub>
                            <m:sup/>
                            <m:e>
                              <m:r>
                                <a:rPr lang="en-US" sz="2400" b="0" i="1" smtClean="0">
                                  <a:latin typeface="Cambria Math" panose="02040503050406030204" pitchFamily="18" charset="0"/>
                                </a:rPr>
                                <m:t>𝑊𝑇𝐴</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e>
                          </m:nary>
                        </m:num>
                        <m:den>
                          <m:r>
                            <a:rPr lang="en-US" sz="2400" b="0" i="1" smtClean="0">
                              <a:latin typeface="Cambria Math" panose="02040503050406030204" pitchFamily="18" charset="0"/>
                            </a:rPr>
                            <m:t>𝑛</m:t>
                          </m:r>
                        </m:den>
                      </m:f>
                    </m:oMath>
                  </m:oMathPara>
                </a14:m>
                <a:endParaRPr lang="en-US" sz="2400" dirty="0"/>
              </a:p>
            </p:txBody>
          </p:sp>
        </mc:Choice>
        <mc:Fallback xmlns="">
          <p:sp>
            <p:nvSpPr>
              <p:cNvPr id="6" name="TextBox 5">
                <a:extLst>
                  <a:ext uri="{FF2B5EF4-FFF2-40B4-BE49-F238E27FC236}">
                    <a16:creationId xmlns:a16="http://schemas.microsoft.com/office/drawing/2014/main" id="{AD2A9616-FAE0-E630-6161-1933298DEB02}"/>
                  </a:ext>
                </a:extLst>
              </p:cNvPr>
              <p:cNvSpPr txBox="1">
                <a:spLocks noRot="1" noChangeAspect="1" noMove="1" noResize="1" noEditPoints="1" noAdjustHandles="1" noChangeArrowheads="1" noChangeShapeType="1" noTextEdit="1"/>
              </p:cNvSpPr>
              <p:nvPr/>
            </p:nvSpPr>
            <p:spPr>
              <a:xfrm>
                <a:off x="3835540" y="2607134"/>
                <a:ext cx="4333773" cy="8181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D986A12-1183-89A0-CB8A-97E90ABA2C0A}"/>
                  </a:ext>
                </a:extLst>
              </p:cNvPr>
              <p:cNvSpPr txBox="1"/>
              <p:nvPr/>
            </p:nvSpPr>
            <p:spPr>
              <a:xfrm>
                <a:off x="838200" y="3255136"/>
                <a:ext cx="8255562" cy="923330"/>
              </a:xfrm>
              <a:prstGeom prst="rect">
                <a:avLst/>
              </a:prstGeom>
              <a:noFill/>
            </p:spPr>
            <p:txBody>
              <a:bodyPr wrap="square" rtlCol="0">
                <a:spAutoFit/>
              </a:bodyPr>
              <a:lstStyle/>
              <a:p>
                <a:r>
                  <a:rPr lang="en-US" dirty="0"/>
                  <a:t>Where:</a:t>
                </a:r>
              </a:p>
              <a:p>
                <a:r>
                  <a:rPr lang="en-US" dirty="0"/>
                  <a:t>   D – set of all documents is test set </a:t>
                </a:r>
              </a:p>
              <a:p>
                <a:r>
                  <a:rPr lang="en-US" b="0" dirty="0"/>
                  <a:t>   </a:t>
                </a:r>
                <a14:m>
                  <m:oMath xmlns:m="http://schemas.openxmlformats.org/officeDocument/2006/math">
                    <m:r>
                      <a:rPr lang="en-US" b="0" i="1" smtClean="0">
                        <a:latin typeface="Cambria Math" panose="02040503050406030204" pitchFamily="18" charset="0"/>
                      </a:rPr>
                      <m:t>𝑛</m:t>
                    </m:r>
                  </m:oMath>
                </a14:m>
                <a:r>
                  <a:rPr lang="en-US" dirty="0"/>
                  <a:t> – the number of documents in D</a:t>
                </a:r>
              </a:p>
            </p:txBody>
          </p:sp>
        </mc:Choice>
        <mc:Fallback xmlns="">
          <p:sp>
            <p:nvSpPr>
              <p:cNvPr id="8" name="TextBox 7">
                <a:extLst>
                  <a:ext uri="{FF2B5EF4-FFF2-40B4-BE49-F238E27FC236}">
                    <a16:creationId xmlns:a16="http://schemas.microsoft.com/office/drawing/2014/main" id="{DD986A12-1183-89A0-CB8A-97E90ABA2C0A}"/>
                  </a:ext>
                </a:extLst>
              </p:cNvPr>
              <p:cNvSpPr txBox="1">
                <a:spLocks noRot="1" noChangeAspect="1" noMove="1" noResize="1" noEditPoints="1" noAdjustHandles="1" noChangeArrowheads="1" noChangeShapeType="1" noTextEdit="1"/>
              </p:cNvSpPr>
              <p:nvPr/>
            </p:nvSpPr>
            <p:spPr>
              <a:xfrm>
                <a:off x="838200" y="3255136"/>
                <a:ext cx="8255562" cy="923330"/>
              </a:xfrm>
              <a:prstGeom prst="rect">
                <a:avLst/>
              </a:prstGeom>
              <a:blipFill>
                <a:blip r:embed="rId5"/>
                <a:stretch>
                  <a:fillRect l="-665"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2744427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DBD4BB-D27D-9B78-6C2E-B59D85604487}"/>
              </a:ext>
            </a:extLst>
          </p:cNvPr>
          <p:cNvSpPr>
            <a:spLocks noGrp="1"/>
          </p:cNvSpPr>
          <p:nvPr>
            <p:ph type="sldNum" sz="quarter" idx="12"/>
          </p:nvPr>
        </p:nvSpPr>
        <p:spPr/>
        <p:txBody>
          <a:bodyPr/>
          <a:lstStyle/>
          <a:p>
            <a:fld id="{37950FF7-D1DA-43BB-BE82-BEBADB167D87}" type="slidenum">
              <a:rPr lang="en-US" smtClean="0"/>
              <a:t>17</a:t>
            </a:fld>
            <a:endParaRPr lang="en-US"/>
          </a:p>
        </p:txBody>
      </p:sp>
      <p:sp>
        <p:nvSpPr>
          <p:cNvPr id="3" name="Title 1">
            <a:extLst>
              <a:ext uri="{FF2B5EF4-FFF2-40B4-BE49-F238E27FC236}">
                <a16:creationId xmlns:a16="http://schemas.microsoft.com/office/drawing/2014/main" id="{6B25AE89-F7A2-EAC6-4B82-C9B0431E2E9A}"/>
              </a:ext>
            </a:extLst>
          </p:cNvPr>
          <p:cNvSpPr txBox="1">
            <a:spLocks/>
          </p:cNvSpPr>
          <p:nvPr/>
        </p:nvSpPr>
        <p:spPr>
          <a:xfrm>
            <a:off x="838200" y="365125"/>
            <a:ext cx="10515600" cy="790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Evaluation of results</a:t>
            </a:r>
          </a:p>
        </p:txBody>
      </p:sp>
      <p:sp>
        <p:nvSpPr>
          <p:cNvPr id="5" name="TextBox 4">
            <a:extLst>
              <a:ext uri="{FF2B5EF4-FFF2-40B4-BE49-F238E27FC236}">
                <a16:creationId xmlns:a16="http://schemas.microsoft.com/office/drawing/2014/main" id="{99E5D26A-2814-2591-6150-2E66A619D56C}"/>
              </a:ext>
            </a:extLst>
          </p:cNvPr>
          <p:cNvSpPr txBox="1"/>
          <p:nvPr/>
        </p:nvSpPr>
        <p:spPr>
          <a:xfrm>
            <a:off x="453851" y="2505670"/>
            <a:ext cx="11284298" cy="1846659"/>
          </a:xfrm>
          <a:prstGeom prst="rect">
            <a:avLst/>
          </a:prstGeom>
          <a:noFill/>
        </p:spPr>
        <p:txBody>
          <a:bodyPr wrap="square">
            <a:spAutoFit/>
          </a:bodyPr>
          <a:lstStyle/>
          <a:p>
            <a:pPr algn="ctr">
              <a:spcAft>
                <a:spcPts val="2400"/>
              </a:spcAft>
            </a:pPr>
            <a:r>
              <a:rPr lang="uk-UA" sz="5400" dirty="0" err="1">
                <a:effectLst/>
                <a:latin typeface="Times New Roman" panose="02020603050405020304" pitchFamily="18" charset="0"/>
                <a:ea typeface="Times New Roman" panose="02020603050405020304" pitchFamily="18" charset="0"/>
              </a:rPr>
              <a:t>Mann-Whitney</a:t>
            </a:r>
            <a:r>
              <a:rPr lang="uk-UA" sz="5400" dirty="0">
                <a:effectLst/>
                <a:latin typeface="Times New Roman" panose="02020603050405020304" pitchFamily="18" charset="0"/>
                <a:ea typeface="Times New Roman" panose="02020603050405020304" pitchFamily="18" charset="0"/>
              </a:rPr>
              <a:t> U</a:t>
            </a:r>
            <a:r>
              <a:rPr lang="en-US" sz="5400" dirty="0">
                <a:effectLst/>
                <a:latin typeface="Times New Roman" panose="02020603050405020304" pitchFamily="18" charset="0"/>
                <a:ea typeface="Times New Roman" panose="02020603050405020304" pitchFamily="18" charset="0"/>
              </a:rPr>
              <a:t> test</a:t>
            </a:r>
            <a:endParaRPr lang="en-US" sz="4000" dirty="0">
              <a:effectLst/>
              <a:latin typeface="Times New Roman" panose="02020603050405020304" pitchFamily="18" charset="0"/>
              <a:ea typeface="Times New Roman" panose="02020603050405020304" pitchFamily="18" charset="0"/>
            </a:endParaRPr>
          </a:p>
          <a:p>
            <a:r>
              <a:rPr lang="en-US" sz="400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N</a:t>
            </a:r>
            <a:r>
              <a:rPr lang="en-US" sz="2800" dirty="0">
                <a:effectLst/>
                <a:latin typeface="Times New Roman" panose="02020603050405020304" pitchFamily="18" charset="0"/>
                <a:ea typeface="Times New Roman" panose="02020603050405020304" pitchFamily="18" charset="0"/>
              </a:rPr>
              <a:t>onparametric test, often used to test mean difference in two samples </a:t>
            </a:r>
            <a:endParaRPr lang="en-US" sz="4000" dirty="0"/>
          </a:p>
        </p:txBody>
      </p:sp>
    </p:spTree>
    <p:extLst>
      <p:ext uri="{BB962C8B-B14F-4D97-AF65-F5344CB8AC3E}">
        <p14:creationId xmlns:p14="http://schemas.microsoft.com/office/powerpoint/2010/main" val="429014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23B5A8-E5AC-CD98-2A87-68605492CE6B}"/>
              </a:ext>
            </a:extLst>
          </p:cNvPr>
          <p:cNvSpPr>
            <a:spLocks noGrp="1"/>
          </p:cNvSpPr>
          <p:nvPr>
            <p:ph type="sldNum" sz="quarter" idx="12"/>
          </p:nvPr>
        </p:nvSpPr>
        <p:spPr/>
        <p:txBody>
          <a:bodyPr/>
          <a:lstStyle/>
          <a:p>
            <a:fld id="{37950FF7-D1DA-43BB-BE82-BEBADB167D87}" type="slidenum">
              <a:rPr lang="en-US" smtClean="0"/>
              <a:t>18</a:t>
            </a:fld>
            <a:endParaRPr lang="en-US"/>
          </a:p>
        </p:txBody>
      </p:sp>
      <p:sp>
        <p:nvSpPr>
          <p:cNvPr id="3" name="Title 1">
            <a:extLst>
              <a:ext uri="{FF2B5EF4-FFF2-40B4-BE49-F238E27FC236}">
                <a16:creationId xmlns:a16="http://schemas.microsoft.com/office/drawing/2014/main" id="{B1FC08F3-6CF1-6A8A-93F6-E9EC511BA2B9}"/>
              </a:ext>
            </a:extLst>
          </p:cNvPr>
          <p:cNvSpPr txBox="1">
            <a:spLocks/>
          </p:cNvSpPr>
          <p:nvPr/>
        </p:nvSpPr>
        <p:spPr>
          <a:xfrm>
            <a:off x="838200" y="365125"/>
            <a:ext cx="10515600" cy="790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Experiment results. CUAD V1</a:t>
            </a:r>
          </a:p>
        </p:txBody>
      </p:sp>
      <p:pic>
        <p:nvPicPr>
          <p:cNvPr id="14" name="Picture 13">
            <a:extLst>
              <a:ext uri="{FF2B5EF4-FFF2-40B4-BE49-F238E27FC236}">
                <a16:creationId xmlns:a16="http://schemas.microsoft.com/office/drawing/2014/main" id="{4BB90440-C2AB-8DD8-54C0-7C4DA9D00B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38076" y="1155560"/>
            <a:ext cx="6915848" cy="5441600"/>
          </a:xfrm>
          <a:prstGeom prst="rect">
            <a:avLst/>
          </a:prstGeom>
        </p:spPr>
      </p:pic>
    </p:spTree>
    <p:extLst>
      <p:ext uri="{BB962C8B-B14F-4D97-AF65-F5344CB8AC3E}">
        <p14:creationId xmlns:p14="http://schemas.microsoft.com/office/powerpoint/2010/main" val="258111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9C1B12-59DD-05BF-8E88-F5FC2E01E50A}"/>
              </a:ext>
            </a:extLst>
          </p:cNvPr>
          <p:cNvSpPr>
            <a:spLocks noGrp="1"/>
          </p:cNvSpPr>
          <p:nvPr>
            <p:ph type="sldNum" sz="quarter" idx="12"/>
          </p:nvPr>
        </p:nvSpPr>
        <p:spPr/>
        <p:txBody>
          <a:bodyPr/>
          <a:lstStyle/>
          <a:p>
            <a:fld id="{37950FF7-D1DA-43BB-BE82-BEBADB167D87}" type="slidenum">
              <a:rPr lang="en-US" smtClean="0"/>
              <a:t>19</a:t>
            </a:fld>
            <a:endParaRPr lang="en-US"/>
          </a:p>
        </p:txBody>
      </p:sp>
      <p:sp>
        <p:nvSpPr>
          <p:cNvPr id="5" name="Title 1">
            <a:extLst>
              <a:ext uri="{FF2B5EF4-FFF2-40B4-BE49-F238E27FC236}">
                <a16:creationId xmlns:a16="http://schemas.microsoft.com/office/drawing/2014/main" id="{95F705CE-D607-E4FA-5911-F426CF304EB3}"/>
              </a:ext>
            </a:extLst>
          </p:cNvPr>
          <p:cNvSpPr txBox="1">
            <a:spLocks/>
          </p:cNvSpPr>
          <p:nvPr/>
        </p:nvSpPr>
        <p:spPr>
          <a:xfrm>
            <a:off x="838200" y="365125"/>
            <a:ext cx="10515600" cy="790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Experiment results. Google Play Reviews</a:t>
            </a:r>
          </a:p>
        </p:txBody>
      </p:sp>
      <p:pic>
        <p:nvPicPr>
          <p:cNvPr id="7" name="Picture 6">
            <a:extLst>
              <a:ext uri="{FF2B5EF4-FFF2-40B4-BE49-F238E27FC236}">
                <a16:creationId xmlns:a16="http://schemas.microsoft.com/office/drawing/2014/main" id="{16D833D6-D0D9-E578-4010-AC027FC6D0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1810" y="1093008"/>
            <a:ext cx="8468380" cy="5445904"/>
          </a:xfrm>
          <a:prstGeom prst="rect">
            <a:avLst/>
          </a:prstGeom>
        </p:spPr>
      </p:pic>
    </p:spTree>
    <p:extLst>
      <p:ext uri="{BB962C8B-B14F-4D97-AF65-F5344CB8AC3E}">
        <p14:creationId xmlns:p14="http://schemas.microsoft.com/office/powerpoint/2010/main" val="415374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C7C4-3302-47CF-FF01-7172FCD059D2}"/>
              </a:ext>
            </a:extLst>
          </p:cNvPr>
          <p:cNvSpPr txBox="1">
            <a:spLocks/>
          </p:cNvSpPr>
          <p:nvPr/>
        </p:nvSpPr>
        <p:spPr>
          <a:xfrm>
            <a:off x="838200" y="345030"/>
            <a:ext cx="8124930" cy="7703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Structured information extraction</a:t>
            </a:r>
          </a:p>
        </p:txBody>
      </p:sp>
      <p:sp>
        <p:nvSpPr>
          <p:cNvPr id="9" name="Oval 8">
            <a:extLst>
              <a:ext uri="{FF2B5EF4-FFF2-40B4-BE49-F238E27FC236}">
                <a16:creationId xmlns:a16="http://schemas.microsoft.com/office/drawing/2014/main" id="{90107FB0-CCAA-2D22-9260-C8CE0CFDED64}"/>
              </a:ext>
            </a:extLst>
          </p:cNvPr>
          <p:cNvSpPr/>
          <p:nvPr/>
        </p:nvSpPr>
        <p:spPr>
          <a:xfrm>
            <a:off x="594528" y="1816907"/>
            <a:ext cx="4932061" cy="4932061"/>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bIns="0" rtlCol="0" anchor="b" anchorCtr="0"/>
          <a:lstStyle/>
          <a:p>
            <a:pPr algn="ctr"/>
            <a:r>
              <a:rPr lang="en-US" dirty="0">
                <a:ln>
                  <a:solidFill>
                    <a:schemeClr val="tx1"/>
                  </a:solidFill>
                </a:ln>
                <a:solidFill>
                  <a:schemeClr val="tx1"/>
                </a:solidFill>
              </a:rPr>
              <a:t>Information retrieval</a:t>
            </a:r>
          </a:p>
        </p:txBody>
      </p:sp>
      <p:grpSp>
        <p:nvGrpSpPr>
          <p:cNvPr id="19" name="Group 18">
            <a:extLst>
              <a:ext uri="{FF2B5EF4-FFF2-40B4-BE49-F238E27FC236}">
                <a16:creationId xmlns:a16="http://schemas.microsoft.com/office/drawing/2014/main" id="{BBEE1742-60D4-03F8-A854-D764FFD8522A}"/>
              </a:ext>
            </a:extLst>
          </p:cNvPr>
          <p:cNvGrpSpPr/>
          <p:nvPr/>
        </p:nvGrpSpPr>
        <p:grpSpPr>
          <a:xfrm>
            <a:off x="1448215" y="1949461"/>
            <a:ext cx="3189516" cy="1758046"/>
            <a:chOff x="2502039" y="1672601"/>
            <a:chExt cx="3456633" cy="1756399"/>
          </a:xfrm>
        </p:grpSpPr>
        <p:sp>
          <p:nvSpPr>
            <p:cNvPr id="16" name="Rectangle 15">
              <a:extLst>
                <a:ext uri="{FF2B5EF4-FFF2-40B4-BE49-F238E27FC236}">
                  <a16:creationId xmlns:a16="http://schemas.microsoft.com/office/drawing/2014/main" id="{12FAB224-863E-69E5-437B-5146F1442B12}"/>
                </a:ext>
              </a:extLst>
            </p:cNvPr>
            <p:cNvSpPr/>
            <p:nvPr/>
          </p:nvSpPr>
          <p:spPr>
            <a:xfrm>
              <a:off x="3024681" y="2143218"/>
              <a:ext cx="930604" cy="5515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a:t>
              </a:r>
            </a:p>
          </p:txBody>
        </p:sp>
        <p:sp>
          <p:nvSpPr>
            <p:cNvPr id="17" name="Rectangle 16">
              <a:extLst>
                <a:ext uri="{FF2B5EF4-FFF2-40B4-BE49-F238E27FC236}">
                  <a16:creationId xmlns:a16="http://schemas.microsoft.com/office/drawing/2014/main" id="{5C4F7806-5ADD-6801-1FF2-E3DB097AF1F7}"/>
                </a:ext>
              </a:extLst>
            </p:cNvPr>
            <p:cNvSpPr/>
            <p:nvPr/>
          </p:nvSpPr>
          <p:spPr>
            <a:xfrm>
              <a:off x="4448901" y="2143218"/>
              <a:ext cx="930604" cy="5515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a:t>
              </a:r>
            </a:p>
          </p:txBody>
        </p:sp>
        <p:sp>
          <p:nvSpPr>
            <p:cNvPr id="18" name="Oval 17">
              <a:extLst>
                <a:ext uri="{FF2B5EF4-FFF2-40B4-BE49-F238E27FC236}">
                  <a16:creationId xmlns:a16="http://schemas.microsoft.com/office/drawing/2014/main" id="{05E593EB-03B6-304B-36AF-98846F516F4F}"/>
                </a:ext>
              </a:extLst>
            </p:cNvPr>
            <p:cNvSpPr/>
            <p:nvPr/>
          </p:nvSpPr>
          <p:spPr>
            <a:xfrm>
              <a:off x="2502039" y="1672601"/>
              <a:ext cx="3456633" cy="1756399"/>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bIns="0" rtlCol="0" anchor="b" anchorCtr="0"/>
            <a:lstStyle/>
            <a:p>
              <a:pPr algn="ctr"/>
              <a:r>
                <a:rPr lang="en-US" dirty="0">
                  <a:ln>
                    <a:solidFill>
                      <a:schemeClr val="tx1"/>
                    </a:solidFill>
                  </a:ln>
                  <a:solidFill>
                    <a:schemeClr val="tx1"/>
                  </a:solidFill>
                </a:rPr>
                <a:t>Image recognition</a:t>
              </a:r>
            </a:p>
          </p:txBody>
        </p:sp>
      </p:grpSp>
      <p:grpSp>
        <p:nvGrpSpPr>
          <p:cNvPr id="22" name="Group 21">
            <a:extLst>
              <a:ext uri="{FF2B5EF4-FFF2-40B4-BE49-F238E27FC236}">
                <a16:creationId xmlns:a16="http://schemas.microsoft.com/office/drawing/2014/main" id="{4F46AA84-88ED-11B8-07FA-226C702FE72C}"/>
              </a:ext>
            </a:extLst>
          </p:cNvPr>
          <p:cNvGrpSpPr/>
          <p:nvPr/>
        </p:nvGrpSpPr>
        <p:grpSpPr>
          <a:xfrm>
            <a:off x="1465800" y="3821393"/>
            <a:ext cx="3189516" cy="1775155"/>
            <a:chOff x="1033303" y="4029516"/>
            <a:chExt cx="4019340" cy="1756399"/>
          </a:xfrm>
        </p:grpSpPr>
        <p:sp>
          <p:nvSpPr>
            <p:cNvPr id="14" name="Rectangle 13">
              <a:extLst>
                <a:ext uri="{FF2B5EF4-FFF2-40B4-BE49-F238E27FC236}">
                  <a16:creationId xmlns:a16="http://schemas.microsoft.com/office/drawing/2014/main" id="{374C9274-16C6-7F5D-E396-20B21AFD776E}"/>
                </a:ext>
              </a:extLst>
            </p:cNvPr>
            <p:cNvSpPr/>
            <p:nvPr/>
          </p:nvSpPr>
          <p:spPr>
            <a:xfrm>
              <a:off x="1641026" y="4479806"/>
              <a:ext cx="1082097" cy="56202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b="1" dirty="0">
                  <a:solidFill>
                    <a:schemeClr val="tx1"/>
                  </a:solidFill>
                </a:rPr>
                <a:t>Text</a:t>
              </a:r>
            </a:p>
          </p:txBody>
        </p:sp>
        <p:sp>
          <p:nvSpPr>
            <p:cNvPr id="15" name="Rectangle 14">
              <a:extLst>
                <a:ext uri="{FF2B5EF4-FFF2-40B4-BE49-F238E27FC236}">
                  <a16:creationId xmlns:a16="http://schemas.microsoft.com/office/drawing/2014/main" id="{A90EA721-2F20-E08D-0E87-E335EA66CADD}"/>
                </a:ext>
              </a:extLst>
            </p:cNvPr>
            <p:cNvSpPr/>
            <p:nvPr/>
          </p:nvSpPr>
          <p:spPr>
            <a:xfrm>
              <a:off x="3292941" y="4490281"/>
              <a:ext cx="1091650" cy="5515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Audio</a:t>
              </a:r>
            </a:p>
          </p:txBody>
        </p:sp>
        <p:sp>
          <p:nvSpPr>
            <p:cNvPr id="20" name="Oval 19">
              <a:extLst>
                <a:ext uri="{FF2B5EF4-FFF2-40B4-BE49-F238E27FC236}">
                  <a16:creationId xmlns:a16="http://schemas.microsoft.com/office/drawing/2014/main" id="{44D8A12F-068E-3A1A-E184-B3FD3C4DBF61}"/>
                </a:ext>
              </a:extLst>
            </p:cNvPr>
            <p:cNvSpPr/>
            <p:nvPr/>
          </p:nvSpPr>
          <p:spPr>
            <a:xfrm>
              <a:off x="1033303" y="4029516"/>
              <a:ext cx="4019340" cy="1756399"/>
            </a:xfrm>
            <a:prstGeom prst="ellipse">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bIns="0" rtlCol="0" anchor="b" anchorCtr="0"/>
            <a:lstStyle/>
            <a:p>
              <a:pPr algn="ctr"/>
              <a:r>
                <a:rPr lang="en-US" b="1" dirty="0">
                  <a:ln>
                    <a:solidFill>
                      <a:schemeClr val="tx1"/>
                    </a:solidFill>
                  </a:ln>
                  <a:solidFill>
                    <a:schemeClr val="tx1"/>
                  </a:solidFill>
                </a:rPr>
                <a:t>NLP</a:t>
              </a:r>
            </a:p>
          </p:txBody>
        </p:sp>
      </p:grpSp>
      <p:sp>
        <p:nvSpPr>
          <p:cNvPr id="21" name="Title 1">
            <a:extLst>
              <a:ext uri="{FF2B5EF4-FFF2-40B4-BE49-F238E27FC236}">
                <a16:creationId xmlns:a16="http://schemas.microsoft.com/office/drawing/2014/main" id="{B1B60457-ACBE-5213-F126-E4A777CA6947}"/>
              </a:ext>
            </a:extLst>
          </p:cNvPr>
          <p:cNvSpPr txBox="1">
            <a:spLocks/>
          </p:cNvSpPr>
          <p:nvPr/>
        </p:nvSpPr>
        <p:spPr>
          <a:xfrm>
            <a:off x="1114068" y="1248321"/>
            <a:ext cx="3892979" cy="4737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Unstructured information</a:t>
            </a:r>
          </a:p>
        </p:txBody>
      </p:sp>
      <p:cxnSp>
        <p:nvCxnSpPr>
          <p:cNvPr id="24" name="Straight Arrow Connector 23">
            <a:extLst>
              <a:ext uri="{FF2B5EF4-FFF2-40B4-BE49-F238E27FC236}">
                <a16:creationId xmlns:a16="http://schemas.microsoft.com/office/drawing/2014/main" id="{EA619F80-BEFE-9187-1667-C4ACE6B7F772}"/>
              </a:ext>
            </a:extLst>
          </p:cNvPr>
          <p:cNvCxnSpPr>
            <a:cxnSpLocks/>
          </p:cNvCxnSpPr>
          <p:nvPr/>
        </p:nvCxnSpPr>
        <p:spPr>
          <a:xfrm>
            <a:off x="5978769" y="3821393"/>
            <a:ext cx="189913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C58DA82E-1366-A46C-E833-E0BEF4849EF6}"/>
              </a:ext>
            </a:extLst>
          </p:cNvPr>
          <p:cNvSpPr txBox="1">
            <a:spLocks/>
          </p:cNvSpPr>
          <p:nvPr/>
        </p:nvSpPr>
        <p:spPr>
          <a:xfrm>
            <a:off x="8263095" y="1229253"/>
            <a:ext cx="3438210" cy="4737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Structured information</a:t>
            </a:r>
          </a:p>
        </p:txBody>
      </p:sp>
      <p:sp>
        <p:nvSpPr>
          <p:cNvPr id="30" name="TextBox 29">
            <a:extLst>
              <a:ext uri="{FF2B5EF4-FFF2-40B4-BE49-F238E27FC236}">
                <a16:creationId xmlns:a16="http://schemas.microsoft.com/office/drawing/2014/main" id="{FD03B195-39EF-F5ED-D87C-FDFD1BDEAA9D}"/>
              </a:ext>
            </a:extLst>
          </p:cNvPr>
          <p:cNvSpPr txBox="1"/>
          <p:nvPr/>
        </p:nvSpPr>
        <p:spPr>
          <a:xfrm>
            <a:off x="8249697" y="3230453"/>
            <a:ext cx="3438210" cy="954107"/>
          </a:xfrm>
          <a:prstGeom prst="rect">
            <a:avLst/>
          </a:prstGeom>
          <a:noFill/>
        </p:spPr>
        <p:txBody>
          <a:bodyPr wrap="square" rtlCol="0">
            <a:spAutoFit/>
          </a:bodyPr>
          <a:lstStyle/>
          <a:p>
            <a:pPr algn="ctr"/>
            <a:r>
              <a:rPr lang="en-US" sz="2800" b="1" dirty="0"/>
              <a:t>Entities </a:t>
            </a:r>
          </a:p>
          <a:p>
            <a:pPr algn="ctr"/>
            <a:r>
              <a:rPr lang="en-US" sz="2800" b="1" dirty="0"/>
              <a:t>and their relations</a:t>
            </a:r>
          </a:p>
        </p:txBody>
      </p:sp>
      <p:sp>
        <p:nvSpPr>
          <p:cNvPr id="32" name="Slide Number Placeholder 31">
            <a:extLst>
              <a:ext uri="{FF2B5EF4-FFF2-40B4-BE49-F238E27FC236}">
                <a16:creationId xmlns:a16="http://schemas.microsoft.com/office/drawing/2014/main" id="{EEE16B5D-2879-8A8E-3684-55846CB0E8DE}"/>
              </a:ext>
            </a:extLst>
          </p:cNvPr>
          <p:cNvSpPr>
            <a:spLocks noGrp="1"/>
          </p:cNvSpPr>
          <p:nvPr>
            <p:ph type="sldNum" sz="quarter" idx="12"/>
          </p:nvPr>
        </p:nvSpPr>
        <p:spPr/>
        <p:txBody>
          <a:bodyPr/>
          <a:lstStyle/>
          <a:p>
            <a:fld id="{37950FF7-D1DA-43BB-BE82-BEBADB167D87}" type="slidenum">
              <a:rPr lang="en-US" sz="1800" smtClean="0"/>
              <a:t>2</a:t>
            </a:fld>
            <a:endParaRPr lang="en-US" sz="1800" dirty="0"/>
          </a:p>
        </p:txBody>
      </p:sp>
    </p:spTree>
    <p:extLst>
      <p:ext uri="{BB962C8B-B14F-4D97-AF65-F5344CB8AC3E}">
        <p14:creationId xmlns:p14="http://schemas.microsoft.com/office/powerpoint/2010/main" val="1667398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AE22-EDFF-4D90-9975-A47FE2374E4A}"/>
              </a:ext>
            </a:extLst>
          </p:cNvPr>
          <p:cNvSpPr>
            <a:spLocks noGrp="1"/>
          </p:cNvSpPr>
          <p:nvPr>
            <p:ph type="title"/>
          </p:nvPr>
        </p:nvSpPr>
        <p:spPr>
          <a:xfrm>
            <a:off x="838200" y="304277"/>
            <a:ext cx="10515600" cy="1325563"/>
          </a:xfrm>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8E0ED3-0C59-4E40-95D3-A56CB1C88FC4}"/>
                  </a:ext>
                </a:extLst>
              </p:cNvPr>
              <p:cNvSpPr txBox="1"/>
              <p:nvPr/>
            </p:nvSpPr>
            <p:spPr>
              <a:xfrm>
                <a:off x="1262380" y="1941979"/>
                <a:ext cx="9667240" cy="4112280"/>
              </a:xfrm>
              <a:prstGeom prst="rect">
                <a:avLst/>
              </a:prstGeom>
              <a:noFill/>
            </p:spPr>
            <p:txBody>
              <a:bodyPr wrap="square" rtlCol="0">
                <a:spAutoFit/>
              </a:bodyPr>
              <a:lstStyle/>
              <a:p>
                <a:pPr lvl="1" algn="ctr">
                  <a:lnSpc>
                    <a:spcPct val="150000"/>
                  </a:lnSpc>
                </a:pPr>
                <a14:m>
                  <m:oMath xmlns:m="http://schemas.openxmlformats.org/officeDocument/2006/math">
                    <m:r>
                      <a:rPr lang="en-US" sz="2000" b="0" i="1" smtClean="0">
                        <a:latin typeface="Cambria Math" panose="02040503050406030204" pitchFamily="18" charset="0"/>
                      </a:rPr>
                      <m:t>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𝑛</m:t>
                        </m:r>
                      </m:sub>
                    </m:sSub>
                    <m:r>
                      <a:rPr lang="en-US" sz="2000" i="1">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𝑛</m:t>
                        </m:r>
                      </m:sub>
                    </m:sSub>
                  </m:oMath>
                </a14:m>
                <a:r>
                  <a:rPr lang="en-US" sz="2000" dirty="0"/>
                  <a:t> </a:t>
                </a:r>
              </a:p>
              <a:p>
                <a:pPr lvl="1">
                  <a:lnSpc>
                    <a:spcPct val="150000"/>
                  </a:lnSpc>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𝑝</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𝑥</m:t>
                          </m:r>
                        </m:e>
                      </m:d>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𝑒</m:t>
                              </m:r>
                            </m:e>
                            <m:sup>
                              <m:r>
                                <a:rPr lang="en-US" sz="2000" b="0" i="1" dirty="0" smtClean="0">
                                  <a:latin typeface="Cambria Math" panose="02040503050406030204" pitchFamily="18" charset="0"/>
                                </a:rPr>
                                <m:t>−</m:t>
                              </m:r>
                              <m:r>
                                <a:rPr lang="en-US" sz="2000" b="0" i="1" dirty="0" smtClean="0">
                                  <a:latin typeface="Cambria Math" panose="02040503050406030204" pitchFamily="18" charset="0"/>
                                </a:rPr>
                                <m:t>𝑦</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sup>
                          </m:sSup>
                        </m:den>
                      </m:f>
                    </m:oMath>
                  </m:oMathPara>
                </a14:m>
                <a:endParaRPr lang="en-US" sz="2000" b="0" i="1" dirty="0">
                  <a:latin typeface="Cambria Math" panose="02040503050406030204" pitchFamily="18" charset="0"/>
                </a:endParaRPr>
              </a:p>
              <a:p>
                <a:pPr lvl="1">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𝑒𝑟𝑟𝑜𝑟</m:t>
                      </m:r>
                      <m:r>
                        <a:rPr lang="en-US" sz="2000" b="0" i="1" smtClean="0">
                          <a:latin typeface="Cambria Math" panose="02040503050406030204" pitchFamily="18" charset="0"/>
                        </a:rPr>
                        <m:t>_</m:t>
                      </m:r>
                      <m:r>
                        <a:rPr lang="en-US" sz="2000" b="0" i="1" smtClean="0">
                          <a:latin typeface="Cambria Math" panose="02040503050406030204" pitchFamily="18" charset="0"/>
                        </a:rPr>
                        <m:t>𝑏𝑖𝑛𝑎𝑟𝑦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𝑙𝑜𝑔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𝑦</m:t>
                              </m:r>
                            </m:e>
                          </m:d>
                          <m:r>
                            <a:rPr lang="en-US" sz="2000" i="1">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𝑝</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e>
                          </m:func>
                        </m:e>
                      </m:d>
                    </m:oMath>
                  </m:oMathPara>
                </a14:m>
                <a:endParaRPr lang="en-US" sz="2000" dirty="0"/>
              </a:p>
              <a:p>
                <a:pPr marL="0" lvl="1"/>
                <a:endParaRPr lang="en-US" sz="2000" dirty="0"/>
              </a:p>
              <a:p>
                <a:pPr marL="0" lvl="1"/>
                <a:r>
                  <a:rPr lang="en-US" sz="2000" dirty="0"/>
                  <a:t>Where: </a:t>
                </a:r>
              </a:p>
              <a:p>
                <a:pPr marL="271463" lvl="1"/>
                <a14:m>
                  <m:oMath xmlns:m="http://schemas.openxmlformats.org/officeDocument/2006/math">
                    <m:sSub>
                      <m:sSubPr>
                        <m:ctrlPr>
                          <a:rPr lang="en-US" sz="2000" i="1" smtClean="0">
                            <a:effectLst/>
                            <a:latin typeface="Cambria Math" panose="02040503050406030204" pitchFamily="18" charset="0"/>
                          </a:rPr>
                        </m:ctrlPr>
                      </m:sSubPr>
                      <m:e>
                        <m:r>
                          <m:rPr>
                            <m:sty m:val="p"/>
                          </m:rPr>
                          <a:rPr lang="uk-UA" sz="1800">
                            <a:effectLst/>
                            <a:latin typeface="Cambria Math" panose="02040503050406030204" pitchFamily="18" charset="0"/>
                            <a:ea typeface="Times New Roman" panose="02020603050405020304" pitchFamily="18" charset="0"/>
                            <a:cs typeface="Times New Roman" panose="02020603050405020304" pitchFamily="18" charset="0"/>
                          </a:rPr>
                          <m:t>x</m:t>
                        </m:r>
                      </m:e>
                      <m:sub>
                        <m:r>
                          <a:rPr lang="uk-UA"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000" dirty="0"/>
                  <a:t> - </a:t>
                </a:r>
                <a14:m>
                  <m:oMath xmlns:m="http://schemas.openxmlformats.org/officeDocument/2006/math">
                    <m:r>
                      <a:rPr lang="en-US" sz="2000" i="1" dirty="0" smtClean="0">
                        <a:latin typeface="Cambria Math" panose="02040503050406030204" pitchFamily="18" charset="0"/>
                      </a:rPr>
                      <m:t>𝑖</m:t>
                    </m:r>
                    <m:r>
                      <a:rPr lang="en-US" sz="2000" i="1" dirty="0" smtClean="0">
                        <a:latin typeface="Cambria Math" panose="02040503050406030204" pitchFamily="18" charset="0"/>
                      </a:rPr>
                      <m:t>−</m:t>
                    </m:r>
                    <m:r>
                      <a:rPr lang="en-US" sz="2000" i="1" dirty="0" smtClean="0">
                        <a:latin typeface="Cambria Math" panose="02040503050406030204" pitchFamily="18" charset="0"/>
                      </a:rPr>
                      <m:t>𝑡h</m:t>
                    </m:r>
                  </m:oMath>
                </a14:m>
                <a:r>
                  <a:rPr lang="en-US" sz="2000" dirty="0"/>
                  <a:t> item of input vector </a:t>
                </a:r>
                <a14:m>
                  <m:oMath xmlns:m="http://schemas.openxmlformats.org/officeDocument/2006/math">
                    <m:r>
                      <a:rPr lang="en-US" sz="2000" b="0" i="1" smtClean="0">
                        <a:latin typeface="Cambria Math" panose="02040503050406030204" pitchFamily="18" charset="0"/>
                      </a:rPr>
                      <m:t>𝑥</m:t>
                    </m:r>
                  </m:oMath>
                </a14:m>
                <a:endParaRPr lang="en-US" sz="2000" dirty="0"/>
              </a:p>
              <a:p>
                <a:pPr marL="271463"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oMath>
                </a14:m>
                <a:r>
                  <a:rPr lang="en-US" sz="2000" dirty="0"/>
                  <a:t> - weights of the model</a:t>
                </a:r>
              </a:p>
              <a:p>
                <a:pPr marL="271463" lvl="1"/>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sup>
                      </m:sSup>
                    </m:oMath>
                  </m:oMathPara>
                </a14:m>
                <a:endParaRPr lang="en-US" sz="2000" b="0" i="1" dirty="0">
                  <a:latin typeface="Cambria Math" panose="02040503050406030204" pitchFamily="18" charset="0"/>
                  <a:ea typeface="Cambria Math" panose="02040503050406030204" pitchFamily="18" charset="0"/>
                </a:endParaRPr>
              </a:p>
              <a:p>
                <a:pPr marL="271463" lvl="1"/>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∈{0, 1}</m:t>
                      </m:r>
                    </m:oMath>
                  </m:oMathPara>
                </a14:m>
                <a:endParaRPr lang="en-US" sz="2000" dirty="0"/>
              </a:p>
              <a:p>
                <a:pPr marL="271463" lvl="1"/>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 – probability of </a:t>
                </a:r>
                <a14:m>
                  <m:oMath xmlns:m="http://schemas.openxmlformats.org/officeDocument/2006/math">
                    <m:r>
                      <a:rPr lang="en-US" sz="2000" b="0" i="1" smtClean="0">
                        <a:latin typeface="Cambria Math" panose="02040503050406030204" pitchFamily="18" charset="0"/>
                      </a:rPr>
                      <m:t>𝑥</m:t>
                    </m:r>
                  </m:oMath>
                </a14:m>
                <a:r>
                  <a:rPr lang="en-US" sz="2000" dirty="0"/>
                  <a:t> to belong to positive class</a:t>
                </a:r>
              </a:p>
            </p:txBody>
          </p:sp>
        </mc:Choice>
        <mc:Fallback xmlns="">
          <p:sp>
            <p:nvSpPr>
              <p:cNvPr id="3" name="TextBox 2">
                <a:extLst>
                  <a:ext uri="{FF2B5EF4-FFF2-40B4-BE49-F238E27FC236}">
                    <a16:creationId xmlns:a16="http://schemas.microsoft.com/office/drawing/2014/main" id="{878E0ED3-0C59-4E40-95D3-A56CB1C88FC4}"/>
                  </a:ext>
                </a:extLst>
              </p:cNvPr>
              <p:cNvSpPr txBox="1">
                <a:spLocks noRot="1" noChangeAspect="1" noMove="1" noResize="1" noEditPoints="1" noAdjustHandles="1" noChangeArrowheads="1" noChangeShapeType="1" noTextEdit="1"/>
              </p:cNvSpPr>
              <p:nvPr/>
            </p:nvSpPr>
            <p:spPr>
              <a:xfrm>
                <a:off x="1262380" y="1941979"/>
                <a:ext cx="9667240" cy="4112280"/>
              </a:xfrm>
              <a:prstGeom prst="rect">
                <a:avLst/>
              </a:prstGeom>
              <a:blipFill>
                <a:blip r:embed="rId2"/>
                <a:stretch>
                  <a:fillRect l="-631" b="-17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E32042-ACA6-B68E-676A-0A27A3B49E33}"/>
              </a:ext>
            </a:extLst>
          </p:cNvPr>
          <p:cNvSpPr>
            <a:spLocks noGrp="1"/>
          </p:cNvSpPr>
          <p:nvPr>
            <p:ph type="sldNum" sz="quarter" idx="12"/>
          </p:nvPr>
        </p:nvSpPr>
        <p:spPr/>
        <p:txBody>
          <a:bodyPr/>
          <a:lstStyle/>
          <a:p>
            <a:fld id="{37950FF7-D1DA-43BB-BE82-BEBADB167D87}" type="slidenum">
              <a:rPr lang="en-US" smtClean="0"/>
              <a:t>20</a:t>
            </a:fld>
            <a:endParaRPr lang="en-US"/>
          </a:p>
        </p:txBody>
      </p:sp>
    </p:spTree>
    <p:extLst>
      <p:ext uri="{BB962C8B-B14F-4D97-AF65-F5344CB8AC3E}">
        <p14:creationId xmlns:p14="http://schemas.microsoft.com/office/powerpoint/2010/main" val="294310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2CD946-A0F0-029C-DE1D-2C6FB908EEE8}"/>
              </a:ext>
            </a:extLst>
          </p:cNvPr>
          <p:cNvSpPr>
            <a:spLocks noGrp="1"/>
          </p:cNvSpPr>
          <p:nvPr>
            <p:ph type="sldNum" sz="quarter" idx="12"/>
          </p:nvPr>
        </p:nvSpPr>
        <p:spPr/>
        <p:txBody>
          <a:bodyPr/>
          <a:lstStyle/>
          <a:p>
            <a:fld id="{37950FF7-D1DA-43BB-BE82-BEBADB167D87}" type="slidenum">
              <a:rPr lang="en-US" smtClean="0"/>
              <a:t>21</a:t>
            </a:fld>
            <a:endParaRPr lang="en-US"/>
          </a:p>
        </p:txBody>
      </p:sp>
      <p:sp>
        <p:nvSpPr>
          <p:cNvPr id="3" name="Title 1">
            <a:extLst>
              <a:ext uri="{FF2B5EF4-FFF2-40B4-BE49-F238E27FC236}">
                <a16:creationId xmlns:a16="http://schemas.microsoft.com/office/drawing/2014/main" id="{0F32DA11-F887-E694-1B47-B296F0149FEE}"/>
              </a:ext>
            </a:extLst>
          </p:cNvPr>
          <p:cNvSpPr txBox="1">
            <a:spLocks/>
          </p:cNvSpPr>
          <p:nvPr/>
        </p:nvSpPr>
        <p:spPr>
          <a:xfrm>
            <a:off x="838200" y="30427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Logistic Regression. Weights analysis</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74302F-1169-4DE5-D80F-18FB9646F2D3}"/>
                  </a:ext>
                </a:extLst>
              </p:cNvPr>
              <p:cNvSpPr txBox="1"/>
              <p:nvPr/>
            </p:nvSpPr>
            <p:spPr>
              <a:xfrm>
                <a:off x="838200" y="1260508"/>
                <a:ext cx="6094324" cy="400110"/>
              </a:xfrm>
              <a:prstGeom prst="rect">
                <a:avLst/>
              </a:prstGeom>
              <a:noFill/>
            </p:spPr>
            <p:txBody>
              <a:bodyPr wrap="square">
                <a:spAutoFit/>
              </a:bodyPr>
              <a:lstStyle/>
              <a:p>
                <a:r>
                  <a:rPr lang="en-US" sz="2000" dirty="0"/>
                  <a:t>w </a:t>
                </a:r>
                <a14:m>
                  <m:oMath xmlns:m="http://schemas.openxmlformats.org/officeDocument/2006/math">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0">
                            <a:latin typeface="Cambria Math" panose="02040503050406030204" pitchFamily="18" charset="0"/>
                          </a:rPr>
                          <m:t>ℝ</m:t>
                        </m:r>
                      </m:e>
                      <m:sup>
                        <m:r>
                          <a:rPr lang="en-US" sz="2000" i="0">
                            <a:latin typeface="Cambria Math" panose="02040503050406030204" pitchFamily="18" charset="0"/>
                          </a:rPr>
                          <m:t>2∙</m:t>
                        </m:r>
                        <m:r>
                          <a:rPr lang="en-US" sz="2000" i="1">
                            <a:latin typeface="Cambria Math" panose="02040503050406030204" pitchFamily="18" charset="0"/>
                          </a:rPr>
                          <m:t>𝑛</m:t>
                        </m:r>
                      </m:sup>
                    </m:sSup>
                  </m:oMath>
                </a14:m>
                <a:r>
                  <a:rPr lang="en-US" sz="2000" dirty="0"/>
                  <a:t> - weights of logistic regression</a:t>
                </a:r>
              </a:p>
            </p:txBody>
          </p:sp>
        </mc:Choice>
        <mc:Fallback xmlns="">
          <p:sp>
            <p:nvSpPr>
              <p:cNvPr id="5" name="TextBox 4">
                <a:extLst>
                  <a:ext uri="{FF2B5EF4-FFF2-40B4-BE49-F238E27FC236}">
                    <a16:creationId xmlns:a16="http://schemas.microsoft.com/office/drawing/2014/main" id="{5574302F-1169-4DE5-D80F-18FB9646F2D3}"/>
                  </a:ext>
                </a:extLst>
              </p:cNvPr>
              <p:cNvSpPr txBox="1">
                <a:spLocks noRot="1" noChangeAspect="1" noMove="1" noResize="1" noEditPoints="1" noAdjustHandles="1" noChangeArrowheads="1" noChangeShapeType="1" noTextEdit="1"/>
              </p:cNvSpPr>
              <p:nvPr/>
            </p:nvSpPr>
            <p:spPr>
              <a:xfrm>
                <a:off x="838200" y="1260508"/>
                <a:ext cx="6094324" cy="400110"/>
              </a:xfrm>
              <a:prstGeom prst="rect">
                <a:avLst/>
              </a:prstGeom>
              <a:blipFill>
                <a:blip r:embed="rId2"/>
                <a:stretch>
                  <a:fillRect l="-110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84C9B44-BB30-52AE-1CB6-4757BC94E24B}"/>
                  </a:ext>
                </a:extLst>
              </p:cNvPr>
              <p:cNvSpPr txBox="1"/>
              <p:nvPr/>
            </p:nvSpPr>
            <p:spPr>
              <a:xfrm>
                <a:off x="831780" y="1697865"/>
                <a:ext cx="10522020" cy="2424062"/>
              </a:xfrm>
              <a:prstGeom prst="rect">
                <a:avLst/>
              </a:prstGeom>
              <a:noFill/>
            </p:spPr>
            <p:txBody>
              <a:bodyPr wrap="square" rtlCol="0">
                <a:spAutoFit/>
              </a:bodyPr>
              <a:lstStyle/>
              <a:p>
                <a:r>
                  <a:rPr lang="en-US" sz="2000" dirty="0"/>
                  <a:t>Weight</a:t>
                </a:r>
                <a:r>
                  <a:rPr lang="uk-UA"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uk-UA" sz="2000" i="1">
                            <a:latin typeface="Cambria Math" panose="02040503050406030204" pitchFamily="18" charset="0"/>
                            <a:ea typeface="Times New Roman" panose="02020603050405020304" pitchFamily="18" charset="0"/>
                            <a:cs typeface="Times New Roman" panose="02020603050405020304" pitchFamily="18" charset="0"/>
                          </a:rPr>
                          <m:t>1,</m:t>
                        </m:r>
                        <m:r>
                          <a:rPr lang="uk-UA" sz="2000" i="1">
                            <a:latin typeface="Cambria Math" panose="02040503050406030204" pitchFamily="18" charset="0"/>
                            <a:ea typeface="Times New Roman" panose="02020603050405020304" pitchFamily="18" charset="0"/>
                            <a:cs typeface="Times New Roman" panose="02020603050405020304" pitchFamily="18" charset="0"/>
                          </a:rPr>
                          <m:t>𝑛</m:t>
                        </m:r>
                      </m:e>
                    </m:acc>
                  </m:oMath>
                </a14:m>
                <a:r>
                  <a:rPr lang="en-US" sz="2000" dirty="0"/>
                  <a:t> has changed sign:</a:t>
                </a:r>
              </a:p>
              <a:p>
                <a:pPr/>
                <a14:m>
                  <m:oMathPara xmlns:m="http://schemas.openxmlformats.org/officeDocument/2006/math">
                    <m:oMathParaPr>
                      <m:jc m:val="centerGroup"/>
                    </m:oMathParaPr>
                    <m:oMath xmlns:m="http://schemas.openxmlformats.org/officeDocument/2006/math">
                      <m:r>
                        <m:rPr>
                          <m:sty m:val="p"/>
                        </m:rPr>
                        <a:rPr lang="en-US" sz="2000" i="1">
                          <a:latin typeface="Cambria Math" panose="02040503050406030204" pitchFamily="18" charset="0"/>
                          <a:cs typeface="Times New Roman" panose="02020603050405020304" pitchFamily="18" charset="0"/>
                        </a:rPr>
                        <m:t>w</m:t>
                      </m:r>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&lt;0, </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000" i="1">
                              <a:effectLst/>
                              <a:latin typeface="Cambria Math" panose="02040503050406030204" pitchFamily="18" charset="0"/>
                            </a:rPr>
                          </m:ctrlPr>
                        </m:accPr>
                        <m:e>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𝑛</m:t>
                          </m:r>
                        </m:e>
                      </m:acc>
                    </m:oMath>
                  </m:oMathPara>
                </a14:m>
                <a:endParaRPr lang="en-US" sz="2000" dirty="0"/>
              </a:p>
              <a:p>
                <a:r>
                  <a:rPr lang="en-US" sz="2000" dirty="0"/>
                  <a:t>Weight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m:t>
                    </m:r>
                    <m:acc>
                      <m:accPr>
                        <m:chr m:val="̅"/>
                        <m:ctrlPr>
                          <a:rPr lang="en-US" sz="2000" i="1">
                            <a:latin typeface="Cambria Math" panose="02040503050406030204" pitchFamily="18" charset="0"/>
                          </a:rPr>
                        </m:ctrlPr>
                      </m:accPr>
                      <m:e>
                        <m:r>
                          <a:rPr lang="uk-UA" sz="2000" i="1">
                            <a:latin typeface="Cambria Math" panose="02040503050406030204" pitchFamily="18" charset="0"/>
                            <a:ea typeface="Times New Roman" panose="02020603050405020304" pitchFamily="18" charset="0"/>
                            <a:cs typeface="Times New Roman" panose="02020603050405020304" pitchFamily="18" charset="0"/>
                          </a:rPr>
                          <m:t>1,</m:t>
                        </m:r>
                        <m:r>
                          <a:rPr lang="uk-UA" sz="2000" i="1">
                            <a:latin typeface="Cambria Math" panose="02040503050406030204" pitchFamily="18" charset="0"/>
                            <a:ea typeface="Times New Roman" panose="02020603050405020304" pitchFamily="18" charset="0"/>
                            <a:cs typeface="Times New Roman" panose="02020603050405020304" pitchFamily="18" charset="0"/>
                          </a:rPr>
                          <m:t>𝑛</m:t>
                        </m:r>
                      </m:e>
                    </m:acc>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000" dirty="0"/>
                  <a:t>has changed sign strong:</a:t>
                </a:r>
              </a:p>
              <a:p>
                <a:pPr algn="ctr">
                  <a:lnSpc>
                    <a:spcPct val="150000"/>
                  </a:lnSpc>
                  <a:spcAft>
                    <a:spcPts val="600"/>
                  </a:spcAft>
                </a:pPr>
                <a:r>
                  <a:rPr lang="en-US" sz="2000" dirty="0">
                    <a:effectLst/>
                  </a:rPr>
                  <a:t>w</a:t>
                </a:r>
                <a14:m>
                  <m:oMath xmlns:m="http://schemas.openxmlformats.org/officeDocument/2006/math">
                    <m:d>
                      <m:dPr>
                        <m:begChr m:val="["/>
                        <m:endChr m:val="]"/>
                        <m:ctrlPr>
                          <a:rPr lang="en-US" sz="2000" i="1">
                            <a:effectLst/>
                            <a:latin typeface="Cambria Math" panose="02040503050406030204" pitchFamily="18" charset="0"/>
                          </a:rPr>
                        </m:ctrlPr>
                      </m:dPr>
                      <m:e>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&gt;0.1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&lt;−0.1</m:t>
                    </m:r>
                  </m:oMath>
                </a14:m>
                <a:r>
                  <a:rPr lang="en-US" sz="2000" dirty="0"/>
                  <a:t> or </a:t>
                </a:r>
                <a:r>
                  <a:rPr lang="en-US" sz="2000" dirty="0">
                    <a:effectLst/>
                  </a:rPr>
                  <a:t>w</a:t>
                </a:r>
                <a14:m>
                  <m:oMath xmlns:m="http://schemas.openxmlformats.org/officeDocument/2006/math">
                    <m:d>
                      <m:dPr>
                        <m:begChr m:val="["/>
                        <m:endChr m:val="]"/>
                        <m:ctrlPr>
                          <a:rPr lang="en-US" sz="2000" i="1">
                            <a:effectLst/>
                            <a:latin typeface="Cambria Math" panose="02040503050406030204" pitchFamily="18" charset="0"/>
                          </a:rPr>
                        </m:ctrlPr>
                      </m:dPr>
                      <m:e>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&lt;−0.1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d>
                      <m:dPr>
                        <m:begChr m:val="["/>
                        <m:endChr m:val="]"/>
                        <m:ctrlPr>
                          <a:rPr lang="en-US" sz="2000" i="1">
                            <a:effectLst/>
                            <a:latin typeface="Cambria Math" panose="02040503050406030204" pitchFamily="18" charset="0"/>
                          </a:rPr>
                        </m:ctrlPr>
                      </m:dPr>
                      <m:e>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&gt;0.1, </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2000" i="1">
                            <a:effectLst/>
                            <a:latin typeface="Cambria Math" panose="02040503050406030204" pitchFamily="18" charset="0"/>
                          </a:rPr>
                        </m:ctrlPr>
                      </m:accPr>
                      <m:e>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uk-UA" sz="2000" i="1">
                            <a:effectLst/>
                            <a:latin typeface="Cambria Math" panose="02040503050406030204" pitchFamily="18" charset="0"/>
                            <a:ea typeface="Times New Roman" panose="02020603050405020304" pitchFamily="18" charset="0"/>
                            <a:cs typeface="Times New Roman" panose="02020603050405020304" pitchFamily="18" charset="0"/>
                          </a:rPr>
                          <m:t>𝑛</m:t>
                        </m:r>
                      </m:e>
                    </m:acc>
                  </m:oMath>
                </a14:m>
                <a:endParaRPr lang="en-US" sz="2000" dirty="0">
                  <a:effectLst/>
                  <a:ea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𝑡h</m:t>
                    </m:r>
                  </m:oMath>
                </a14:m>
                <a:r>
                  <a:rPr lang="en-US" sz="2000" dirty="0">
                    <a:effectLst/>
                    <a:ea typeface="Times New Roman" panose="02020603050405020304" pitchFamily="18" charset="0"/>
                    <a:cs typeface="Times New Roman" panose="02020603050405020304" pitchFamily="18" charset="0"/>
                  </a:rPr>
                  <a:t> feature of </a:t>
                </a: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n-US" sz="2000" dirty="0">
                    <a:effectLst/>
                    <a:ea typeface="Times New Roman" panose="02020603050405020304" pitchFamily="18" charset="0"/>
                    <a:cs typeface="Times New Roman" panose="02020603050405020304" pitchFamily="18" charset="0"/>
                  </a:rPr>
                  <a:t> is </a:t>
                </a:r>
                <a:r>
                  <a:rPr lang="en-US" sz="2000" b="1" dirty="0">
                    <a:effectLst/>
                    <a:ea typeface="Times New Roman" panose="02020603050405020304" pitchFamily="18" charset="0"/>
                    <a:cs typeface="Times New Roman" panose="02020603050405020304" pitchFamily="18" charset="0"/>
                  </a:rPr>
                  <a:t>strong positive - </a:t>
                </a: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d>
                      <m:dPr>
                        <m:begChr m:val="["/>
                        <m:endChr m:val="]"/>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&gt;0.1</m:t>
                    </m:r>
                  </m:oMath>
                </a14:m>
                <a:endParaRPr lang="en-US" sz="2000" b="0" dirty="0">
                  <a:effectLst/>
                  <a:ea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𝑡h</m:t>
                    </m:r>
                  </m:oMath>
                </a14:m>
                <a:r>
                  <a:rPr lang="en-US" sz="2000" dirty="0">
                    <a:effectLst/>
                    <a:ea typeface="Times New Roman" panose="02020603050405020304" pitchFamily="18" charset="0"/>
                    <a:cs typeface="Times New Roman" panose="02020603050405020304" pitchFamily="18" charset="0"/>
                  </a:rPr>
                  <a:t> feature of </a:t>
                </a: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en-US" sz="2000" dirty="0">
                    <a:effectLst/>
                    <a:ea typeface="Times New Roman" panose="02020603050405020304" pitchFamily="18" charset="0"/>
                    <a:cs typeface="Times New Roman" panose="02020603050405020304" pitchFamily="18" charset="0"/>
                  </a:rPr>
                  <a:t> is </a:t>
                </a:r>
                <a:r>
                  <a:rPr lang="en-US" sz="2000" b="1" dirty="0">
                    <a:effectLst/>
                    <a:ea typeface="Times New Roman" panose="02020603050405020304" pitchFamily="18" charset="0"/>
                    <a:cs typeface="Times New Roman" panose="02020603050405020304" pitchFamily="18" charset="0"/>
                  </a:rPr>
                  <a:t>strong negative - </a:t>
                </a:r>
                <a14:m>
                  <m:oMath xmlns:m="http://schemas.openxmlformats.org/officeDocument/2006/math">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𝑤</m:t>
                    </m:r>
                    <m:d>
                      <m:dPr>
                        <m:begChr m:val="["/>
                        <m:endChr m:val="]"/>
                        <m:ctrlP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e>
                    </m:d>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&lt;−0.1</m:t>
                    </m:r>
                  </m:oMath>
                </a14:m>
                <a:endParaRPr lang="en-US" sz="2000" dirty="0">
                  <a:effectLst/>
                  <a:ea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84C9B44-BB30-52AE-1CB6-4757BC94E24B}"/>
                  </a:ext>
                </a:extLst>
              </p:cNvPr>
              <p:cNvSpPr txBox="1">
                <a:spLocks noRot="1" noChangeAspect="1" noMove="1" noResize="1" noEditPoints="1" noAdjustHandles="1" noChangeArrowheads="1" noChangeShapeType="1" noTextEdit="1"/>
              </p:cNvSpPr>
              <p:nvPr/>
            </p:nvSpPr>
            <p:spPr>
              <a:xfrm>
                <a:off x="831780" y="1697865"/>
                <a:ext cx="10522020" cy="2424062"/>
              </a:xfrm>
              <a:prstGeom prst="rect">
                <a:avLst/>
              </a:prstGeom>
              <a:blipFill>
                <a:blip r:embed="rId3"/>
                <a:stretch>
                  <a:fillRect l="-579" t="-1511" b="-3778"/>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354C162D-3DCA-6DE9-6B4D-F37592C618FD}"/>
              </a:ext>
            </a:extLst>
          </p:cNvPr>
          <p:cNvGraphicFramePr>
            <a:graphicFrameLocks noGrp="1"/>
          </p:cNvGraphicFramePr>
          <p:nvPr>
            <p:extLst>
              <p:ext uri="{D42A27DB-BD31-4B8C-83A1-F6EECF244321}">
                <p14:modId xmlns:p14="http://schemas.microsoft.com/office/powerpoint/2010/main" val="2957198918"/>
              </p:ext>
            </p:extLst>
          </p:nvPr>
        </p:nvGraphicFramePr>
        <p:xfrm>
          <a:off x="1362947" y="4399466"/>
          <a:ext cx="9466106" cy="2048324"/>
        </p:xfrm>
        <a:graphic>
          <a:graphicData uri="http://schemas.openxmlformats.org/drawingml/2006/table">
            <a:tbl>
              <a:tblPr firstRow="1" firstCol="1" bandRow="1"/>
              <a:tblGrid>
                <a:gridCol w="2502354">
                  <a:extLst>
                    <a:ext uri="{9D8B030D-6E8A-4147-A177-3AD203B41FA5}">
                      <a16:colId xmlns:a16="http://schemas.microsoft.com/office/drawing/2014/main" val="941981084"/>
                    </a:ext>
                  </a:extLst>
                </a:gridCol>
                <a:gridCol w="1740938">
                  <a:extLst>
                    <a:ext uri="{9D8B030D-6E8A-4147-A177-3AD203B41FA5}">
                      <a16:colId xmlns:a16="http://schemas.microsoft.com/office/drawing/2014/main" val="14435531"/>
                    </a:ext>
                  </a:extLst>
                </a:gridCol>
                <a:gridCol w="1740938">
                  <a:extLst>
                    <a:ext uri="{9D8B030D-6E8A-4147-A177-3AD203B41FA5}">
                      <a16:colId xmlns:a16="http://schemas.microsoft.com/office/drawing/2014/main" val="204244132"/>
                    </a:ext>
                  </a:extLst>
                </a:gridCol>
                <a:gridCol w="1740938">
                  <a:extLst>
                    <a:ext uri="{9D8B030D-6E8A-4147-A177-3AD203B41FA5}">
                      <a16:colId xmlns:a16="http://schemas.microsoft.com/office/drawing/2014/main" val="36807070"/>
                    </a:ext>
                  </a:extLst>
                </a:gridCol>
                <a:gridCol w="1740938">
                  <a:extLst>
                    <a:ext uri="{9D8B030D-6E8A-4147-A177-3AD203B41FA5}">
                      <a16:colId xmlns:a16="http://schemas.microsoft.com/office/drawing/2014/main" val="2311423668"/>
                    </a:ext>
                  </a:extLst>
                </a:gridCol>
              </a:tblGrid>
              <a:tr h="0">
                <a:tc rowSpan="2">
                  <a:txBody>
                    <a:bodyPr/>
                    <a:lstStyle/>
                    <a:p>
                      <a:pPr indent="450215" algn="just">
                        <a:lnSpc>
                          <a:spcPct val="100000"/>
                        </a:lnSpc>
                        <a:spcAft>
                          <a:spcPts val="1000"/>
                        </a:spcAft>
                      </a:pPr>
                      <a:r>
                        <a:rPr lang="uk-UA"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ctr">
                        <a:lnSpc>
                          <a:spcPct val="100000"/>
                        </a:lnSpc>
                        <a:spcAft>
                          <a:spcPts val="1000"/>
                        </a:spcAft>
                        <a:tabLst>
                          <a:tab pos="922020" algn="l"/>
                        </a:tabLst>
                      </a:pPr>
                      <a:r>
                        <a:rPr lang="en-US" sz="1800" dirty="0">
                          <a:effectLst/>
                          <a:latin typeface="Times New Roman" panose="02020603050405020304" pitchFamily="18" charset="0"/>
                          <a:ea typeface="Times New Roman" panose="02020603050405020304" pitchFamily="18" charset="0"/>
                        </a:rPr>
                        <a:t>CUAD V1</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indent="450215" algn="ctr">
                        <a:lnSpc>
                          <a:spcPct val="100000"/>
                        </a:lnSpc>
                        <a:spcAft>
                          <a:spcPts val="1000"/>
                        </a:spcAft>
                      </a:pPr>
                      <a:r>
                        <a:rPr lang="en-US" sz="1800">
                          <a:effectLst/>
                          <a:latin typeface="Times New Roman" panose="02020603050405020304" pitchFamily="18" charset="0"/>
                          <a:ea typeface="Times New Roman" panose="02020603050405020304" pitchFamily="18" charset="0"/>
                        </a:rPr>
                        <a:t>Google Play Reviews</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48254992"/>
                  </a:ext>
                </a:extLst>
              </a:tr>
              <a:tr h="468504">
                <a:tc vMerge="1">
                  <a:txBody>
                    <a:bodyPr/>
                    <a:lstStyle/>
                    <a:p>
                      <a:endParaRPr lang="en-US"/>
                    </a:p>
                  </a:txBody>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Changed sign</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Changed sign strong</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Changed sign</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Changed sign strong</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510785"/>
                  </a:ext>
                </a:extLst>
              </a:tr>
              <a:tr h="473019">
                <a:tc>
                  <a:txBody>
                    <a:bodyPr/>
                    <a:lstStyle/>
                    <a:p>
                      <a:pPr marL="0" indent="0" algn="l">
                        <a:lnSpc>
                          <a:spcPct val="100000"/>
                        </a:lnSpc>
                        <a:spcAft>
                          <a:spcPts val="1000"/>
                        </a:spcAft>
                      </a:pPr>
                      <a:r>
                        <a:rPr lang="en-US" sz="1800" dirty="0">
                          <a:effectLst/>
                          <a:latin typeface="Times New Roman" panose="02020603050405020304" pitchFamily="18" charset="0"/>
                          <a:ea typeface="Times New Roman" panose="02020603050405020304" pitchFamily="18" charset="0"/>
                        </a:rPr>
                        <a:t>Strong positive weights</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95%</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76%</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85%</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80%</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591173"/>
                  </a:ext>
                </a:extLst>
              </a:tr>
              <a:tr h="464345">
                <a:tc>
                  <a:txBody>
                    <a:bodyPr/>
                    <a:lstStyle/>
                    <a:p>
                      <a:pPr marL="0" indent="0" algn="l">
                        <a:lnSpc>
                          <a:spcPct val="100000"/>
                        </a:lnSpc>
                        <a:spcAft>
                          <a:spcPts val="1000"/>
                        </a:spcAft>
                      </a:pPr>
                      <a:r>
                        <a:rPr lang="en-US" sz="1800" dirty="0">
                          <a:effectLst/>
                          <a:latin typeface="Times New Roman" panose="02020603050405020304" pitchFamily="18" charset="0"/>
                          <a:ea typeface="Times New Roman" panose="02020603050405020304" pitchFamily="18" charset="0"/>
                        </a:rPr>
                        <a:t>Strong negative weights</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92%</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52%</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50%</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00000"/>
                        </a:lnSpc>
                        <a:spcAft>
                          <a:spcPts val="1000"/>
                        </a:spcAft>
                      </a:pPr>
                      <a:r>
                        <a:rPr lang="en-US" sz="1800" dirty="0">
                          <a:effectLst/>
                          <a:latin typeface="Times New Roman" panose="02020603050405020304" pitchFamily="18" charset="0"/>
                          <a:ea typeface="Times New Roman" panose="02020603050405020304" pitchFamily="18" charset="0"/>
                        </a:rPr>
                        <a:t>32%</a:t>
                      </a:r>
                    </a:p>
                  </a:txBody>
                  <a:tcPr marL="72000" marR="72000" marT="72000" marB="720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925775"/>
                  </a:ext>
                </a:extLst>
              </a:tr>
            </a:tbl>
          </a:graphicData>
        </a:graphic>
      </p:graphicFrame>
    </p:spTree>
    <p:extLst>
      <p:ext uri="{BB962C8B-B14F-4D97-AF65-F5344CB8AC3E}">
        <p14:creationId xmlns:p14="http://schemas.microsoft.com/office/powerpoint/2010/main" val="1253624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5DC5-90FB-4DEE-86F2-F69CF403ECF5}"/>
              </a:ext>
            </a:extLst>
          </p:cNvPr>
          <p:cNvSpPr>
            <a:spLocks noGrp="1"/>
          </p:cNvSpPr>
          <p:nvPr>
            <p:ph type="title"/>
          </p:nvPr>
        </p:nvSpPr>
        <p:spPr>
          <a:xfrm>
            <a:off x="838200" y="314325"/>
            <a:ext cx="10515600" cy="1325563"/>
          </a:xfrm>
        </p:spPr>
        <p:txBody>
          <a:bodyPr/>
          <a:lstStyle/>
          <a:p>
            <a:r>
              <a:rPr lang="en-US" dirty="0"/>
              <a:t>Results analysis</a:t>
            </a:r>
          </a:p>
        </p:txBody>
      </p:sp>
      <p:sp>
        <p:nvSpPr>
          <p:cNvPr id="6" name="Slide Number Placeholder 5">
            <a:extLst>
              <a:ext uri="{FF2B5EF4-FFF2-40B4-BE49-F238E27FC236}">
                <a16:creationId xmlns:a16="http://schemas.microsoft.com/office/drawing/2014/main" id="{411E96E1-BB22-F9F9-DE7F-D6B9A775E666}"/>
              </a:ext>
            </a:extLst>
          </p:cNvPr>
          <p:cNvSpPr>
            <a:spLocks noGrp="1"/>
          </p:cNvSpPr>
          <p:nvPr>
            <p:ph type="sldNum" sz="quarter" idx="12"/>
          </p:nvPr>
        </p:nvSpPr>
        <p:spPr/>
        <p:txBody>
          <a:bodyPr/>
          <a:lstStyle/>
          <a:p>
            <a:fld id="{37950FF7-D1DA-43BB-BE82-BEBADB167D87}" type="slidenum">
              <a:rPr lang="en-US" smtClean="0"/>
              <a:t>22</a:t>
            </a:fld>
            <a:endParaRPr lang="en-US"/>
          </a:p>
        </p:txBody>
      </p:sp>
      <p:sp>
        <p:nvSpPr>
          <p:cNvPr id="7" name="TextBox 6">
            <a:extLst>
              <a:ext uri="{FF2B5EF4-FFF2-40B4-BE49-F238E27FC236}">
                <a16:creationId xmlns:a16="http://schemas.microsoft.com/office/drawing/2014/main" id="{79AE696C-BEDD-B1EB-F60F-06DF4AB68125}"/>
              </a:ext>
            </a:extLst>
          </p:cNvPr>
          <p:cNvSpPr txBox="1"/>
          <p:nvPr/>
        </p:nvSpPr>
        <p:spPr>
          <a:xfrm>
            <a:off x="838200" y="1432139"/>
            <a:ext cx="10515600" cy="3308598"/>
          </a:xfrm>
          <a:prstGeom prst="rect">
            <a:avLst/>
          </a:prstGeom>
          <a:noFill/>
        </p:spPr>
        <p:txBody>
          <a:bodyPr wrap="square" rtlCol="0">
            <a:spAutoFit/>
          </a:bodyPr>
          <a:lstStyle/>
          <a:p>
            <a:pPr>
              <a:lnSpc>
                <a:spcPct val="150000"/>
              </a:lnSpc>
            </a:pPr>
            <a:r>
              <a:rPr lang="en-US" sz="2200" dirty="0"/>
              <a:t>Observations:</a:t>
            </a:r>
          </a:p>
          <a:p>
            <a:pPr marL="342900" indent="-342900">
              <a:buAutoNum type="arabicParenR"/>
            </a:pPr>
            <a:r>
              <a:rPr lang="en-US" sz="2200" dirty="0"/>
              <a:t>Concurrent approach has improved results only for Logistic Regression and for </a:t>
            </a:r>
            <a:r>
              <a:rPr lang="en-US" sz="2200" dirty="0" err="1"/>
              <a:t>XGBClassifier</a:t>
            </a:r>
            <a:r>
              <a:rPr lang="en-US" sz="2200" dirty="0"/>
              <a:t> on Google Play Reviews dataset.</a:t>
            </a:r>
          </a:p>
          <a:p>
            <a:pPr marL="342900" indent="-342900">
              <a:buAutoNum type="arabicParenR"/>
            </a:pPr>
            <a:r>
              <a:rPr lang="en-US" sz="2200" dirty="0"/>
              <a:t>Higher percent of strong positive coefficients have changes sign and have changed sight strong compared to strong negative weights. This shows intuitive pattern:</a:t>
            </a:r>
          </a:p>
          <a:p>
            <a:pPr marL="800100" lvl="1" indent="-342900">
              <a:buFont typeface="Arial" panose="020B0604020202020204" pitchFamily="34" charset="0"/>
              <a:buChar char="•"/>
            </a:pPr>
            <a:r>
              <a:rPr lang="en-US" sz="2200" dirty="0"/>
              <a:t>Any of competitors has strong positive feature -&gt; current candidate is not an entity</a:t>
            </a:r>
          </a:p>
          <a:p>
            <a:pPr marL="800100" lvl="1" indent="-342900">
              <a:buFont typeface="Arial" panose="020B0604020202020204" pitchFamily="34" charset="0"/>
              <a:buChar char="•"/>
            </a:pPr>
            <a:r>
              <a:rPr lang="en-US" sz="2200" dirty="0"/>
              <a:t>Any of competitors has strong negative feature -&gt; current candidate may not be an entity</a:t>
            </a:r>
          </a:p>
          <a:p>
            <a:pPr marL="800100" lvl="1" indent="-342900">
              <a:buFont typeface="Arial" panose="020B0604020202020204" pitchFamily="34" charset="0"/>
              <a:buChar char="•"/>
            </a:pPr>
            <a:r>
              <a:rPr lang="en-US" sz="2200" dirty="0"/>
              <a:t>Many of competitors have strong negative features -&gt; current candidate is an entity</a:t>
            </a:r>
          </a:p>
        </p:txBody>
      </p:sp>
      <p:sp>
        <p:nvSpPr>
          <p:cNvPr id="8" name="TextBox 7">
            <a:extLst>
              <a:ext uri="{FF2B5EF4-FFF2-40B4-BE49-F238E27FC236}">
                <a16:creationId xmlns:a16="http://schemas.microsoft.com/office/drawing/2014/main" id="{AEBECE69-6D95-2050-25C9-87D91EE4FF34}"/>
              </a:ext>
            </a:extLst>
          </p:cNvPr>
          <p:cNvSpPr txBox="1"/>
          <p:nvPr/>
        </p:nvSpPr>
        <p:spPr>
          <a:xfrm>
            <a:off x="838200" y="4923085"/>
            <a:ext cx="10210800" cy="1615827"/>
          </a:xfrm>
          <a:prstGeom prst="rect">
            <a:avLst/>
          </a:prstGeom>
          <a:noFill/>
        </p:spPr>
        <p:txBody>
          <a:bodyPr wrap="square" rtlCol="0">
            <a:spAutoFit/>
          </a:bodyPr>
          <a:lstStyle/>
          <a:p>
            <a:pPr>
              <a:lnSpc>
                <a:spcPct val="150000"/>
              </a:lnSpc>
            </a:pPr>
            <a:r>
              <a:rPr lang="en-US" sz="2200" dirty="0"/>
              <a:t>Possible reasons of other models' failures:</a:t>
            </a:r>
          </a:p>
          <a:p>
            <a:pPr marL="342900" indent="-342900">
              <a:buAutoNum type="arabicParenR"/>
            </a:pPr>
            <a:r>
              <a:rPr lang="en-US" sz="2200" dirty="0"/>
              <a:t>Curse of dimensionality (number of features increased by 2 times, number of items hasn’t changed)</a:t>
            </a:r>
          </a:p>
          <a:p>
            <a:pPr marL="342900" indent="-342900">
              <a:buAutoNum type="arabicParenR"/>
            </a:pPr>
            <a:r>
              <a:rPr lang="en-US" sz="2200" dirty="0"/>
              <a:t>Complexity of additional information and model architecture peculiarities. </a:t>
            </a:r>
          </a:p>
        </p:txBody>
      </p:sp>
    </p:spTree>
    <p:extLst>
      <p:ext uri="{BB962C8B-B14F-4D97-AF65-F5344CB8AC3E}">
        <p14:creationId xmlns:p14="http://schemas.microsoft.com/office/powerpoint/2010/main" val="199586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16CB5-2E9B-9F42-4F93-65855CA66206}"/>
              </a:ext>
            </a:extLst>
          </p:cNvPr>
          <p:cNvSpPr>
            <a:spLocks noGrp="1"/>
          </p:cNvSpPr>
          <p:nvPr>
            <p:ph type="sldNum" sz="quarter" idx="12"/>
          </p:nvPr>
        </p:nvSpPr>
        <p:spPr/>
        <p:txBody>
          <a:bodyPr/>
          <a:lstStyle/>
          <a:p>
            <a:fld id="{37950FF7-D1DA-43BB-BE82-BEBADB167D87}" type="slidenum">
              <a:rPr lang="en-US" smtClean="0"/>
              <a:t>23</a:t>
            </a:fld>
            <a:endParaRPr lang="en-US"/>
          </a:p>
        </p:txBody>
      </p:sp>
      <p:sp>
        <p:nvSpPr>
          <p:cNvPr id="3" name="Title 1">
            <a:extLst>
              <a:ext uri="{FF2B5EF4-FFF2-40B4-BE49-F238E27FC236}">
                <a16:creationId xmlns:a16="http://schemas.microsoft.com/office/drawing/2014/main" id="{8B3CF75E-3EB7-12A6-2941-D8DC484F0A10}"/>
              </a:ext>
            </a:extLst>
          </p:cNvPr>
          <p:cNvSpPr txBox="1">
            <a:spLocks/>
          </p:cNvSpPr>
          <p:nvPr/>
        </p:nvSpPr>
        <p:spPr>
          <a:xfrm>
            <a:off x="838200" y="3143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p>
        </p:txBody>
      </p:sp>
      <p:sp>
        <p:nvSpPr>
          <p:cNvPr id="4" name="TextBox 3">
            <a:extLst>
              <a:ext uri="{FF2B5EF4-FFF2-40B4-BE49-F238E27FC236}">
                <a16:creationId xmlns:a16="http://schemas.microsoft.com/office/drawing/2014/main" id="{6997F6FE-D234-381D-A7F3-EBBD7CC3D235}"/>
              </a:ext>
            </a:extLst>
          </p:cNvPr>
          <p:cNvSpPr txBox="1"/>
          <p:nvPr/>
        </p:nvSpPr>
        <p:spPr>
          <a:xfrm>
            <a:off x="586740" y="1137880"/>
            <a:ext cx="11018520" cy="5170646"/>
          </a:xfrm>
          <a:prstGeom prst="rect">
            <a:avLst/>
          </a:prstGeom>
          <a:noFill/>
        </p:spPr>
        <p:txBody>
          <a:bodyPr wrap="square" rtlCol="0">
            <a:spAutoFit/>
          </a:bodyPr>
          <a:lstStyle/>
          <a:p>
            <a:pPr indent="447675">
              <a:spcAft>
                <a:spcPts val="600"/>
              </a:spcAft>
            </a:pPr>
            <a:r>
              <a:rPr lang="en-US" sz="2000" dirty="0"/>
              <a:t>A new approach to data creation for pointwise ranking model was proposed and tested.</a:t>
            </a:r>
          </a:p>
          <a:p>
            <a:pPr marL="803275" indent="-342900">
              <a:buAutoNum type="arabicParenR"/>
            </a:pPr>
            <a:r>
              <a:rPr lang="en-US" sz="2000" dirty="0"/>
              <a:t>Proposed approach gives some useful information to the model</a:t>
            </a:r>
          </a:p>
          <a:p>
            <a:pPr marL="803275" indent="-342900">
              <a:buAutoNum type="arabicParenR"/>
            </a:pPr>
            <a:r>
              <a:rPr lang="en-US" sz="2000" dirty="0"/>
              <a:t>New information cold have too complex structure to learn for some models</a:t>
            </a:r>
          </a:p>
          <a:p>
            <a:pPr marL="803275" indent="-342900">
              <a:buAutoNum type="arabicParenR"/>
            </a:pPr>
            <a:r>
              <a:rPr lang="en-US" sz="2000" dirty="0"/>
              <a:t>It increases data dimensionality a lot</a:t>
            </a:r>
          </a:p>
          <a:p>
            <a:pPr indent="447675">
              <a:spcBef>
                <a:spcPts val="1200"/>
              </a:spcBef>
            </a:pPr>
            <a:r>
              <a:rPr lang="en-US" sz="2000" dirty="0"/>
              <a:t>The further research is required to certainly determine fail reasons of tested models and evaluate an effectiveness of proposed approach in general case.</a:t>
            </a:r>
          </a:p>
          <a:p>
            <a:pPr indent="447675">
              <a:spcBef>
                <a:spcPts val="1200"/>
              </a:spcBef>
              <a:spcAft>
                <a:spcPts val="600"/>
              </a:spcAft>
            </a:pPr>
            <a:r>
              <a:rPr lang="en-US" sz="2000" dirty="0"/>
              <a:t>The possible directions of further researches:</a:t>
            </a:r>
          </a:p>
          <a:p>
            <a:pPr marL="803275" indent="-342900">
              <a:buAutoNum type="arabicParenR"/>
            </a:pPr>
            <a:r>
              <a:rPr lang="en-US" sz="2000" dirty="0"/>
              <a:t>Apply dimension reduction.</a:t>
            </a:r>
          </a:p>
          <a:p>
            <a:pPr marL="803275" indent="-342900">
              <a:buAutoNum type="arabicParenR"/>
            </a:pPr>
            <a:r>
              <a:rPr lang="en-US" sz="2000" dirty="0"/>
              <a:t>Make number of items in training sample created for proposed approach greater compared with classic pointwise approach.</a:t>
            </a:r>
          </a:p>
          <a:p>
            <a:pPr marL="803275" indent="-342900">
              <a:buAutoNum type="arabicParenR"/>
            </a:pPr>
            <a:r>
              <a:rPr lang="en-US" sz="2000" dirty="0"/>
              <a:t>Test most popular architectures of neural networks: FCNN, CNN, RNN, Fully Convolutional Neural Network.</a:t>
            </a:r>
          </a:p>
          <a:p>
            <a:pPr marL="803275" indent="-342900">
              <a:buAutoNum type="arabicParenR"/>
            </a:pPr>
            <a:r>
              <a:rPr lang="en-US" sz="2000" dirty="0"/>
              <a:t>Compare proposed approach with pairwise and listwise ranking models.</a:t>
            </a:r>
          </a:p>
          <a:p>
            <a:pPr marL="803275" indent="-342900">
              <a:buAutoNum type="arabicParenR"/>
            </a:pPr>
            <a:r>
              <a:rPr lang="en-US" sz="2000" dirty="0"/>
              <a:t>Evaluate effectiveness of proposed approach with metrices different from WTA.</a:t>
            </a:r>
          </a:p>
          <a:p>
            <a:pPr marL="803275" indent="-342900">
              <a:buAutoNum type="arabicParenR"/>
            </a:pPr>
            <a:r>
              <a:rPr lang="en-US" sz="2000" dirty="0"/>
              <a:t>Evaluate effectiveness of proposed approach with different datasets.</a:t>
            </a:r>
          </a:p>
        </p:txBody>
      </p:sp>
    </p:spTree>
    <p:extLst>
      <p:ext uri="{BB962C8B-B14F-4D97-AF65-F5344CB8AC3E}">
        <p14:creationId xmlns:p14="http://schemas.microsoft.com/office/powerpoint/2010/main" val="1192311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E91B-B4E0-4E63-8303-B9C4ACE22EAD}"/>
              </a:ext>
            </a:extLst>
          </p:cNvPr>
          <p:cNvSpPr>
            <a:spLocks noGrp="1"/>
          </p:cNvSpPr>
          <p:nvPr>
            <p:ph type="title"/>
          </p:nvPr>
        </p:nvSpPr>
        <p:spPr>
          <a:xfrm>
            <a:off x="1024820" y="2766218"/>
            <a:ext cx="10142360" cy="1325563"/>
          </a:xfrm>
        </p:spPr>
        <p:txBody>
          <a:bodyPr>
            <a:normAutofit fontScale="90000"/>
          </a:bodyPr>
          <a:lstStyle/>
          <a:p>
            <a:r>
              <a:rPr lang="en-US" sz="8800" dirty="0"/>
              <a:t>Thank you for attention</a:t>
            </a:r>
            <a:r>
              <a:rPr lang="uk-UA" sz="8800" dirty="0"/>
              <a:t>!</a:t>
            </a:r>
            <a:endParaRPr lang="en-US" sz="8800" dirty="0"/>
          </a:p>
        </p:txBody>
      </p:sp>
      <p:sp>
        <p:nvSpPr>
          <p:cNvPr id="3" name="Slide Number Placeholder 2">
            <a:extLst>
              <a:ext uri="{FF2B5EF4-FFF2-40B4-BE49-F238E27FC236}">
                <a16:creationId xmlns:a16="http://schemas.microsoft.com/office/drawing/2014/main" id="{F5007DD1-3671-E934-B9D1-0DB8AE92D2EB}"/>
              </a:ext>
            </a:extLst>
          </p:cNvPr>
          <p:cNvSpPr>
            <a:spLocks noGrp="1"/>
          </p:cNvSpPr>
          <p:nvPr>
            <p:ph type="sldNum" sz="quarter" idx="12"/>
          </p:nvPr>
        </p:nvSpPr>
        <p:spPr/>
        <p:txBody>
          <a:bodyPr/>
          <a:lstStyle/>
          <a:p>
            <a:fld id="{37950FF7-D1DA-43BB-BE82-BEBADB167D87}" type="slidenum">
              <a:rPr lang="en-US" smtClean="0"/>
              <a:t>24</a:t>
            </a:fld>
            <a:endParaRPr lang="en-US"/>
          </a:p>
        </p:txBody>
      </p:sp>
    </p:spTree>
    <p:extLst>
      <p:ext uri="{BB962C8B-B14F-4D97-AF65-F5344CB8AC3E}">
        <p14:creationId xmlns:p14="http://schemas.microsoft.com/office/powerpoint/2010/main" val="391391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250F-ABEA-47F3-907F-07615ED1FDED}"/>
              </a:ext>
            </a:extLst>
          </p:cNvPr>
          <p:cNvSpPr>
            <a:spLocks noGrp="1"/>
          </p:cNvSpPr>
          <p:nvPr>
            <p:ph type="title"/>
          </p:nvPr>
        </p:nvSpPr>
        <p:spPr>
          <a:xfrm>
            <a:off x="838200" y="314325"/>
            <a:ext cx="10515600" cy="1325563"/>
          </a:xfrm>
        </p:spPr>
        <p:txBody>
          <a:bodyPr/>
          <a:lstStyle/>
          <a:p>
            <a:r>
              <a:rPr lang="en-US" dirty="0"/>
              <a:t>Vector data representation</a:t>
            </a:r>
          </a:p>
        </p:txBody>
      </p:sp>
      <p:sp>
        <p:nvSpPr>
          <p:cNvPr id="3" name="TextBox 2">
            <a:extLst>
              <a:ext uri="{FF2B5EF4-FFF2-40B4-BE49-F238E27FC236}">
                <a16:creationId xmlns:a16="http://schemas.microsoft.com/office/drawing/2014/main" id="{88FA9852-93B3-4A45-8D4D-20D77DD89347}"/>
              </a:ext>
            </a:extLst>
          </p:cNvPr>
          <p:cNvSpPr txBox="1"/>
          <p:nvPr/>
        </p:nvSpPr>
        <p:spPr>
          <a:xfrm>
            <a:off x="1061720" y="1853248"/>
            <a:ext cx="10068560" cy="3970318"/>
          </a:xfrm>
          <a:prstGeom prst="rect">
            <a:avLst/>
          </a:prstGeom>
          <a:noFill/>
        </p:spPr>
        <p:txBody>
          <a:bodyPr wrap="square" rtlCol="0">
            <a:spAutoFit/>
          </a:bodyPr>
          <a:lstStyle/>
          <a:p>
            <a:r>
              <a:rPr lang="en-US" sz="2800" dirty="0"/>
              <a:t>Each (of 2) dataset has the structure, like the following:</a:t>
            </a:r>
          </a:p>
          <a:p>
            <a:r>
              <a:rPr lang="en-US" sz="2800" dirty="0"/>
              <a:t>[</a:t>
            </a:r>
          </a:p>
          <a:p>
            <a:r>
              <a:rPr lang="en-US" sz="2800" dirty="0"/>
              <a:t>    ([[0, 0, 1],</a:t>
            </a:r>
          </a:p>
          <a:p>
            <a:r>
              <a:rPr lang="en-US" sz="2800" dirty="0"/>
              <a:t>      [1, 0, 0]], [0, 1]),</a:t>
            </a:r>
          </a:p>
          <a:p>
            <a:r>
              <a:rPr lang="en-US" sz="2800" dirty="0"/>
              <a:t>    ([[1, 0, 1],</a:t>
            </a:r>
          </a:p>
          <a:p>
            <a:r>
              <a:rPr lang="en-US" sz="2800" dirty="0"/>
              <a:t>      [0, 1, 0],</a:t>
            </a:r>
          </a:p>
          <a:p>
            <a:r>
              <a:rPr lang="en-US" sz="2800" dirty="0"/>
              <a:t>      [0, 1, 1]], [0, 1, 1]),</a:t>
            </a:r>
          </a:p>
          <a:p>
            <a:r>
              <a:rPr lang="en-US" sz="2800" dirty="0"/>
              <a:t>    ...</a:t>
            </a:r>
          </a:p>
          <a:p>
            <a:r>
              <a:rPr lang="en-US" sz="2800" dirty="0"/>
              <a:t>]</a:t>
            </a:r>
          </a:p>
        </p:txBody>
      </p:sp>
      <p:sp>
        <p:nvSpPr>
          <p:cNvPr id="4" name="Slide Number Placeholder 3">
            <a:extLst>
              <a:ext uri="{FF2B5EF4-FFF2-40B4-BE49-F238E27FC236}">
                <a16:creationId xmlns:a16="http://schemas.microsoft.com/office/drawing/2014/main" id="{8E0D31ED-0ACC-7278-73AB-1D47090C3BFA}"/>
              </a:ext>
            </a:extLst>
          </p:cNvPr>
          <p:cNvSpPr>
            <a:spLocks noGrp="1"/>
          </p:cNvSpPr>
          <p:nvPr>
            <p:ph type="sldNum" sz="quarter" idx="12"/>
          </p:nvPr>
        </p:nvSpPr>
        <p:spPr/>
        <p:txBody>
          <a:bodyPr/>
          <a:lstStyle/>
          <a:p>
            <a:fld id="{37950FF7-D1DA-43BB-BE82-BEBADB167D87}" type="slidenum">
              <a:rPr lang="en-US" smtClean="0"/>
              <a:t>25</a:t>
            </a:fld>
            <a:endParaRPr lang="en-US"/>
          </a:p>
        </p:txBody>
      </p:sp>
    </p:spTree>
    <p:extLst>
      <p:ext uri="{BB962C8B-B14F-4D97-AF65-F5344CB8AC3E}">
        <p14:creationId xmlns:p14="http://schemas.microsoft.com/office/powerpoint/2010/main" val="365270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A782-3F29-4F1D-B050-EC0F01C05304}"/>
              </a:ext>
            </a:extLst>
          </p:cNvPr>
          <p:cNvSpPr>
            <a:spLocks noGrp="1"/>
          </p:cNvSpPr>
          <p:nvPr>
            <p:ph type="title"/>
          </p:nvPr>
        </p:nvSpPr>
        <p:spPr>
          <a:xfrm>
            <a:off x="838200" y="334980"/>
            <a:ext cx="10515600" cy="1325563"/>
          </a:xfrm>
        </p:spPr>
        <p:txBody>
          <a:bodyPr/>
          <a:lstStyle/>
          <a:p>
            <a:r>
              <a:rPr lang="en-US" dirty="0">
                <a:latin typeface="Times New Roman" panose="02020603050405020304" pitchFamily="18" charset="0"/>
                <a:cs typeface="Times New Roman" panose="02020603050405020304" pitchFamily="18" charset="0"/>
              </a:rPr>
              <a:t>Natural Language Processing (NLP) tasks</a:t>
            </a:r>
          </a:p>
        </p:txBody>
      </p:sp>
      <p:sp>
        <p:nvSpPr>
          <p:cNvPr id="3" name="Slide Number Placeholder 2">
            <a:extLst>
              <a:ext uri="{FF2B5EF4-FFF2-40B4-BE49-F238E27FC236}">
                <a16:creationId xmlns:a16="http://schemas.microsoft.com/office/drawing/2014/main" id="{0F885375-F8EF-2618-753D-3B09220216E3}"/>
              </a:ext>
            </a:extLst>
          </p:cNvPr>
          <p:cNvSpPr>
            <a:spLocks noGrp="1"/>
          </p:cNvSpPr>
          <p:nvPr>
            <p:ph type="sldNum" sz="quarter" idx="12"/>
          </p:nvPr>
        </p:nvSpPr>
        <p:spPr/>
        <p:txBody>
          <a:bodyPr/>
          <a:lstStyle/>
          <a:p>
            <a:fld id="{37950FF7-D1DA-43BB-BE82-BEBADB167D87}" type="slidenum">
              <a:rPr lang="en-US" smtClean="0"/>
              <a:t>3</a:t>
            </a:fld>
            <a:endParaRPr lang="en-US"/>
          </a:p>
        </p:txBody>
      </p:sp>
      <p:grpSp>
        <p:nvGrpSpPr>
          <p:cNvPr id="26" name="Group 25">
            <a:extLst>
              <a:ext uri="{FF2B5EF4-FFF2-40B4-BE49-F238E27FC236}">
                <a16:creationId xmlns:a16="http://schemas.microsoft.com/office/drawing/2014/main" id="{2B5250F2-F276-AA5D-9A6D-A38D7661D186}"/>
              </a:ext>
            </a:extLst>
          </p:cNvPr>
          <p:cNvGrpSpPr/>
          <p:nvPr/>
        </p:nvGrpSpPr>
        <p:grpSpPr>
          <a:xfrm>
            <a:off x="1764324" y="2303871"/>
            <a:ext cx="9227531" cy="1978796"/>
            <a:chOff x="1654128" y="1860796"/>
            <a:chExt cx="9227531" cy="1978796"/>
          </a:xfrm>
        </p:grpSpPr>
        <p:sp>
          <p:nvSpPr>
            <p:cNvPr id="12" name="Rectangle 11">
              <a:extLst>
                <a:ext uri="{FF2B5EF4-FFF2-40B4-BE49-F238E27FC236}">
                  <a16:creationId xmlns:a16="http://schemas.microsoft.com/office/drawing/2014/main" id="{467B6F46-BA39-D20B-D2A2-BA9CECB13FE5}"/>
                </a:ext>
              </a:extLst>
            </p:cNvPr>
            <p:cNvSpPr/>
            <p:nvPr/>
          </p:nvSpPr>
          <p:spPr>
            <a:xfrm>
              <a:off x="4596987" y="1860796"/>
              <a:ext cx="3341978"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Natural Language Processing</a:t>
              </a:r>
            </a:p>
            <a:p>
              <a:pPr algn="ctr"/>
              <a:r>
                <a:rPr lang="en-US" dirty="0">
                  <a:solidFill>
                    <a:schemeClr val="tx1"/>
                  </a:solidFill>
                </a:rPr>
                <a:t>(NLP)</a:t>
              </a:r>
            </a:p>
          </p:txBody>
        </p:sp>
        <p:sp>
          <p:nvSpPr>
            <p:cNvPr id="13" name="Rectangle 12">
              <a:extLst>
                <a:ext uri="{FF2B5EF4-FFF2-40B4-BE49-F238E27FC236}">
                  <a16:creationId xmlns:a16="http://schemas.microsoft.com/office/drawing/2014/main" id="{93842985-5404-D075-1E40-81B59C667813}"/>
                </a:ext>
              </a:extLst>
            </p:cNvPr>
            <p:cNvSpPr/>
            <p:nvPr/>
          </p:nvSpPr>
          <p:spPr>
            <a:xfrm>
              <a:off x="1654128" y="3151365"/>
              <a:ext cx="2833365" cy="6882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b="1" dirty="0">
                  <a:solidFill>
                    <a:schemeClr val="tx1"/>
                  </a:solidFill>
                </a:rPr>
                <a:t>Named Entity Recognition</a:t>
              </a:r>
            </a:p>
            <a:p>
              <a:pPr algn="ctr"/>
              <a:r>
                <a:rPr lang="en-US" b="1" dirty="0">
                  <a:solidFill>
                    <a:schemeClr val="tx1"/>
                  </a:solidFill>
                </a:rPr>
                <a:t>(NER)</a:t>
              </a:r>
            </a:p>
          </p:txBody>
        </p:sp>
        <p:sp>
          <p:nvSpPr>
            <p:cNvPr id="14" name="Rectangle 13">
              <a:extLst>
                <a:ext uri="{FF2B5EF4-FFF2-40B4-BE49-F238E27FC236}">
                  <a16:creationId xmlns:a16="http://schemas.microsoft.com/office/drawing/2014/main" id="{ED106CE3-CC32-69B4-A21F-E062BA5AF720}"/>
                </a:ext>
              </a:extLst>
            </p:cNvPr>
            <p:cNvSpPr/>
            <p:nvPr/>
          </p:nvSpPr>
          <p:spPr>
            <a:xfrm>
              <a:off x="4851376" y="3151365"/>
              <a:ext cx="2833200"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Relation Extraction</a:t>
              </a:r>
            </a:p>
            <a:p>
              <a:pPr algn="ctr"/>
              <a:r>
                <a:rPr lang="en-US" dirty="0">
                  <a:solidFill>
                    <a:schemeClr val="tx1"/>
                  </a:solidFill>
                </a:rPr>
                <a:t>(RE)</a:t>
              </a:r>
            </a:p>
          </p:txBody>
        </p:sp>
        <p:sp>
          <p:nvSpPr>
            <p:cNvPr id="15" name="Rectangle 14">
              <a:extLst>
                <a:ext uri="{FF2B5EF4-FFF2-40B4-BE49-F238E27FC236}">
                  <a16:creationId xmlns:a16="http://schemas.microsoft.com/office/drawing/2014/main" id="{0A044255-6824-A348-205C-9B50FC90DAA2}"/>
                </a:ext>
              </a:extLst>
            </p:cNvPr>
            <p:cNvSpPr/>
            <p:nvPr/>
          </p:nvSpPr>
          <p:spPr>
            <a:xfrm>
              <a:off x="8048459" y="3151364"/>
              <a:ext cx="2833200"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Event Extraction</a:t>
              </a:r>
            </a:p>
            <a:p>
              <a:pPr algn="ctr"/>
              <a:r>
                <a:rPr lang="en-US" dirty="0">
                  <a:solidFill>
                    <a:schemeClr val="tx1"/>
                  </a:solidFill>
                </a:rPr>
                <a:t>(EE)</a:t>
              </a:r>
            </a:p>
          </p:txBody>
        </p:sp>
        <p:cxnSp>
          <p:nvCxnSpPr>
            <p:cNvPr id="19" name="Connector: Elbow 18">
              <a:extLst>
                <a:ext uri="{FF2B5EF4-FFF2-40B4-BE49-F238E27FC236}">
                  <a16:creationId xmlns:a16="http://schemas.microsoft.com/office/drawing/2014/main" id="{C7E3AB0B-B3FF-EFF7-7199-B2F9ED524215}"/>
                </a:ext>
              </a:extLst>
            </p:cNvPr>
            <p:cNvCxnSpPr>
              <a:cxnSpLocks/>
              <a:stCxn id="12" idx="2"/>
              <a:endCxn id="15" idx="0"/>
            </p:cNvCxnSpPr>
            <p:nvPr/>
          </p:nvCxnSpPr>
          <p:spPr>
            <a:xfrm rot="16200000" flipH="1">
              <a:off x="7565347" y="1251651"/>
              <a:ext cx="602341" cy="319708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7D7C165-01FE-C46A-57C1-0178A9DAAAD1}"/>
                </a:ext>
              </a:extLst>
            </p:cNvPr>
            <p:cNvCxnSpPr>
              <a:cxnSpLocks/>
              <a:stCxn id="12" idx="2"/>
              <a:endCxn id="14" idx="0"/>
            </p:cNvCxnSpPr>
            <p:nvPr/>
          </p:nvCxnSpPr>
          <p:spPr>
            <a:xfrm>
              <a:off x="6267976" y="2549023"/>
              <a:ext cx="0" cy="602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CC7B6E6-0CCE-6D25-0945-894E15704ECF}"/>
                </a:ext>
              </a:extLst>
            </p:cNvPr>
            <p:cNvCxnSpPr>
              <a:cxnSpLocks/>
              <a:stCxn id="12" idx="2"/>
              <a:endCxn id="13" idx="0"/>
            </p:cNvCxnSpPr>
            <p:nvPr/>
          </p:nvCxnSpPr>
          <p:spPr>
            <a:xfrm rot="5400000">
              <a:off x="4368223" y="1251612"/>
              <a:ext cx="602342" cy="319716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50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A782-3F29-4F1D-B050-EC0F01C05304}"/>
              </a:ext>
            </a:extLst>
          </p:cNvPr>
          <p:cNvSpPr>
            <a:spLocks noGrp="1"/>
          </p:cNvSpPr>
          <p:nvPr>
            <p:ph type="title"/>
          </p:nvPr>
        </p:nvSpPr>
        <p:spPr>
          <a:xfrm>
            <a:off x="838200" y="345029"/>
            <a:ext cx="10515600" cy="1325563"/>
          </a:xfrm>
        </p:spPr>
        <p:txBody>
          <a:bodyPr/>
          <a:lstStyle/>
          <a:p>
            <a:r>
              <a:rPr lang="en-US" dirty="0">
                <a:latin typeface="Times New Roman" panose="02020603050405020304" pitchFamily="18" charset="0"/>
                <a:cs typeface="Times New Roman" panose="02020603050405020304" pitchFamily="18" charset="0"/>
              </a:rPr>
              <a:t>NER task example</a:t>
            </a:r>
          </a:p>
        </p:txBody>
      </p:sp>
      <p:pic>
        <p:nvPicPr>
          <p:cNvPr id="3074" name="Picture 2" descr="Extracting structured data from invoices">
            <a:extLst>
              <a:ext uri="{FF2B5EF4-FFF2-40B4-BE49-F238E27FC236}">
                <a16:creationId xmlns:a16="http://schemas.microsoft.com/office/drawing/2014/main" id="{248E878D-C388-4C9E-A716-01ED13128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813" y="1562319"/>
            <a:ext cx="2642717" cy="37333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6CA6E6-380F-4806-A399-02652BAA8987}"/>
              </a:ext>
            </a:extLst>
          </p:cNvPr>
          <p:cNvSpPr txBox="1"/>
          <p:nvPr/>
        </p:nvSpPr>
        <p:spPr>
          <a:xfrm>
            <a:off x="344103" y="5589694"/>
            <a:ext cx="4278139" cy="553998"/>
          </a:xfrm>
          <a:prstGeom prst="rect">
            <a:avLst/>
          </a:prstGeom>
          <a:noFill/>
        </p:spPr>
        <p:txBody>
          <a:bodyPr wrap="square" rtlCol="0">
            <a:spAutoFit/>
          </a:bodyPr>
          <a:lstStyle/>
          <a:p>
            <a:pPr algn="ctr"/>
            <a:r>
              <a:rPr lang="en-US" sz="3000" dirty="0"/>
              <a:t>Unstructured information</a:t>
            </a:r>
          </a:p>
        </p:txBody>
      </p:sp>
      <p:sp>
        <p:nvSpPr>
          <p:cNvPr id="6" name="TextBox 5">
            <a:extLst>
              <a:ext uri="{FF2B5EF4-FFF2-40B4-BE49-F238E27FC236}">
                <a16:creationId xmlns:a16="http://schemas.microsoft.com/office/drawing/2014/main" id="{118F3BA6-566B-49C6-8C7B-AAAE06E0B604}"/>
              </a:ext>
            </a:extLst>
          </p:cNvPr>
          <p:cNvSpPr txBox="1"/>
          <p:nvPr/>
        </p:nvSpPr>
        <p:spPr>
          <a:xfrm>
            <a:off x="6850018" y="2411904"/>
            <a:ext cx="2828802" cy="369332"/>
          </a:xfrm>
          <a:prstGeom prst="rect">
            <a:avLst/>
          </a:prstGeom>
          <a:noFill/>
          <a:ln>
            <a:solidFill>
              <a:schemeClr val="tx1"/>
            </a:solidFill>
          </a:ln>
        </p:spPr>
        <p:txBody>
          <a:bodyPr wrap="square" rtlCol="0">
            <a:spAutoFit/>
          </a:bodyPr>
          <a:lstStyle/>
          <a:p>
            <a:r>
              <a:rPr lang="en-US" b="1" dirty="0"/>
              <a:t>Sign date</a:t>
            </a:r>
            <a:r>
              <a:rPr lang="en-US" dirty="0"/>
              <a:t>: “1.01.2022”</a:t>
            </a:r>
          </a:p>
        </p:txBody>
      </p:sp>
      <p:sp>
        <p:nvSpPr>
          <p:cNvPr id="14" name="TextBox 13">
            <a:extLst>
              <a:ext uri="{FF2B5EF4-FFF2-40B4-BE49-F238E27FC236}">
                <a16:creationId xmlns:a16="http://schemas.microsoft.com/office/drawing/2014/main" id="{DE967473-6EEE-4F80-9ED2-6495921AC897}"/>
              </a:ext>
            </a:extLst>
          </p:cNvPr>
          <p:cNvSpPr txBox="1"/>
          <p:nvPr/>
        </p:nvSpPr>
        <p:spPr>
          <a:xfrm>
            <a:off x="6837903" y="3223162"/>
            <a:ext cx="2642717" cy="369332"/>
          </a:xfrm>
          <a:prstGeom prst="rect">
            <a:avLst/>
          </a:prstGeom>
          <a:noFill/>
          <a:ln>
            <a:solidFill>
              <a:schemeClr val="tx1"/>
            </a:solidFill>
          </a:ln>
        </p:spPr>
        <p:txBody>
          <a:bodyPr wrap="square" rtlCol="0">
            <a:spAutoFit/>
          </a:bodyPr>
          <a:lstStyle/>
          <a:p>
            <a:r>
              <a:rPr lang="en-US" b="1" dirty="0"/>
              <a:t>Amount</a:t>
            </a:r>
            <a:r>
              <a:rPr lang="en-US" dirty="0"/>
              <a:t>: ”1 000 000$”</a:t>
            </a:r>
          </a:p>
        </p:txBody>
      </p:sp>
      <p:sp>
        <p:nvSpPr>
          <p:cNvPr id="15" name="TextBox 14">
            <a:extLst>
              <a:ext uri="{FF2B5EF4-FFF2-40B4-BE49-F238E27FC236}">
                <a16:creationId xmlns:a16="http://schemas.microsoft.com/office/drawing/2014/main" id="{9A52F9F8-F3F9-4CFF-B834-2E90B46FCE9A}"/>
              </a:ext>
            </a:extLst>
          </p:cNvPr>
          <p:cNvSpPr txBox="1"/>
          <p:nvPr/>
        </p:nvSpPr>
        <p:spPr>
          <a:xfrm>
            <a:off x="6850018" y="3724587"/>
            <a:ext cx="4615151" cy="1477328"/>
          </a:xfrm>
          <a:prstGeom prst="rect">
            <a:avLst/>
          </a:prstGeom>
          <a:noFill/>
          <a:ln>
            <a:solidFill>
              <a:schemeClr val="tx1"/>
            </a:solidFill>
          </a:ln>
        </p:spPr>
        <p:txBody>
          <a:bodyPr wrap="square" rtlCol="0">
            <a:spAutoFit/>
          </a:bodyPr>
          <a:lstStyle/>
          <a:p>
            <a:r>
              <a:rPr lang="en-US" b="1" dirty="0"/>
              <a:t>Governing law</a:t>
            </a:r>
            <a:r>
              <a:rPr lang="en-US" dirty="0"/>
              <a:t>: “This Agreement is accepted by the Parties in the State of Nevada and shall be governed by and construed in accordance with the laws thereof, which laws shall prevail in the event of any conflict.”</a:t>
            </a:r>
          </a:p>
        </p:txBody>
      </p:sp>
      <p:sp>
        <p:nvSpPr>
          <p:cNvPr id="16" name="TextBox 15">
            <a:extLst>
              <a:ext uri="{FF2B5EF4-FFF2-40B4-BE49-F238E27FC236}">
                <a16:creationId xmlns:a16="http://schemas.microsoft.com/office/drawing/2014/main" id="{F923AD66-BF56-4E75-8948-22AB6A0DF597}"/>
              </a:ext>
            </a:extLst>
          </p:cNvPr>
          <p:cNvSpPr txBox="1"/>
          <p:nvPr/>
        </p:nvSpPr>
        <p:spPr>
          <a:xfrm>
            <a:off x="6850018" y="5589694"/>
            <a:ext cx="3804190" cy="553998"/>
          </a:xfrm>
          <a:prstGeom prst="rect">
            <a:avLst/>
          </a:prstGeom>
          <a:noFill/>
        </p:spPr>
        <p:txBody>
          <a:bodyPr wrap="square" rtlCol="0">
            <a:spAutoFit/>
          </a:bodyPr>
          <a:lstStyle/>
          <a:p>
            <a:pPr algn="ctr"/>
            <a:r>
              <a:rPr lang="en-US" sz="3000" dirty="0"/>
              <a:t>Structured information</a:t>
            </a:r>
          </a:p>
        </p:txBody>
      </p:sp>
      <p:cxnSp>
        <p:nvCxnSpPr>
          <p:cNvPr id="12" name="Straight Arrow Connector 11">
            <a:extLst>
              <a:ext uri="{FF2B5EF4-FFF2-40B4-BE49-F238E27FC236}">
                <a16:creationId xmlns:a16="http://schemas.microsoft.com/office/drawing/2014/main" id="{FB995FB0-3C2D-43B5-8EDA-0C9186AC9D30}"/>
              </a:ext>
            </a:extLst>
          </p:cNvPr>
          <p:cNvCxnSpPr>
            <a:cxnSpLocks/>
            <a:stCxn id="3074" idx="3"/>
            <a:endCxn id="6" idx="1"/>
          </p:cNvCxnSpPr>
          <p:nvPr/>
        </p:nvCxnSpPr>
        <p:spPr>
          <a:xfrm flipV="1">
            <a:off x="3804530" y="2596570"/>
            <a:ext cx="3045488" cy="832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F66D4B-E795-4AE6-8499-BB779E089FC9}"/>
              </a:ext>
            </a:extLst>
          </p:cNvPr>
          <p:cNvCxnSpPr>
            <a:stCxn id="3074" idx="3"/>
            <a:endCxn id="14" idx="1"/>
          </p:cNvCxnSpPr>
          <p:nvPr/>
        </p:nvCxnSpPr>
        <p:spPr>
          <a:xfrm flipV="1">
            <a:off x="3804530" y="3407828"/>
            <a:ext cx="3033373" cy="21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0066A61-106A-4F8C-8335-26FE6075E5A8}"/>
              </a:ext>
            </a:extLst>
          </p:cNvPr>
          <p:cNvCxnSpPr>
            <a:cxnSpLocks/>
            <a:stCxn id="3074" idx="3"/>
            <a:endCxn id="15" idx="1"/>
          </p:cNvCxnSpPr>
          <p:nvPr/>
        </p:nvCxnSpPr>
        <p:spPr>
          <a:xfrm>
            <a:off x="3804530" y="3429000"/>
            <a:ext cx="3045488" cy="1034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133E0D3-D48F-4910-A653-11308889DB9B}"/>
              </a:ext>
            </a:extLst>
          </p:cNvPr>
          <p:cNvCxnSpPr>
            <a:cxnSpLocks/>
            <a:stCxn id="3" idx="3"/>
            <a:endCxn id="16" idx="1"/>
          </p:cNvCxnSpPr>
          <p:nvPr/>
        </p:nvCxnSpPr>
        <p:spPr>
          <a:xfrm>
            <a:off x="4622242" y="5866693"/>
            <a:ext cx="22277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3F63CAB-85BC-8033-195D-F8A87D5CA3D7}"/>
              </a:ext>
            </a:extLst>
          </p:cNvPr>
          <p:cNvSpPr>
            <a:spLocks noGrp="1"/>
          </p:cNvSpPr>
          <p:nvPr>
            <p:ph type="sldNum" sz="quarter" idx="12"/>
          </p:nvPr>
        </p:nvSpPr>
        <p:spPr/>
        <p:txBody>
          <a:bodyPr/>
          <a:lstStyle/>
          <a:p>
            <a:fld id="{37950FF7-D1DA-43BB-BE82-BEBADB167D87}" type="slidenum">
              <a:rPr lang="en-US" smtClean="0"/>
              <a:t>4</a:t>
            </a:fld>
            <a:endParaRPr lang="en-US"/>
          </a:p>
        </p:txBody>
      </p:sp>
    </p:spTree>
    <p:extLst>
      <p:ext uri="{BB962C8B-B14F-4D97-AF65-F5344CB8AC3E}">
        <p14:creationId xmlns:p14="http://schemas.microsoft.com/office/powerpoint/2010/main" val="308862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FBFA85-E97A-A559-027A-40207F6CFD27}"/>
              </a:ext>
            </a:extLst>
          </p:cNvPr>
          <p:cNvSpPr>
            <a:spLocks noGrp="1"/>
          </p:cNvSpPr>
          <p:nvPr>
            <p:ph type="sldNum" sz="quarter" idx="12"/>
          </p:nvPr>
        </p:nvSpPr>
        <p:spPr/>
        <p:txBody>
          <a:bodyPr/>
          <a:lstStyle/>
          <a:p>
            <a:fld id="{37950FF7-D1DA-43BB-BE82-BEBADB167D87}" type="slidenum">
              <a:rPr lang="en-US" smtClean="0"/>
              <a:t>5</a:t>
            </a:fld>
            <a:endParaRPr lang="en-US"/>
          </a:p>
        </p:txBody>
      </p:sp>
      <p:sp>
        <p:nvSpPr>
          <p:cNvPr id="3" name="Title 1">
            <a:extLst>
              <a:ext uri="{FF2B5EF4-FFF2-40B4-BE49-F238E27FC236}">
                <a16:creationId xmlns:a16="http://schemas.microsoft.com/office/drawing/2014/main" id="{B0AE2E55-265E-60E9-00C2-42933C3BC369}"/>
              </a:ext>
            </a:extLst>
          </p:cNvPr>
          <p:cNvSpPr txBox="1">
            <a:spLocks/>
          </p:cNvSpPr>
          <p:nvPr/>
        </p:nvSpPr>
        <p:spPr>
          <a:xfrm>
            <a:off x="838199" y="334980"/>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NER system types</a:t>
            </a:r>
          </a:p>
        </p:txBody>
      </p:sp>
      <p:sp>
        <p:nvSpPr>
          <p:cNvPr id="7" name="Oval 6">
            <a:extLst>
              <a:ext uri="{FF2B5EF4-FFF2-40B4-BE49-F238E27FC236}">
                <a16:creationId xmlns:a16="http://schemas.microsoft.com/office/drawing/2014/main" id="{7309C457-58F3-FED3-5310-9026EED9C261}"/>
              </a:ext>
            </a:extLst>
          </p:cNvPr>
          <p:cNvSpPr/>
          <p:nvPr/>
        </p:nvSpPr>
        <p:spPr>
          <a:xfrm>
            <a:off x="2027045" y="1536837"/>
            <a:ext cx="4348010" cy="4347800"/>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bIns="0" rtlCol="0" anchor="b" anchorCtr="0"/>
          <a:lstStyle/>
          <a:p>
            <a:pPr algn="ctr"/>
            <a:endParaRPr lang="en-US" dirty="0">
              <a:ln>
                <a:solidFill>
                  <a:schemeClr val="tx1"/>
                </a:solidFill>
              </a:ln>
              <a:solidFill>
                <a:schemeClr val="tx1"/>
              </a:solidFill>
            </a:endParaRPr>
          </a:p>
        </p:txBody>
      </p:sp>
      <p:sp>
        <p:nvSpPr>
          <p:cNvPr id="8" name="Oval 7">
            <a:extLst>
              <a:ext uri="{FF2B5EF4-FFF2-40B4-BE49-F238E27FC236}">
                <a16:creationId xmlns:a16="http://schemas.microsoft.com/office/drawing/2014/main" id="{D60CEA3C-514F-09FF-ACC2-DFC4DE518A36}"/>
              </a:ext>
            </a:extLst>
          </p:cNvPr>
          <p:cNvSpPr/>
          <p:nvPr/>
        </p:nvSpPr>
        <p:spPr>
          <a:xfrm>
            <a:off x="4887474" y="1536837"/>
            <a:ext cx="4348010" cy="4347800"/>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bIns="0" rtlCol="0" anchor="b" anchorCtr="0"/>
          <a:lstStyle/>
          <a:p>
            <a:pPr algn="ctr"/>
            <a:endParaRPr lang="en-US" dirty="0">
              <a:ln>
                <a:solidFill>
                  <a:schemeClr val="tx1"/>
                </a:solidFill>
              </a:ln>
              <a:solidFill>
                <a:schemeClr val="tx1"/>
              </a:solidFill>
            </a:endParaRPr>
          </a:p>
        </p:txBody>
      </p:sp>
      <p:sp>
        <p:nvSpPr>
          <p:cNvPr id="9" name="TextBox 8">
            <a:extLst>
              <a:ext uri="{FF2B5EF4-FFF2-40B4-BE49-F238E27FC236}">
                <a16:creationId xmlns:a16="http://schemas.microsoft.com/office/drawing/2014/main" id="{D17D1BD5-4F17-48D5-4EF6-41190E94D216}"/>
              </a:ext>
            </a:extLst>
          </p:cNvPr>
          <p:cNvSpPr txBox="1"/>
          <p:nvPr/>
        </p:nvSpPr>
        <p:spPr>
          <a:xfrm>
            <a:off x="4941903" y="3245618"/>
            <a:ext cx="1490506" cy="584775"/>
          </a:xfrm>
          <a:prstGeom prst="rect">
            <a:avLst/>
          </a:prstGeom>
          <a:noFill/>
        </p:spPr>
        <p:txBody>
          <a:bodyPr wrap="square" rtlCol="0">
            <a:spAutoFit/>
          </a:bodyPr>
          <a:lstStyle/>
          <a:p>
            <a:r>
              <a:rPr lang="en-US" sz="3200" b="1" dirty="0"/>
              <a:t>Hybrid</a:t>
            </a:r>
          </a:p>
        </p:txBody>
      </p:sp>
      <p:sp>
        <p:nvSpPr>
          <p:cNvPr id="10" name="TextBox 9">
            <a:extLst>
              <a:ext uri="{FF2B5EF4-FFF2-40B4-BE49-F238E27FC236}">
                <a16:creationId xmlns:a16="http://schemas.microsoft.com/office/drawing/2014/main" id="{561BFA8A-3F8F-EFF3-CEBE-DF647637AA0C}"/>
              </a:ext>
            </a:extLst>
          </p:cNvPr>
          <p:cNvSpPr txBox="1"/>
          <p:nvPr/>
        </p:nvSpPr>
        <p:spPr>
          <a:xfrm>
            <a:off x="2234084" y="3172128"/>
            <a:ext cx="2174005" cy="1077218"/>
          </a:xfrm>
          <a:prstGeom prst="rect">
            <a:avLst/>
          </a:prstGeom>
          <a:noFill/>
        </p:spPr>
        <p:txBody>
          <a:bodyPr wrap="square" rtlCol="0">
            <a:spAutoFit/>
          </a:bodyPr>
          <a:lstStyle/>
          <a:p>
            <a:pPr algn="ctr"/>
            <a:r>
              <a:rPr lang="en-US" sz="3200" dirty="0"/>
              <a:t>Rule-Based</a:t>
            </a:r>
          </a:p>
          <a:p>
            <a:pPr algn="ctr"/>
            <a:r>
              <a:rPr lang="en-US" sz="3200" dirty="0"/>
              <a:t>(RBM)</a:t>
            </a:r>
          </a:p>
        </p:txBody>
      </p:sp>
      <p:sp>
        <p:nvSpPr>
          <p:cNvPr id="11" name="TextBox 10">
            <a:extLst>
              <a:ext uri="{FF2B5EF4-FFF2-40B4-BE49-F238E27FC236}">
                <a16:creationId xmlns:a16="http://schemas.microsoft.com/office/drawing/2014/main" id="{68B2796C-7AF6-5D2A-EC65-F9E821A18300}"/>
              </a:ext>
            </a:extLst>
          </p:cNvPr>
          <p:cNvSpPr txBox="1"/>
          <p:nvPr/>
        </p:nvSpPr>
        <p:spPr>
          <a:xfrm>
            <a:off x="6429484" y="3172128"/>
            <a:ext cx="2840546" cy="1077218"/>
          </a:xfrm>
          <a:prstGeom prst="rect">
            <a:avLst/>
          </a:prstGeom>
          <a:noFill/>
        </p:spPr>
        <p:txBody>
          <a:bodyPr wrap="square" rtlCol="0">
            <a:spAutoFit/>
          </a:bodyPr>
          <a:lstStyle/>
          <a:p>
            <a:pPr algn="ctr"/>
            <a:r>
              <a:rPr lang="en-US" sz="3200" dirty="0"/>
              <a:t>Learning-Based</a:t>
            </a:r>
          </a:p>
          <a:p>
            <a:pPr algn="ctr"/>
            <a:r>
              <a:rPr lang="en-US" sz="3200" dirty="0"/>
              <a:t>(LBM)</a:t>
            </a:r>
          </a:p>
        </p:txBody>
      </p:sp>
    </p:spTree>
    <p:extLst>
      <p:ext uri="{BB962C8B-B14F-4D97-AF65-F5344CB8AC3E}">
        <p14:creationId xmlns:p14="http://schemas.microsoft.com/office/powerpoint/2010/main" val="421242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8A522B-F48D-87B1-704B-4DDDAFE1FE37}"/>
              </a:ext>
            </a:extLst>
          </p:cNvPr>
          <p:cNvSpPr>
            <a:spLocks noGrp="1"/>
          </p:cNvSpPr>
          <p:nvPr>
            <p:ph type="sldNum" sz="quarter" idx="12"/>
          </p:nvPr>
        </p:nvSpPr>
        <p:spPr/>
        <p:txBody>
          <a:bodyPr/>
          <a:lstStyle/>
          <a:p>
            <a:fld id="{37950FF7-D1DA-43BB-BE82-BEBADB167D87}" type="slidenum">
              <a:rPr lang="en-US" smtClean="0"/>
              <a:t>6</a:t>
            </a:fld>
            <a:endParaRPr lang="en-US"/>
          </a:p>
        </p:txBody>
      </p:sp>
      <p:sp>
        <p:nvSpPr>
          <p:cNvPr id="3" name="Title 1">
            <a:extLst>
              <a:ext uri="{FF2B5EF4-FFF2-40B4-BE49-F238E27FC236}">
                <a16:creationId xmlns:a16="http://schemas.microsoft.com/office/drawing/2014/main" id="{AE6DE939-8510-0738-6F58-FF75E952A8FD}"/>
              </a:ext>
            </a:extLst>
          </p:cNvPr>
          <p:cNvSpPr txBox="1">
            <a:spLocks/>
          </p:cNvSpPr>
          <p:nvPr/>
        </p:nvSpPr>
        <p:spPr>
          <a:xfrm>
            <a:off x="838199" y="334980"/>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Example of NER hybrid system</a:t>
            </a:r>
          </a:p>
        </p:txBody>
      </p:sp>
      <p:sp>
        <p:nvSpPr>
          <p:cNvPr id="4" name="TextBox 3">
            <a:extLst>
              <a:ext uri="{FF2B5EF4-FFF2-40B4-BE49-F238E27FC236}">
                <a16:creationId xmlns:a16="http://schemas.microsoft.com/office/drawing/2014/main" id="{E246C800-5486-D094-8B28-207AA7FF17A0}"/>
              </a:ext>
            </a:extLst>
          </p:cNvPr>
          <p:cNvSpPr txBox="1"/>
          <p:nvPr/>
        </p:nvSpPr>
        <p:spPr>
          <a:xfrm>
            <a:off x="807217" y="1367881"/>
            <a:ext cx="11384783" cy="3103735"/>
          </a:xfrm>
          <a:prstGeom prst="rect">
            <a:avLst/>
          </a:prstGeom>
          <a:noFill/>
        </p:spPr>
        <p:txBody>
          <a:bodyPr wrap="square" rtlCol="0">
            <a:spAutoFit/>
          </a:bodyPr>
          <a:lstStyle/>
          <a:p>
            <a:pPr marL="342900" indent="-342900">
              <a:spcAft>
                <a:spcPts val="1200"/>
              </a:spcAft>
              <a:buAutoNum type="arabicParenR"/>
            </a:pPr>
            <a:r>
              <a:rPr lang="en-US" sz="2400" dirty="0"/>
              <a:t>Find entity-candidates in text (RBM):</a:t>
            </a:r>
          </a:p>
          <a:p>
            <a:pPr marL="800100" lvl="1" indent="-342900">
              <a:buFont typeface="Times New Roman" panose="02020603050405020304" pitchFamily="18" charset="0"/>
              <a:buChar char="⁻"/>
            </a:pPr>
            <a:r>
              <a:rPr lang="en-US" sz="2400" b="1" dirty="0"/>
              <a:t>Dates</a:t>
            </a:r>
            <a:r>
              <a:rPr lang="en-US" sz="2400" dirty="0"/>
              <a:t>: 1.01.2022, 1/01/2022,…</a:t>
            </a:r>
            <a:endParaRPr lang="uk-UA" sz="2400" dirty="0"/>
          </a:p>
          <a:p>
            <a:pPr marL="800100" lvl="1" indent="-342900">
              <a:buFont typeface="Times New Roman" panose="02020603050405020304" pitchFamily="18" charset="0"/>
              <a:buChar char="⁻"/>
            </a:pPr>
            <a:r>
              <a:rPr lang="en-US" sz="2400" b="1" dirty="0"/>
              <a:t>Numbers</a:t>
            </a:r>
            <a:r>
              <a:rPr lang="en-US" sz="2400" dirty="0"/>
              <a:t>: 1, 2, 1</a:t>
            </a:r>
            <a:r>
              <a:rPr lang="en-US" sz="2400" baseline="30000" dirty="0"/>
              <a:t>st</a:t>
            </a:r>
            <a:r>
              <a:rPr lang="en-US" sz="2400" dirty="0"/>
              <a:t>, 2</a:t>
            </a:r>
            <a:r>
              <a:rPr lang="en-US" sz="2400" baseline="30000" dirty="0"/>
              <a:t>nd</a:t>
            </a:r>
            <a:r>
              <a:rPr lang="en-US" sz="2400" dirty="0"/>
              <a:t> , one hundred…</a:t>
            </a:r>
          </a:p>
          <a:p>
            <a:pPr marL="1257300" lvl="2" indent="-342900">
              <a:buFont typeface="Times New Roman" panose="02020603050405020304" pitchFamily="18" charset="0"/>
              <a:buChar char="⁻"/>
            </a:pPr>
            <a:r>
              <a:rPr lang="en-US" sz="2400" b="1" dirty="0"/>
              <a:t>Currencies</a:t>
            </a:r>
            <a:r>
              <a:rPr lang="en-US" sz="2400" dirty="0"/>
              <a:t>: 5$, 5 USD, 5 €,…</a:t>
            </a:r>
          </a:p>
          <a:p>
            <a:pPr marL="800100" lvl="1" indent="-342900">
              <a:buFont typeface="Times New Roman" panose="02020603050405020304" pitchFamily="18" charset="0"/>
              <a:buChar char="⁻"/>
            </a:pPr>
            <a:r>
              <a:rPr lang="en-US" sz="2400" b="1" dirty="0"/>
              <a:t>Sentences</a:t>
            </a:r>
            <a:r>
              <a:rPr lang="en-US" sz="2400" dirty="0"/>
              <a:t>: “This agreement is governed by…”,…</a:t>
            </a:r>
          </a:p>
          <a:p>
            <a:pPr marL="342900" indent="-342900">
              <a:spcBef>
                <a:spcPts val="1200"/>
              </a:spcBef>
              <a:buAutoNum type="arabicParenR"/>
            </a:pPr>
            <a:r>
              <a:rPr lang="en-US" sz="2400" dirty="0"/>
              <a:t>Train some model on labeled data. Use it to find entities among entity-candidates (LBM)</a:t>
            </a:r>
          </a:p>
          <a:p>
            <a:pPr marL="800100" lvl="1" indent="-342900">
              <a:lnSpc>
                <a:spcPct val="150000"/>
              </a:lnSpc>
              <a:buFont typeface="Times New Roman" panose="02020603050405020304" pitchFamily="18" charset="0"/>
              <a:buChar char="⁻"/>
            </a:pPr>
            <a:r>
              <a:rPr lang="en-US" sz="2400" dirty="0"/>
              <a:t>Simplification: find the entity-candidate most likely to be the entity.</a:t>
            </a:r>
          </a:p>
        </p:txBody>
      </p:sp>
      <p:grpSp>
        <p:nvGrpSpPr>
          <p:cNvPr id="26" name="Group 25">
            <a:extLst>
              <a:ext uri="{FF2B5EF4-FFF2-40B4-BE49-F238E27FC236}">
                <a16:creationId xmlns:a16="http://schemas.microsoft.com/office/drawing/2014/main" id="{C22740C3-5D25-1A7D-F0BC-A748D0D32240}"/>
              </a:ext>
            </a:extLst>
          </p:cNvPr>
          <p:cNvGrpSpPr/>
          <p:nvPr/>
        </p:nvGrpSpPr>
        <p:grpSpPr>
          <a:xfrm>
            <a:off x="182962" y="4899005"/>
            <a:ext cx="11826075" cy="1029956"/>
            <a:chOff x="140678" y="4664947"/>
            <a:chExt cx="11826075" cy="1029956"/>
          </a:xfrm>
        </p:grpSpPr>
        <p:sp>
          <p:nvSpPr>
            <p:cNvPr id="9" name="Rectangle 8">
              <a:extLst>
                <a:ext uri="{FF2B5EF4-FFF2-40B4-BE49-F238E27FC236}">
                  <a16:creationId xmlns:a16="http://schemas.microsoft.com/office/drawing/2014/main" id="{5F8D8D00-4861-25A2-71AE-0D7782EE4521}"/>
                </a:ext>
              </a:extLst>
            </p:cNvPr>
            <p:cNvSpPr/>
            <p:nvPr/>
          </p:nvSpPr>
          <p:spPr>
            <a:xfrm>
              <a:off x="140678" y="4682532"/>
              <a:ext cx="2978495" cy="99478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Find entity-candidates</a:t>
              </a:r>
            </a:p>
          </p:txBody>
        </p:sp>
        <p:sp>
          <p:nvSpPr>
            <p:cNvPr id="10" name="Rectangle 9">
              <a:extLst>
                <a:ext uri="{FF2B5EF4-FFF2-40B4-BE49-F238E27FC236}">
                  <a16:creationId xmlns:a16="http://schemas.microsoft.com/office/drawing/2014/main" id="{C7CED627-93AE-C563-6F23-A86A1BC91D99}"/>
                </a:ext>
              </a:extLst>
            </p:cNvPr>
            <p:cNvSpPr/>
            <p:nvPr/>
          </p:nvSpPr>
          <p:spPr>
            <a:xfrm>
              <a:off x="3763945" y="4664947"/>
              <a:ext cx="4833258" cy="10299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Rank the list of entity-candidates</a:t>
              </a:r>
            </a:p>
            <a:p>
              <a:pPr algn="ctr"/>
              <a:r>
                <a:rPr lang="en-US" sz="2400" dirty="0">
                  <a:solidFill>
                    <a:schemeClr val="tx1"/>
                  </a:solidFill>
                </a:rPr>
                <a:t>(criterion: likelihood to be the entity)</a:t>
              </a:r>
            </a:p>
          </p:txBody>
        </p:sp>
        <p:sp>
          <p:nvSpPr>
            <p:cNvPr id="12" name="Rectangle 11">
              <a:extLst>
                <a:ext uri="{FF2B5EF4-FFF2-40B4-BE49-F238E27FC236}">
                  <a16:creationId xmlns:a16="http://schemas.microsoft.com/office/drawing/2014/main" id="{2CFE8AA1-67F2-715E-96D8-998CB6F3C005}"/>
                </a:ext>
              </a:extLst>
            </p:cNvPr>
            <p:cNvSpPr/>
            <p:nvPr/>
          </p:nvSpPr>
          <p:spPr>
            <a:xfrm>
              <a:off x="9223553" y="4664947"/>
              <a:ext cx="2743200" cy="10299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Return the first item of ranked list</a:t>
              </a:r>
            </a:p>
          </p:txBody>
        </p:sp>
        <p:cxnSp>
          <p:nvCxnSpPr>
            <p:cNvPr id="14" name="Straight Arrow Connector 13">
              <a:extLst>
                <a:ext uri="{FF2B5EF4-FFF2-40B4-BE49-F238E27FC236}">
                  <a16:creationId xmlns:a16="http://schemas.microsoft.com/office/drawing/2014/main" id="{4A7778AF-090D-1F91-B8B0-D61E80329C16}"/>
                </a:ext>
              </a:extLst>
            </p:cNvPr>
            <p:cNvCxnSpPr>
              <a:cxnSpLocks/>
              <a:stCxn id="9" idx="3"/>
              <a:endCxn id="10" idx="1"/>
            </p:cNvCxnSpPr>
            <p:nvPr/>
          </p:nvCxnSpPr>
          <p:spPr>
            <a:xfrm>
              <a:off x="3119173" y="5179925"/>
              <a:ext cx="6447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0C8712-8A6A-B83A-1DED-A19042569346}"/>
                </a:ext>
              </a:extLst>
            </p:cNvPr>
            <p:cNvCxnSpPr>
              <a:cxnSpLocks/>
              <a:stCxn id="10" idx="3"/>
              <a:endCxn id="12" idx="1"/>
            </p:cNvCxnSpPr>
            <p:nvPr/>
          </p:nvCxnSpPr>
          <p:spPr>
            <a:xfrm>
              <a:off x="8597203" y="5179925"/>
              <a:ext cx="6263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771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4530C1-05DC-9CB7-ABAC-4878A20FA711}"/>
              </a:ext>
            </a:extLst>
          </p:cNvPr>
          <p:cNvSpPr>
            <a:spLocks noGrp="1"/>
          </p:cNvSpPr>
          <p:nvPr>
            <p:ph type="sldNum" sz="quarter" idx="12"/>
          </p:nvPr>
        </p:nvSpPr>
        <p:spPr/>
        <p:txBody>
          <a:bodyPr/>
          <a:lstStyle/>
          <a:p>
            <a:fld id="{37950FF7-D1DA-43BB-BE82-BEBADB167D87}" type="slidenum">
              <a:rPr lang="en-US" smtClean="0"/>
              <a:t>7</a:t>
            </a:fld>
            <a:endParaRPr lang="en-US"/>
          </a:p>
        </p:txBody>
      </p:sp>
      <p:sp>
        <p:nvSpPr>
          <p:cNvPr id="3" name="Title 1">
            <a:extLst>
              <a:ext uri="{FF2B5EF4-FFF2-40B4-BE49-F238E27FC236}">
                <a16:creationId xmlns:a16="http://schemas.microsoft.com/office/drawing/2014/main" id="{16D72F97-7295-09DA-9E81-2C8095048F55}"/>
              </a:ext>
            </a:extLst>
          </p:cNvPr>
          <p:cNvSpPr txBox="1">
            <a:spLocks/>
          </p:cNvSpPr>
          <p:nvPr/>
        </p:nvSpPr>
        <p:spPr>
          <a:xfrm>
            <a:off x="838199" y="334980"/>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Ranking problem</a:t>
            </a:r>
          </a:p>
        </p:txBody>
      </p:sp>
      <p:sp>
        <p:nvSpPr>
          <p:cNvPr id="4" name="TextBox 3">
            <a:extLst>
              <a:ext uri="{FF2B5EF4-FFF2-40B4-BE49-F238E27FC236}">
                <a16:creationId xmlns:a16="http://schemas.microsoft.com/office/drawing/2014/main" id="{21CD2A02-9165-50C9-09CE-F01970C05888}"/>
              </a:ext>
            </a:extLst>
          </p:cNvPr>
          <p:cNvSpPr txBox="1"/>
          <p:nvPr/>
        </p:nvSpPr>
        <p:spPr>
          <a:xfrm>
            <a:off x="838198" y="1236840"/>
            <a:ext cx="3743849" cy="461665"/>
          </a:xfrm>
          <a:prstGeom prst="rect">
            <a:avLst/>
          </a:prstGeom>
          <a:noFill/>
        </p:spPr>
        <p:txBody>
          <a:bodyPr wrap="square" rtlCol="0">
            <a:spAutoFit/>
          </a:bodyPr>
          <a:lstStyle/>
          <a:p>
            <a:r>
              <a:rPr lang="en-US" sz="2400" dirty="0"/>
              <a:t>Ranking problem statement: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FC69208-99BA-1A5C-B855-F5FEA6084CCF}"/>
                  </a:ext>
                </a:extLst>
              </p:cNvPr>
              <p:cNvSpPr txBox="1"/>
              <p:nvPr/>
            </p:nvSpPr>
            <p:spPr>
              <a:xfrm>
                <a:off x="1594753" y="1816083"/>
                <a:ext cx="9820173" cy="584775"/>
              </a:xfrm>
              <a:prstGeom prst="rect">
                <a:avLst/>
              </a:prstGeom>
              <a:noFill/>
            </p:spPr>
            <p:txBody>
              <a:bodyPr wrap="square">
                <a:spAutoFit/>
              </a:bodyPr>
              <a:lstStyle/>
              <a:p>
                <a:r>
                  <a:rPr lang="en-US" sz="3200" dirty="0"/>
                  <a:t>By given query </a:t>
                </a:r>
                <a14:m>
                  <m:oMath xmlns:m="http://schemas.openxmlformats.org/officeDocument/2006/math">
                    <m:r>
                      <a:rPr lang="en-US" sz="3200" b="0" i="1" smtClean="0">
                        <a:latin typeface="Cambria Math" panose="02040503050406030204" pitchFamily="18" charset="0"/>
                      </a:rPr>
                      <m:t>𝑄</m:t>
                    </m:r>
                  </m:oMath>
                </a14:m>
                <a:r>
                  <a:rPr lang="en-US" sz="3200" dirty="0"/>
                  <a:t> (criterion) order the list of items </a:t>
                </a:r>
                <a14:m>
                  <m:oMath xmlns:m="http://schemas.openxmlformats.org/officeDocument/2006/math">
                    <m:r>
                      <a:rPr lang="en-US" sz="3200" b="0" i="1" smtClean="0">
                        <a:latin typeface="Cambria Math" panose="02040503050406030204" pitchFamily="18" charset="0"/>
                      </a:rPr>
                      <m:t>𝐼</m:t>
                    </m:r>
                  </m:oMath>
                </a14:m>
                <a:endParaRPr lang="en-US" sz="3200" dirty="0"/>
              </a:p>
            </p:txBody>
          </p:sp>
        </mc:Choice>
        <mc:Fallback xmlns="">
          <p:sp>
            <p:nvSpPr>
              <p:cNvPr id="6" name="TextBox 5">
                <a:extLst>
                  <a:ext uri="{FF2B5EF4-FFF2-40B4-BE49-F238E27FC236}">
                    <a16:creationId xmlns:a16="http://schemas.microsoft.com/office/drawing/2014/main" id="{2FC69208-99BA-1A5C-B855-F5FEA6084CCF}"/>
                  </a:ext>
                </a:extLst>
              </p:cNvPr>
              <p:cNvSpPr txBox="1">
                <a:spLocks noRot="1" noChangeAspect="1" noMove="1" noResize="1" noEditPoints="1" noAdjustHandles="1" noChangeArrowheads="1" noChangeShapeType="1" noTextEdit="1"/>
              </p:cNvSpPr>
              <p:nvPr/>
            </p:nvSpPr>
            <p:spPr>
              <a:xfrm>
                <a:off x="1594753" y="1816083"/>
                <a:ext cx="9820173" cy="584775"/>
              </a:xfrm>
              <a:prstGeom prst="rect">
                <a:avLst/>
              </a:prstGeom>
              <a:blipFill>
                <a:blip r:embed="rId2"/>
                <a:stretch>
                  <a:fillRect l="-1614" t="-14583" b="-322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83DFA74-8D27-F3A6-9DEA-F840ADA8589F}"/>
              </a:ext>
            </a:extLst>
          </p:cNvPr>
          <p:cNvSpPr txBox="1"/>
          <p:nvPr/>
        </p:nvSpPr>
        <p:spPr>
          <a:xfrm>
            <a:off x="838197" y="2505505"/>
            <a:ext cx="4185977" cy="461665"/>
          </a:xfrm>
          <a:prstGeom prst="rect">
            <a:avLst/>
          </a:prstGeom>
          <a:noFill/>
        </p:spPr>
        <p:txBody>
          <a:bodyPr wrap="square" rtlCol="0">
            <a:spAutoFit/>
          </a:bodyPr>
          <a:lstStyle/>
          <a:p>
            <a:r>
              <a:rPr lang="en-US" sz="2400" dirty="0"/>
              <a:t>In terms of hybrid NER system:</a:t>
            </a:r>
          </a:p>
        </p:txBody>
      </p:sp>
      <p:sp>
        <p:nvSpPr>
          <p:cNvPr id="8" name="TextBox 7">
            <a:extLst>
              <a:ext uri="{FF2B5EF4-FFF2-40B4-BE49-F238E27FC236}">
                <a16:creationId xmlns:a16="http://schemas.microsoft.com/office/drawing/2014/main" id="{5F6D4E5C-B6BF-D0A7-B007-2E703469F320}"/>
              </a:ext>
            </a:extLst>
          </p:cNvPr>
          <p:cNvSpPr txBox="1"/>
          <p:nvPr/>
        </p:nvSpPr>
        <p:spPr>
          <a:xfrm>
            <a:off x="1157651" y="2853562"/>
            <a:ext cx="6848791" cy="1687963"/>
          </a:xfrm>
          <a:prstGeom prst="rect">
            <a:avLst/>
          </a:prstGeom>
          <a:noFill/>
        </p:spPr>
        <p:txBody>
          <a:bodyPr wrap="square" rtlCol="0">
            <a:spAutoFit/>
          </a:bodyPr>
          <a:lstStyle/>
          <a:p>
            <a:pPr>
              <a:lnSpc>
                <a:spcPct val="150000"/>
              </a:lnSpc>
            </a:pPr>
            <a:r>
              <a:rPr lang="en-US" sz="2400" b="1" dirty="0"/>
              <a:t>Q</a:t>
            </a:r>
            <a:r>
              <a:rPr lang="en-US" sz="2400" dirty="0"/>
              <a:t> – fixed, equals to: “Likelihood to be the entity”</a:t>
            </a:r>
          </a:p>
          <a:p>
            <a:pPr>
              <a:lnSpc>
                <a:spcPct val="150000"/>
              </a:lnSpc>
            </a:pPr>
            <a:r>
              <a:rPr lang="en-US" sz="2400" b="1" dirty="0"/>
              <a:t>I </a:t>
            </a:r>
            <a:r>
              <a:rPr lang="en-US" sz="2400" dirty="0"/>
              <a:t>– list of entity-candidates</a:t>
            </a:r>
          </a:p>
          <a:p>
            <a:pPr>
              <a:lnSpc>
                <a:spcPct val="150000"/>
              </a:lnSpc>
            </a:pPr>
            <a:r>
              <a:rPr lang="en-US" sz="2400" b="1" dirty="0"/>
              <a:t>Scoring metrics – </a:t>
            </a:r>
            <a:r>
              <a:rPr lang="en-US" sz="2400" dirty="0"/>
              <a:t>Winner-Takes-All</a:t>
            </a:r>
            <a:endParaRPr lang="en-US" sz="2400"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889513-9A98-DACE-00A5-62FC8E4DEA40}"/>
                  </a:ext>
                </a:extLst>
              </p:cNvPr>
              <p:cNvSpPr txBox="1"/>
              <p:nvPr/>
            </p:nvSpPr>
            <p:spPr>
              <a:xfrm>
                <a:off x="838196" y="4581184"/>
                <a:ext cx="10848035" cy="7984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𝑊𝑇𝐴</m:t>
                      </m:r>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eqArr>
                            <m:eqArrPr>
                              <m:ctrlPr>
                                <a:rPr lang="en-US" sz="2400" i="1">
                                  <a:solidFill>
                                    <a:srgbClr val="836967"/>
                                  </a:solidFill>
                                  <a:latin typeface="Cambria Math" panose="02040503050406030204" pitchFamily="18" charset="0"/>
                                </a:rPr>
                              </m:ctrlPr>
                            </m:eqArrPr>
                            <m:e>
                              <m:r>
                                <a:rPr lang="en-US" sz="2400" i="0">
                                  <a:latin typeface="Cambria Math" panose="02040503050406030204" pitchFamily="18" charset="0"/>
                                </a:rPr>
                                <m:t>&amp;1,  </m:t>
                              </m:r>
                              <m:r>
                                <m:rPr>
                                  <m:sty m:val="p"/>
                                </m:rPr>
                                <a:rPr lang="en-US" sz="2400" b="0" i="0" smtClean="0">
                                  <a:latin typeface="Cambria Math" panose="02040503050406030204" pitchFamily="18" charset="0"/>
                                </a:rPr>
                                <m:t>the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first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candidated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ranked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list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entity</m:t>
                              </m:r>
                            </m:e>
                            <m:e>
                              <m:r>
                                <a:rPr lang="en-US" sz="2400" i="0">
                                  <a:latin typeface="Cambria Math" panose="02040503050406030204" pitchFamily="18" charset="0"/>
                                </a:rPr>
                                <m:t>&amp;0,  </m:t>
                              </m:r>
                              <m:r>
                                <m:rPr>
                                  <m:sty m:val="p"/>
                                </m:rPr>
                                <a:rPr lang="en-US" sz="2400" b="0" i="0" smtClean="0">
                                  <a:latin typeface="Cambria Math" panose="02040503050406030204" pitchFamily="18" charset="0"/>
                                </a:rPr>
                                <m:t>the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first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candidate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ranked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list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IS</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NOT</m:t>
                              </m:r>
                              <m:r>
                                <a:rPr lang="en-US" sz="2400" b="0" i="0" smtClean="0">
                                  <a:latin typeface="Cambria Math" panose="02040503050406030204" pitchFamily="18" charset="0"/>
                                </a:rPr>
                                <m:t> </m:t>
                              </m:r>
                              <m:r>
                                <a:rPr lang="en-US" sz="2400" b="0" i="1" smtClean="0">
                                  <a:latin typeface="Cambria Math" panose="02040503050406030204" pitchFamily="18" charset="0"/>
                                </a:rPr>
                                <m:t>𝑎𝑛</m:t>
                              </m:r>
                              <m:r>
                                <a:rPr lang="en-US" sz="2400" b="0" i="1" smtClean="0">
                                  <a:latin typeface="Cambria Math" panose="02040503050406030204" pitchFamily="18" charset="0"/>
                                </a:rPr>
                                <m:t> </m:t>
                              </m:r>
                              <m:r>
                                <a:rPr lang="en-US" sz="2400" b="0" i="1" smtClean="0">
                                  <a:latin typeface="Cambria Math" panose="02040503050406030204" pitchFamily="18" charset="0"/>
                                </a:rPr>
                                <m:t>𝑒𝑛𝑡𝑖𝑡𝑦</m:t>
                              </m:r>
                            </m:e>
                          </m:eqArr>
                          <m:r>
                            <a:rPr lang="en-US" sz="2400" b="0" i="1" smtClean="0">
                              <a:latin typeface="Cambria Math" panose="02040503050406030204" pitchFamily="18" charset="0"/>
                            </a:rPr>
                            <m:t>,  </m:t>
                          </m:r>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e>
                      </m:d>
                    </m:oMath>
                  </m:oMathPara>
                </a14:m>
                <a:endParaRPr lang="en-US" sz="2400" dirty="0"/>
              </a:p>
            </p:txBody>
          </p:sp>
        </mc:Choice>
        <mc:Fallback xmlns="">
          <p:sp>
            <p:nvSpPr>
              <p:cNvPr id="10" name="TextBox 9">
                <a:extLst>
                  <a:ext uri="{FF2B5EF4-FFF2-40B4-BE49-F238E27FC236}">
                    <a16:creationId xmlns:a16="http://schemas.microsoft.com/office/drawing/2014/main" id="{7D889513-9A98-DACE-00A5-62FC8E4DEA40}"/>
                  </a:ext>
                </a:extLst>
              </p:cNvPr>
              <p:cNvSpPr txBox="1">
                <a:spLocks noRot="1" noChangeAspect="1" noMove="1" noResize="1" noEditPoints="1" noAdjustHandles="1" noChangeArrowheads="1" noChangeShapeType="1" noTextEdit="1"/>
              </p:cNvSpPr>
              <p:nvPr/>
            </p:nvSpPr>
            <p:spPr>
              <a:xfrm>
                <a:off x="838196" y="4581184"/>
                <a:ext cx="10848035" cy="7984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14771D9-C4B1-34F1-9128-4180AC54A284}"/>
                  </a:ext>
                </a:extLst>
              </p:cNvPr>
              <p:cNvSpPr txBox="1"/>
              <p:nvPr/>
            </p:nvSpPr>
            <p:spPr>
              <a:xfrm>
                <a:off x="4095326" y="5423135"/>
                <a:ext cx="4333773" cy="818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𝑑</m:t>
                              </m:r>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sub>
                            <m:sup/>
                            <m:e>
                              <m:r>
                                <a:rPr lang="en-US" sz="2400" b="0" i="1" smtClean="0">
                                  <a:latin typeface="Cambria Math" panose="02040503050406030204" pitchFamily="18" charset="0"/>
                                </a:rPr>
                                <m:t>𝑊𝑇𝐴</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e>
                          </m:nary>
                        </m:num>
                        <m:den>
                          <m:r>
                            <a:rPr lang="en-US" sz="2400" b="0" i="1" smtClean="0">
                              <a:latin typeface="Cambria Math" panose="02040503050406030204" pitchFamily="18" charset="0"/>
                            </a:rPr>
                            <m:t>𝑛</m:t>
                          </m:r>
                        </m:den>
                      </m:f>
                    </m:oMath>
                  </m:oMathPara>
                </a14:m>
                <a:endParaRPr lang="en-US" sz="2400" dirty="0"/>
              </a:p>
            </p:txBody>
          </p:sp>
        </mc:Choice>
        <mc:Fallback xmlns="">
          <p:sp>
            <p:nvSpPr>
              <p:cNvPr id="11" name="TextBox 10">
                <a:extLst>
                  <a:ext uri="{FF2B5EF4-FFF2-40B4-BE49-F238E27FC236}">
                    <a16:creationId xmlns:a16="http://schemas.microsoft.com/office/drawing/2014/main" id="{B14771D9-C4B1-34F1-9128-4180AC54A284}"/>
                  </a:ext>
                </a:extLst>
              </p:cNvPr>
              <p:cNvSpPr txBox="1">
                <a:spLocks noRot="1" noChangeAspect="1" noMove="1" noResize="1" noEditPoints="1" noAdjustHandles="1" noChangeArrowheads="1" noChangeShapeType="1" noTextEdit="1"/>
              </p:cNvSpPr>
              <p:nvPr/>
            </p:nvSpPr>
            <p:spPr>
              <a:xfrm>
                <a:off x="4095326" y="5423135"/>
                <a:ext cx="4333773" cy="8181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CBF701-C5A6-6250-00AA-9D6C50CE4E74}"/>
                  </a:ext>
                </a:extLst>
              </p:cNvPr>
              <p:cNvSpPr txBox="1"/>
              <p:nvPr/>
            </p:nvSpPr>
            <p:spPr>
              <a:xfrm>
                <a:off x="822282" y="5933108"/>
                <a:ext cx="8255562" cy="923330"/>
              </a:xfrm>
              <a:prstGeom prst="rect">
                <a:avLst/>
              </a:prstGeom>
              <a:noFill/>
            </p:spPr>
            <p:txBody>
              <a:bodyPr wrap="square" rtlCol="0">
                <a:spAutoFit/>
              </a:bodyPr>
              <a:lstStyle/>
              <a:p>
                <a:r>
                  <a:rPr lang="en-US" dirty="0"/>
                  <a:t>Where:</a:t>
                </a:r>
              </a:p>
              <a:p>
                <a:r>
                  <a:rPr lang="en-US" dirty="0"/>
                  <a:t>   D – set of all documents is test set </a:t>
                </a:r>
              </a:p>
              <a:p>
                <a:r>
                  <a:rPr lang="en-US" b="0" dirty="0"/>
                  <a:t>   </a:t>
                </a:r>
                <a14:m>
                  <m:oMath xmlns:m="http://schemas.openxmlformats.org/officeDocument/2006/math">
                    <m:r>
                      <a:rPr lang="en-US" b="0" i="1" smtClean="0">
                        <a:latin typeface="Cambria Math" panose="02040503050406030204" pitchFamily="18" charset="0"/>
                      </a:rPr>
                      <m:t>𝑛</m:t>
                    </m:r>
                  </m:oMath>
                </a14:m>
                <a:r>
                  <a:rPr lang="en-US" dirty="0"/>
                  <a:t> – the number of documents in D</a:t>
                </a:r>
              </a:p>
            </p:txBody>
          </p:sp>
        </mc:Choice>
        <mc:Fallback xmlns="">
          <p:sp>
            <p:nvSpPr>
              <p:cNvPr id="12" name="TextBox 11">
                <a:extLst>
                  <a:ext uri="{FF2B5EF4-FFF2-40B4-BE49-F238E27FC236}">
                    <a16:creationId xmlns:a16="http://schemas.microsoft.com/office/drawing/2014/main" id="{BACBF701-C5A6-6250-00AA-9D6C50CE4E74}"/>
                  </a:ext>
                </a:extLst>
              </p:cNvPr>
              <p:cNvSpPr txBox="1">
                <a:spLocks noRot="1" noChangeAspect="1" noMove="1" noResize="1" noEditPoints="1" noAdjustHandles="1" noChangeArrowheads="1" noChangeShapeType="1" noTextEdit="1"/>
              </p:cNvSpPr>
              <p:nvPr/>
            </p:nvSpPr>
            <p:spPr>
              <a:xfrm>
                <a:off x="822282" y="5933108"/>
                <a:ext cx="8255562" cy="923330"/>
              </a:xfrm>
              <a:prstGeom prst="rect">
                <a:avLst/>
              </a:prstGeom>
              <a:blipFill>
                <a:blip r:embed="rId5"/>
                <a:stretch>
                  <a:fillRect l="-665"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83601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1732E2-2E01-68B1-6C20-61DD3E2E6D65}"/>
              </a:ext>
            </a:extLst>
          </p:cNvPr>
          <p:cNvSpPr>
            <a:spLocks noGrp="1"/>
          </p:cNvSpPr>
          <p:nvPr>
            <p:ph type="sldNum" sz="quarter" idx="12"/>
          </p:nvPr>
        </p:nvSpPr>
        <p:spPr/>
        <p:txBody>
          <a:bodyPr/>
          <a:lstStyle/>
          <a:p>
            <a:fld id="{37950FF7-D1DA-43BB-BE82-BEBADB167D87}" type="slidenum">
              <a:rPr lang="en-US" smtClean="0"/>
              <a:t>8</a:t>
            </a:fld>
            <a:endParaRPr lang="en-US"/>
          </a:p>
        </p:txBody>
      </p:sp>
      <p:sp>
        <p:nvSpPr>
          <p:cNvPr id="3" name="Title 1">
            <a:extLst>
              <a:ext uri="{FF2B5EF4-FFF2-40B4-BE49-F238E27FC236}">
                <a16:creationId xmlns:a16="http://schemas.microsoft.com/office/drawing/2014/main" id="{1B865C88-4967-25D1-8105-FC09C544E116}"/>
              </a:ext>
            </a:extLst>
          </p:cNvPr>
          <p:cNvSpPr txBox="1">
            <a:spLocks/>
          </p:cNvSpPr>
          <p:nvPr/>
        </p:nvSpPr>
        <p:spPr>
          <a:xfrm>
            <a:off x="838199" y="334980"/>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Ranking problem</a:t>
            </a:r>
            <a:r>
              <a:rPr lang="uk-U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Approaches</a:t>
            </a:r>
          </a:p>
        </p:txBody>
      </p:sp>
      <p:grpSp>
        <p:nvGrpSpPr>
          <p:cNvPr id="4" name="Group 3">
            <a:extLst>
              <a:ext uri="{FF2B5EF4-FFF2-40B4-BE49-F238E27FC236}">
                <a16:creationId xmlns:a16="http://schemas.microsoft.com/office/drawing/2014/main" id="{4CE82C64-699B-0755-F45E-A15B6F07AEDB}"/>
              </a:ext>
            </a:extLst>
          </p:cNvPr>
          <p:cNvGrpSpPr/>
          <p:nvPr/>
        </p:nvGrpSpPr>
        <p:grpSpPr>
          <a:xfrm>
            <a:off x="1764324" y="2303871"/>
            <a:ext cx="9227531" cy="1978796"/>
            <a:chOff x="1654128" y="1860796"/>
            <a:chExt cx="9227531" cy="1978796"/>
          </a:xfrm>
        </p:grpSpPr>
        <p:sp>
          <p:nvSpPr>
            <p:cNvPr id="5" name="Rectangle 4">
              <a:extLst>
                <a:ext uri="{FF2B5EF4-FFF2-40B4-BE49-F238E27FC236}">
                  <a16:creationId xmlns:a16="http://schemas.microsoft.com/office/drawing/2014/main" id="{D54678FC-55D0-E31D-17C9-08553F24AB18}"/>
                </a:ext>
              </a:extLst>
            </p:cNvPr>
            <p:cNvSpPr/>
            <p:nvPr/>
          </p:nvSpPr>
          <p:spPr>
            <a:xfrm>
              <a:off x="4596987" y="1860796"/>
              <a:ext cx="3341978"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Ranking</a:t>
              </a:r>
            </a:p>
          </p:txBody>
        </p:sp>
        <p:sp>
          <p:nvSpPr>
            <p:cNvPr id="6" name="Rectangle 5">
              <a:extLst>
                <a:ext uri="{FF2B5EF4-FFF2-40B4-BE49-F238E27FC236}">
                  <a16:creationId xmlns:a16="http://schemas.microsoft.com/office/drawing/2014/main" id="{B2A31D27-7FF9-4D5C-2EEE-39105995ECF5}"/>
                </a:ext>
              </a:extLst>
            </p:cNvPr>
            <p:cNvSpPr/>
            <p:nvPr/>
          </p:nvSpPr>
          <p:spPr>
            <a:xfrm>
              <a:off x="1654128" y="3151365"/>
              <a:ext cx="2833365" cy="6882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b="1" dirty="0">
                  <a:solidFill>
                    <a:schemeClr val="tx1"/>
                  </a:solidFill>
                </a:rPr>
                <a:t>Pointwise</a:t>
              </a:r>
            </a:p>
          </p:txBody>
        </p:sp>
        <p:sp>
          <p:nvSpPr>
            <p:cNvPr id="7" name="Rectangle 6">
              <a:extLst>
                <a:ext uri="{FF2B5EF4-FFF2-40B4-BE49-F238E27FC236}">
                  <a16:creationId xmlns:a16="http://schemas.microsoft.com/office/drawing/2014/main" id="{FF51CB5F-808C-FEAB-87A8-3F3EC8DADA87}"/>
                </a:ext>
              </a:extLst>
            </p:cNvPr>
            <p:cNvSpPr/>
            <p:nvPr/>
          </p:nvSpPr>
          <p:spPr>
            <a:xfrm>
              <a:off x="4851376" y="3151365"/>
              <a:ext cx="2833200"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Pairwise</a:t>
              </a:r>
            </a:p>
          </p:txBody>
        </p:sp>
        <p:sp>
          <p:nvSpPr>
            <p:cNvPr id="8" name="Rectangle 7">
              <a:extLst>
                <a:ext uri="{FF2B5EF4-FFF2-40B4-BE49-F238E27FC236}">
                  <a16:creationId xmlns:a16="http://schemas.microsoft.com/office/drawing/2014/main" id="{2C62A77D-9BE2-03AA-21CA-429FCC3E60CD}"/>
                </a:ext>
              </a:extLst>
            </p:cNvPr>
            <p:cNvSpPr/>
            <p:nvPr/>
          </p:nvSpPr>
          <p:spPr>
            <a:xfrm>
              <a:off x="8048459" y="3151364"/>
              <a:ext cx="2833200" cy="688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dirty="0">
                  <a:solidFill>
                    <a:schemeClr val="tx1"/>
                  </a:solidFill>
                </a:rPr>
                <a:t>Listwise</a:t>
              </a:r>
            </a:p>
          </p:txBody>
        </p:sp>
        <p:cxnSp>
          <p:nvCxnSpPr>
            <p:cNvPr id="9" name="Connector: Elbow 8">
              <a:extLst>
                <a:ext uri="{FF2B5EF4-FFF2-40B4-BE49-F238E27FC236}">
                  <a16:creationId xmlns:a16="http://schemas.microsoft.com/office/drawing/2014/main" id="{682FA4BE-88DB-FEEB-2A47-FBD6BAD1A9D3}"/>
                </a:ext>
              </a:extLst>
            </p:cNvPr>
            <p:cNvCxnSpPr>
              <a:cxnSpLocks/>
              <a:stCxn id="5" idx="2"/>
              <a:endCxn id="8" idx="0"/>
            </p:cNvCxnSpPr>
            <p:nvPr/>
          </p:nvCxnSpPr>
          <p:spPr>
            <a:xfrm rot="16200000" flipH="1">
              <a:off x="7565347" y="1251651"/>
              <a:ext cx="602341" cy="319708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D6FEFF5-7ACE-06F5-8610-ECA475E1578B}"/>
                </a:ext>
              </a:extLst>
            </p:cNvPr>
            <p:cNvCxnSpPr>
              <a:cxnSpLocks/>
              <a:stCxn id="5" idx="2"/>
              <a:endCxn id="7" idx="0"/>
            </p:cNvCxnSpPr>
            <p:nvPr/>
          </p:nvCxnSpPr>
          <p:spPr>
            <a:xfrm>
              <a:off x="6267976" y="2549023"/>
              <a:ext cx="0" cy="6023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DC8CBBB-3BE4-31A4-FD98-4AF8E20A10C0}"/>
                </a:ext>
              </a:extLst>
            </p:cNvPr>
            <p:cNvCxnSpPr>
              <a:cxnSpLocks/>
              <a:stCxn id="5" idx="2"/>
              <a:endCxn id="6" idx="0"/>
            </p:cNvCxnSpPr>
            <p:nvPr/>
          </p:nvCxnSpPr>
          <p:spPr>
            <a:xfrm rot="5400000">
              <a:off x="4368223" y="1251612"/>
              <a:ext cx="602342" cy="319716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5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48975308-10CD-491D-BF9F-80CE6C9B624A}"/>
              </a:ext>
            </a:extLst>
          </p:cNvPr>
          <p:cNvGrpSpPr/>
          <p:nvPr/>
        </p:nvGrpSpPr>
        <p:grpSpPr>
          <a:xfrm>
            <a:off x="146644" y="2695368"/>
            <a:ext cx="11959836" cy="2034439"/>
            <a:chOff x="63774" y="1394561"/>
            <a:chExt cx="11959836" cy="2034439"/>
          </a:xfrm>
        </p:grpSpPr>
        <p:grpSp>
          <p:nvGrpSpPr>
            <p:cNvPr id="2" name="Group 1">
              <a:extLst>
                <a:ext uri="{FF2B5EF4-FFF2-40B4-BE49-F238E27FC236}">
                  <a16:creationId xmlns:a16="http://schemas.microsoft.com/office/drawing/2014/main" id="{7EFB390A-A475-425E-AF2A-43CAF90B4B58}"/>
                </a:ext>
              </a:extLst>
            </p:cNvPr>
            <p:cNvGrpSpPr/>
            <p:nvPr/>
          </p:nvGrpSpPr>
          <p:grpSpPr>
            <a:xfrm>
              <a:off x="3182094" y="1394561"/>
              <a:ext cx="8841516" cy="2034439"/>
              <a:chOff x="2502124" y="1588132"/>
              <a:chExt cx="8841516" cy="2034439"/>
            </a:xfrm>
          </p:grpSpPr>
          <p:grpSp>
            <p:nvGrpSpPr>
              <p:cNvPr id="3" name="Group 2">
                <a:extLst>
                  <a:ext uri="{FF2B5EF4-FFF2-40B4-BE49-F238E27FC236}">
                    <a16:creationId xmlns:a16="http://schemas.microsoft.com/office/drawing/2014/main" id="{DEECCCA4-90DC-4681-A041-13B59641B8E7}"/>
                  </a:ext>
                </a:extLst>
              </p:cNvPr>
              <p:cNvGrpSpPr/>
              <p:nvPr/>
            </p:nvGrpSpPr>
            <p:grpSpPr>
              <a:xfrm>
                <a:off x="2502124" y="1588132"/>
                <a:ext cx="8841516" cy="2034439"/>
                <a:chOff x="2502124" y="1759252"/>
                <a:chExt cx="8841516" cy="2034439"/>
              </a:xfrm>
            </p:grpSpPr>
            <p:grpSp>
              <p:nvGrpSpPr>
                <p:cNvPr id="5" name="Group 4">
                  <a:extLst>
                    <a:ext uri="{FF2B5EF4-FFF2-40B4-BE49-F238E27FC236}">
                      <a16:creationId xmlns:a16="http://schemas.microsoft.com/office/drawing/2014/main" id="{EF8370C2-831C-4959-B91A-E0BE6506474B}"/>
                    </a:ext>
                  </a:extLst>
                </p:cNvPr>
                <p:cNvGrpSpPr/>
                <p:nvPr/>
              </p:nvGrpSpPr>
              <p:grpSpPr>
                <a:xfrm>
                  <a:off x="2502124" y="1759252"/>
                  <a:ext cx="8841516" cy="2034439"/>
                  <a:chOff x="881604" y="1738132"/>
                  <a:chExt cx="8841516" cy="2034439"/>
                </a:xfrm>
              </p:grpSpPr>
              <p:sp>
                <p:nvSpPr>
                  <p:cNvPr id="14" name="Rectangle 13">
                    <a:extLst>
                      <a:ext uri="{FF2B5EF4-FFF2-40B4-BE49-F238E27FC236}">
                        <a16:creationId xmlns:a16="http://schemas.microsoft.com/office/drawing/2014/main" id="{8F7FB23F-01B6-4B6C-BBE6-436564E858D1}"/>
                      </a:ext>
                    </a:extLst>
                  </p:cNvPr>
                  <p:cNvSpPr/>
                  <p:nvPr/>
                </p:nvSpPr>
                <p:spPr>
                  <a:xfrm>
                    <a:off x="2916819" y="1738132"/>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15" name="Rectangle 14">
                    <a:extLst>
                      <a:ext uri="{FF2B5EF4-FFF2-40B4-BE49-F238E27FC236}">
                        <a16:creationId xmlns:a16="http://schemas.microsoft.com/office/drawing/2014/main" id="{0FF662D0-1EBF-429D-9BBF-97B66F019149}"/>
                      </a:ext>
                    </a:extLst>
                  </p:cNvPr>
                  <p:cNvSpPr/>
                  <p:nvPr/>
                </p:nvSpPr>
                <p:spPr>
                  <a:xfrm>
                    <a:off x="881605" y="1738132"/>
                    <a:ext cx="145647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1</a:t>
                    </a:r>
                  </a:p>
                </p:txBody>
              </p:sp>
              <p:sp>
                <p:nvSpPr>
                  <p:cNvPr id="16" name="Rectangle 15">
                    <a:extLst>
                      <a:ext uri="{FF2B5EF4-FFF2-40B4-BE49-F238E27FC236}">
                        <a16:creationId xmlns:a16="http://schemas.microsoft.com/office/drawing/2014/main" id="{447761AE-5246-40F0-86EC-6B48FE96B908}"/>
                      </a:ext>
                    </a:extLst>
                  </p:cNvPr>
                  <p:cNvSpPr/>
                  <p:nvPr/>
                </p:nvSpPr>
                <p:spPr>
                  <a:xfrm>
                    <a:off x="5636872" y="1738132"/>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1</a:t>
                    </a:r>
                  </a:p>
                </p:txBody>
              </p:sp>
              <p:cxnSp>
                <p:nvCxnSpPr>
                  <p:cNvPr id="17" name="Straight Arrow Connector 16">
                    <a:extLst>
                      <a:ext uri="{FF2B5EF4-FFF2-40B4-BE49-F238E27FC236}">
                        <a16:creationId xmlns:a16="http://schemas.microsoft.com/office/drawing/2014/main" id="{FD2F2A8A-0850-472D-9FAC-DFC2CA5C47C6}"/>
                      </a:ext>
                    </a:extLst>
                  </p:cNvPr>
                  <p:cNvCxnSpPr>
                    <a:cxnSpLocks/>
                    <a:stCxn id="15" idx="3"/>
                    <a:endCxn id="14" idx="1"/>
                  </p:cNvCxnSpPr>
                  <p:nvPr/>
                </p:nvCxnSpPr>
                <p:spPr>
                  <a:xfrm>
                    <a:off x="2338082" y="1972318"/>
                    <a:ext cx="5787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CD28183-A285-4218-99E1-188B6B956764}"/>
                      </a:ext>
                    </a:extLst>
                  </p:cNvPr>
                  <p:cNvCxnSpPr>
                    <a:cxnSpLocks/>
                    <a:stCxn id="14" idx="3"/>
                    <a:endCxn id="16" idx="1"/>
                  </p:cNvCxnSpPr>
                  <p:nvPr/>
                </p:nvCxnSpPr>
                <p:spPr>
                  <a:xfrm>
                    <a:off x="5058136" y="1972318"/>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2B42643-7783-471D-91AE-708A1C880997}"/>
                      </a:ext>
                    </a:extLst>
                  </p:cNvPr>
                  <p:cNvSpPr/>
                  <p:nvPr/>
                </p:nvSpPr>
                <p:spPr>
                  <a:xfrm>
                    <a:off x="2916818" y="3304200"/>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20" name="Rectangle 19">
                    <a:extLst>
                      <a:ext uri="{FF2B5EF4-FFF2-40B4-BE49-F238E27FC236}">
                        <a16:creationId xmlns:a16="http://schemas.microsoft.com/office/drawing/2014/main" id="{61FF52A0-699D-40FA-AD97-087FCEA91AA4}"/>
                      </a:ext>
                    </a:extLst>
                  </p:cNvPr>
                  <p:cNvSpPr/>
                  <p:nvPr/>
                </p:nvSpPr>
                <p:spPr>
                  <a:xfrm>
                    <a:off x="881604" y="3304200"/>
                    <a:ext cx="145647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m</a:t>
                    </a:r>
                  </a:p>
                </p:txBody>
              </p:sp>
              <p:sp>
                <p:nvSpPr>
                  <p:cNvPr id="21" name="Rectangle 20">
                    <a:extLst>
                      <a:ext uri="{FF2B5EF4-FFF2-40B4-BE49-F238E27FC236}">
                        <a16:creationId xmlns:a16="http://schemas.microsoft.com/office/drawing/2014/main" id="{B34D8983-AE9B-41F3-906A-657742682279}"/>
                      </a:ext>
                    </a:extLst>
                  </p:cNvPr>
                  <p:cNvSpPr/>
                  <p:nvPr/>
                </p:nvSpPr>
                <p:spPr>
                  <a:xfrm>
                    <a:off x="5636871" y="3304200"/>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m</a:t>
                    </a:r>
                  </a:p>
                </p:txBody>
              </p:sp>
              <p:sp>
                <p:nvSpPr>
                  <p:cNvPr id="22" name="TextBox 21">
                    <a:extLst>
                      <a:ext uri="{FF2B5EF4-FFF2-40B4-BE49-F238E27FC236}">
                        <a16:creationId xmlns:a16="http://schemas.microsoft.com/office/drawing/2014/main" id="{8A9E2D7C-BBDA-4C27-B876-7DA1D139FCBF}"/>
                      </a:ext>
                    </a:extLst>
                  </p:cNvPr>
                  <p:cNvSpPr txBox="1"/>
                  <p:nvPr/>
                </p:nvSpPr>
                <p:spPr>
                  <a:xfrm>
                    <a:off x="5636870" y="3002618"/>
                    <a:ext cx="621688" cy="307777"/>
                  </a:xfrm>
                  <a:prstGeom prst="rect">
                    <a:avLst/>
                  </a:prstGeom>
                  <a:noFill/>
                </p:spPr>
                <p:txBody>
                  <a:bodyPr wrap="square" rtlCol="0">
                    <a:spAutoFit/>
                  </a:bodyPr>
                  <a:lstStyle/>
                  <a:p>
                    <a:pPr algn="ctr"/>
                    <a:r>
                      <a:rPr lang="en-US" sz="1400" dirty="0"/>
                      <a:t>…</a:t>
                    </a:r>
                  </a:p>
                </p:txBody>
              </p:sp>
              <p:sp>
                <p:nvSpPr>
                  <p:cNvPr id="23" name="TextBox 22">
                    <a:extLst>
                      <a:ext uri="{FF2B5EF4-FFF2-40B4-BE49-F238E27FC236}">
                        <a16:creationId xmlns:a16="http://schemas.microsoft.com/office/drawing/2014/main" id="{3BF285D5-1D11-4B93-9B9B-66721610DE79}"/>
                      </a:ext>
                    </a:extLst>
                  </p:cNvPr>
                  <p:cNvSpPr txBox="1"/>
                  <p:nvPr/>
                </p:nvSpPr>
                <p:spPr>
                  <a:xfrm>
                    <a:off x="2916818" y="3017190"/>
                    <a:ext cx="2141317" cy="307777"/>
                  </a:xfrm>
                  <a:prstGeom prst="rect">
                    <a:avLst/>
                  </a:prstGeom>
                  <a:noFill/>
                </p:spPr>
                <p:txBody>
                  <a:bodyPr wrap="square" rtlCol="0">
                    <a:spAutoFit/>
                  </a:bodyPr>
                  <a:lstStyle/>
                  <a:p>
                    <a:pPr algn="ctr"/>
                    <a:r>
                      <a:rPr lang="en-US" sz="1400" dirty="0"/>
                      <a:t>…</a:t>
                    </a:r>
                  </a:p>
                </p:txBody>
              </p:sp>
              <p:sp>
                <p:nvSpPr>
                  <p:cNvPr id="24" name="TextBox 23">
                    <a:extLst>
                      <a:ext uri="{FF2B5EF4-FFF2-40B4-BE49-F238E27FC236}">
                        <a16:creationId xmlns:a16="http://schemas.microsoft.com/office/drawing/2014/main" id="{7CBBD36C-6DF7-4695-B08F-7E872D8E1A8B}"/>
                      </a:ext>
                    </a:extLst>
                  </p:cNvPr>
                  <p:cNvSpPr txBox="1"/>
                  <p:nvPr/>
                </p:nvSpPr>
                <p:spPr>
                  <a:xfrm>
                    <a:off x="881604" y="3002618"/>
                    <a:ext cx="1456478" cy="307777"/>
                  </a:xfrm>
                  <a:prstGeom prst="rect">
                    <a:avLst/>
                  </a:prstGeom>
                  <a:noFill/>
                </p:spPr>
                <p:txBody>
                  <a:bodyPr wrap="square" rtlCol="0">
                    <a:spAutoFit/>
                  </a:bodyPr>
                  <a:lstStyle/>
                  <a:p>
                    <a:pPr algn="ctr"/>
                    <a:r>
                      <a:rPr lang="en-US" sz="1400" dirty="0"/>
                      <a:t>…</a:t>
                    </a:r>
                  </a:p>
                </p:txBody>
              </p:sp>
              <p:sp>
                <p:nvSpPr>
                  <p:cNvPr id="25" name="Rectangle 24">
                    <a:extLst>
                      <a:ext uri="{FF2B5EF4-FFF2-40B4-BE49-F238E27FC236}">
                        <a16:creationId xmlns:a16="http://schemas.microsoft.com/office/drawing/2014/main" id="{9253E03A-CDD2-4199-8A3B-C6CB29EF7F65}"/>
                      </a:ext>
                    </a:extLst>
                  </p:cNvPr>
                  <p:cNvSpPr/>
                  <p:nvPr/>
                </p:nvSpPr>
                <p:spPr>
                  <a:xfrm>
                    <a:off x="7123704" y="2450854"/>
                    <a:ext cx="2599416" cy="5989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a:t>
                    </a:r>
                  </a:p>
                  <a:p>
                    <a:pPr algn="ctr"/>
                    <a:r>
                      <a:rPr lang="en-US" dirty="0">
                        <a:solidFill>
                          <a:schemeClr val="tx1"/>
                        </a:solidFill>
                      </a:rPr>
                      <a:t>the most probable one</a:t>
                    </a:r>
                  </a:p>
                </p:txBody>
              </p:sp>
              <p:cxnSp>
                <p:nvCxnSpPr>
                  <p:cNvPr id="26" name="Straight Arrow Connector 25">
                    <a:extLst>
                      <a:ext uri="{FF2B5EF4-FFF2-40B4-BE49-F238E27FC236}">
                        <a16:creationId xmlns:a16="http://schemas.microsoft.com/office/drawing/2014/main" id="{952A6877-147F-4D3D-9D28-63679345D975}"/>
                      </a:ext>
                    </a:extLst>
                  </p:cNvPr>
                  <p:cNvCxnSpPr>
                    <a:cxnSpLocks/>
                    <a:stCxn id="16" idx="3"/>
                    <a:endCxn id="25" idx="1"/>
                  </p:cNvCxnSpPr>
                  <p:nvPr/>
                </p:nvCxnSpPr>
                <p:spPr>
                  <a:xfrm>
                    <a:off x="6258560" y="1972318"/>
                    <a:ext cx="865144" cy="7780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24172D6-C046-4CA7-BA19-22E721DAA33A}"/>
                      </a:ext>
                    </a:extLst>
                  </p:cNvPr>
                  <p:cNvCxnSpPr>
                    <a:cxnSpLocks/>
                    <a:stCxn id="21" idx="3"/>
                    <a:endCxn id="25" idx="1"/>
                  </p:cNvCxnSpPr>
                  <p:nvPr/>
                </p:nvCxnSpPr>
                <p:spPr>
                  <a:xfrm flipV="1">
                    <a:off x="6258559" y="2750319"/>
                    <a:ext cx="865145" cy="7880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C8340C-DEF4-4AE1-B6FD-B6AA726FC3DB}"/>
                      </a:ext>
                    </a:extLst>
                  </p:cNvPr>
                  <p:cNvCxnSpPr>
                    <a:stCxn id="20" idx="3"/>
                    <a:endCxn id="19" idx="1"/>
                  </p:cNvCxnSpPr>
                  <p:nvPr/>
                </p:nvCxnSpPr>
                <p:spPr>
                  <a:xfrm>
                    <a:off x="2338082" y="3538386"/>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2F7EC7-D898-4183-8C2F-05CE87BDF895}"/>
                      </a:ext>
                    </a:extLst>
                  </p:cNvPr>
                  <p:cNvCxnSpPr>
                    <a:stCxn id="19" idx="3"/>
                    <a:endCxn id="21" idx="1"/>
                  </p:cNvCxnSpPr>
                  <p:nvPr/>
                </p:nvCxnSpPr>
                <p:spPr>
                  <a:xfrm>
                    <a:off x="5058135" y="3538386"/>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7D4DD0C4-559D-491F-A6A0-48B63A049F44}"/>
                    </a:ext>
                  </a:extLst>
                </p:cNvPr>
                <p:cNvSpPr/>
                <p:nvPr/>
              </p:nvSpPr>
              <p:spPr>
                <a:xfrm>
                  <a:off x="4537338" y="2542287"/>
                  <a:ext cx="214131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a:t>
                  </a:r>
                </a:p>
              </p:txBody>
            </p:sp>
            <p:sp>
              <p:nvSpPr>
                <p:cNvPr id="7" name="Rectangle 6">
                  <a:extLst>
                    <a:ext uri="{FF2B5EF4-FFF2-40B4-BE49-F238E27FC236}">
                      <a16:creationId xmlns:a16="http://schemas.microsoft.com/office/drawing/2014/main" id="{6D4DF31A-6AF9-4B01-8CB0-213BB2132A28}"/>
                    </a:ext>
                  </a:extLst>
                </p:cNvPr>
                <p:cNvSpPr/>
                <p:nvPr/>
              </p:nvSpPr>
              <p:spPr>
                <a:xfrm>
                  <a:off x="2502124" y="2542287"/>
                  <a:ext cx="145647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i</a:t>
                  </a:r>
                </a:p>
              </p:txBody>
            </p:sp>
            <p:sp>
              <p:nvSpPr>
                <p:cNvPr id="8" name="Rectangle 7">
                  <a:extLst>
                    <a:ext uri="{FF2B5EF4-FFF2-40B4-BE49-F238E27FC236}">
                      <a16:creationId xmlns:a16="http://schemas.microsoft.com/office/drawing/2014/main" id="{2AEE3541-9807-4B6F-BA1B-877473E9B20D}"/>
                    </a:ext>
                  </a:extLst>
                </p:cNvPr>
                <p:cNvSpPr/>
                <p:nvPr/>
              </p:nvSpPr>
              <p:spPr>
                <a:xfrm>
                  <a:off x="7257390" y="2541652"/>
                  <a:ext cx="621688"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 i</a:t>
                  </a:r>
                </a:p>
              </p:txBody>
            </p:sp>
            <p:sp>
              <p:nvSpPr>
                <p:cNvPr id="9" name="TextBox 8">
                  <a:extLst>
                    <a:ext uri="{FF2B5EF4-FFF2-40B4-BE49-F238E27FC236}">
                      <a16:creationId xmlns:a16="http://schemas.microsoft.com/office/drawing/2014/main" id="{FE83B473-55D4-4660-85E7-CC2EA400E66C}"/>
                    </a:ext>
                  </a:extLst>
                </p:cNvPr>
                <p:cNvSpPr txBox="1"/>
                <p:nvPr/>
              </p:nvSpPr>
              <p:spPr>
                <a:xfrm>
                  <a:off x="7257391" y="2209148"/>
                  <a:ext cx="621687" cy="307777"/>
                </a:xfrm>
                <a:prstGeom prst="rect">
                  <a:avLst/>
                </a:prstGeom>
                <a:noFill/>
              </p:spPr>
              <p:txBody>
                <a:bodyPr wrap="square" rtlCol="0">
                  <a:spAutoFit/>
                </a:bodyPr>
                <a:lstStyle/>
                <a:p>
                  <a:pPr algn="ctr"/>
                  <a:r>
                    <a:rPr lang="en-US" sz="1400" dirty="0"/>
                    <a:t>…</a:t>
                  </a:r>
                </a:p>
              </p:txBody>
            </p:sp>
            <p:sp>
              <p:nvSpPr>
                <p:cNvPr id="10" name="TextBox 9">
                  <a:extLst>
                    <a:ext uri="{FF2B5EF4-FFF2-40B4-BE49-F238E27FC236}">
                      <a16:creationId xmlns:a16="http://schemas.microsoft.com/office/drawing/2014/main" id="{E08B8BB0-8331-4001-AF6A-4BF3AFF1255F}"/>
                    </a:ext>
                  </a:extLst>
                </p:cNvPr>
                <p:cNvSpPr txBox="1"/>
                <p:nvPr/>
              </p:nvSpPr>
              <p:spPr>
                <a:xfrm>
                  <a:off x="4537339" y="2223720"/>
                  <a:ext cx="2141317" cy="307777"/>
                </a:xfrm>
                <a:prstGeom prst="rect">
                  <a:avLst/>
                </a:prstGeom>
                <a:noFill/>
              </p:spPr>
              <p:txBody>
                <a:bodyPr wrap="square" rtlCol="0">
                  <a:spAutoFit/>
                </a:bodyPr>
                <a:lstStyle/>
                <a:p>
                  <a:pPr algn="ctr"/>
                  <a:r>
                    <a:rPr lang="en-US" sz="1400" dirty="0"/>
                    <a:t>…</a:t>
                  </a:r>
                </a:p>
              </p:txBody>
            </p:sp>
            <p:sp>
              <p:nvSpPr>
                <p:cNvPr id="11" name="TextBox 10">
                  <a:extLst>
                    <a:ext uri="{FF2B5EF4-FFF2-40B4-BE49-F238E27FC236}">
                      <a16:creationId xmlns:a16="http://schemas.microsoft.com/office/drawing/2014/main" id="{8AE27C3E-3466-4BBE-9074-C0AF496000AA}"/>
                    </a:ext>
                  </a:extLst>
                </p:cNvPr>
                <p:cNvSpPr txBox="1"/>
                <p:nvPr/>
              </p:nvSpPr>
              <p:spPr>
                <a:xfrm>
                  <a:off x="2502125" y="2223720"/>
                  <a:ext cx="1456477" cy="307777"/>
                </a:xfrm>
                <a:prstGeom prst="rect">
                  <a:avLst/>
                </a:prstGeom>
                <a:noFill/>
              </p:spPr>
              <p:txBody>
                <a:bodyPr wrap="square" rtlCol="0">
                  <a:spAutoFit/>
                </a:bodyPr>
                <a:lstStyle/>
                <a:p>
                  <a:pPr algn="ctr"/>
                  <a:r>
                    <a:rPr lang="en-US" sz="1400" dirty="0"/>
                    <a:t>…</a:t>
                  </a:r>
                </a:p>
              </p:txBody>
            </p:sp>
            <p:cxnSp>
              <p:nvCxnSpPr>
                <p:cNvPr id="12" name="Straight Arrow Connector 11">
                  <a:extLst>
                    <a:ext uri="{FF2B5EF4-FFF2-40B4-BE49-F238E27FC236}">
                      <a16:creationId xmlns:a16="http://schemas.microsoft.com/office/drawing/2014/main" id="{1459C6EF-AF58-48E7-9F9D-62E5F38EE473}"/>
                    </a:ext>
                  </a:extLst>
                </p:cNvPr>
                <p:cNvCxnSpPr>
                  <a:stCxn id="7" idx="3"/>
                  <a:endCxn id="6" idx="1"/>
                </p:cNvCxnSpPr>
                <p:nvPr/>
              </p:nvCxnSpPr>
              <p:spPr>
                <a:xfrm>
                  <a:off x="3958602" y="2776473"/>
                  <a:ext cx="5787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635103A-23E3-43A4-8085-BEBECBEBC5AA}"/>
                    </a:ext>
                  </a:extLst>
                </p:cNvPr>
                <p:cNvCxnSpPr>
                  <a:stCxn id="6" idx="3"/>
                  <a:endCxn id="8" idx="1"/>
                </p:cNvCxnSpPr>
                <p:nvPr/>
              </p:nvCxnSpPr>
              <p:spPr>
                <a:xfrm flipV="1">
                  <a:off x="6678655" y="2775838"/>
                  <a:ext cx="578735" cy="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6C57AF8B-3FAC-470D-8F1C-7B787BC18368}"/>
                  </a:ext>
                </a:extLst>
              </p:cNvPr>
              <p:cNvCxnSpPr>
                <a:cxnSpLocks/>
                <a:stCxn id="8" idx="3"/>
                <a:endCxn id="25" idx="1"/>
              </p:cNvCxnSpPr>
              <p:nvPr/>
            </p:nvCxnSpPr>
            <p:spPr>
              <a:xfrm flipV="1">
                <a:off x="7879078" y="2600319"/>
                <a:ext cx="865146" cy="43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2695BC3E-F1CA-4E59-8FE4-1C8F30D111A5}"/>
                </a:ext>
              </a:extLst>
            </p:cNvPr>
            <p:cNvSpPr/>
            <p:nvPr/>
          </p:nvSpPr>
          <p:spPr>
            <a:xfrm>
              <a:off x="63774" y="2172563"/>
              <a:ext cx="1059242"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text</a:t>
              </a:r>
            </a:p>
          </p:txBody>
        </p:sp>
        <p:sp>
          <p:nvSpPr>
            <p:cNvPr id="32" name="Rectangle 31">
              <a:extLst>
                <a:ext uri="{FF2B5EF4-FFF2-40B4-BE49-F238E27FC236}">
                  <a16:creationId xmlns:a16="http://schemas.microsoft.com/office/drawing/2014/main" id="{FDC100C6-609F-4FAD-A2CB-77B793C40DA0}"/>
                </a:ext>
              </a:extLst>
            </p:cNvPr>
            <p:cNvSpPr/>
            <p:nvPr/>
          </p:nvSpPr>
          <p:spPr>
            <a:xfrm>
              <a:off x="1264198" y="2176960"/>
              <a:ext cx="1628527" cy="46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candidates</a:t>
              </a:r>
            </a:p>
          </p:txBody>
        </p:sp>
        <p:cxnSp>
          <p:nvCxnSpPr>
            <p:cNvPr id="33" name="Straight Arrow Connector 32">
              <a:extLst>
                <a:ext uri="{FF2B5EF4-FFF2-40B4-BE49-F238E27FC236}">
                  <a16:creationId xmlns:a16="http://schemas.microsoft.com/office/drawing/2014/main" id="{F1BCB30E-51D7-4DE8-9EDE-F7C337E22D2D}"/>
                </a:ext>
              </a:extLst>
            </p:cNvPr>
            <p:cNvCxnSpPr>
              <a:cxnSpLocks/>
              <a:stCxn id="31" idx="3"/>
              <a:endCxn id="32" idx="1"/>
            </p:cNvCxnSpPr>
            <p:nvPr/>
          </p:nvCxnSpPr>
          <p:spPr>
            <a:xfrm>
              <a:off x="1123016" y="2406749"/>
              <a:ext cx="141182" cy="4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3DA63C-A27E-4C3A-A026-25BD109DE9EC}"/>
                </a:ext>
              </a:extLst>
            </p:cNvPr>
            <p:cNvCxnSpPr>
              <a:cxnSpLocks/>
              <a:stCxn id="32" idx="3"/>
              <a:endCxn id="15" idx="1"/>
            </p:cNvCxnSpPr>
            <p:nvPr/>
          </p:nvCxnSpPr>
          <p:spPr>
            <a:xfrm flipV="1">
              <a:off x="2892725" y="1628747"/>
              <a:ext cx="289370" cy="7823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EC54A65-7785-4F0E-B9D1-E65A77DD82E0}"/>
                </a:ext>
              </a:extLst>
            </p:cNvPr>
            <p:cNvCxnSpPr>
              <a:cxnSpLocks/>
              <a:stCxn id="32" idx="3"/>
              <a:endCxn id="7" idx="1"/>
            </p:cNvCxnSpPr>
            <p:nvPr/>
          </p:nvCxnSpPr>
          <p:spPr>
            <a:xfrm>
              <a:off x="2892725" y="2411146"/>
              <a:ext cx="289369" cy="6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A47660-6F4B-4274-96D5-8F06977257A1}"/>
                </a:ext>
              </a:extLst>
            </p:cNvPr>
            <p:cNvCxnSpPr>
              <a:cxnSpLocks/>
              <a:stCxn id="32" idx="3"/>
              <a:endCxn id="20" idx="1"/>
            </p:cNvCxnSpPr>
            <p:nvPr/>
          </p:nvCxnSpPr>
          <p:spPr>
            <a:xfrm>
              <a:off x="2892725" y="2411146"/>
              <a:ext cx="289369" cy="7836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Slide Number Placeholder 29">
            <a:extLst>
              <a:ext uri="{FF2B5EF4-FFF2-40B4-BE49-F238E27FC236}">
                <a16:creationId xmlns:a16="http://schemas.microsoft.com/office/drawing/2014/main" id="{4C9D7B34-3105-302D-1378-8D0CEBD56639}"/>
              </a:ext>
            </a:extLst>
          </p:cNvPr>
          <p:cNvSpPr>
            <a:spLocks noGrp="1"/>
          </p:cNvSpPr>
          <p:nvPr>
            <p:ph type="sldNum" sz="quarter" idx="12"/>
          </p:nvPr>
        </p:nvSpPr>
        <p:spPr/>
        <p:txBody>
          <a:bodyPr/>
          <a:lstStyle/>
          <a:p>
            <a:fld id="{37950FF7-D1DA-43BB-BE82-BEBADB167D87}" type="slidenum">
              <a:rPr lang="en-US" smtClean="0"/>
              <a:t>9</a:t>
            </a:fld>
            <a:endParaRPr lang="en-US"/>
          </a:p>
        </p:txBody>
      </p:sp>
      <p:sp>
        <p:nvSpPr>
          <p:cNvPr id="89" name="Title 1">
            <a:extLst>
              <a:ext uri="{FF2B5EF4-FFF2-40B4-BE49-F238E27FC236}">
                <a16:creationId xmlns:a16="http://schemas.microsoft.com/office/drawing/2014/main" id="{AF61BB81-81F0-8B21-8782-B84C4AFCD929}"/>
              </a:ext>
            </a:extLst>
          </p:cNvPr>
          <p:cNvSpPr txBox="1">
            <a:spLocks/>
          </p:cNvSpPr>
          <p:nvPr/>
        </p:nvSpPr>
        <p:spPr>
          <a:xfrm>
            <a:off x="838199" y="324931"/>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sp>
        <p:nvSpPr>
          <p:cNvPr id="91" name="Title 1">
            <a:extLst>
              <a:ext uri="{FF2B5EF4-FFF2-40B4-BE49-F238E27FC236}">
                <a16:creationId xmlns:a16="http://schemas.microsoft.com/office/drawing/2014/main" id="{F4619E0E-EBB1-2DCA-377D-30A9B4CD396D}"/>
              </a:ext>
            </a:extLst>
          </p:cNvPr>
          <p:cNvSpPr txBox="1">
            <a:spLocks/>
          </p:cNvSpPr>
          <p:nvPr/>
        </p:nvSpPr>
        <p:spPr>
          <a:xfrm>
            <a:off x="990599" y="487380"/>
            <a:ext cx="10576727" cy="7301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Learning to rank. Classic pointwise approach</a:t>
            </a:r>
          </a:p>
        </p:txBody>
      </p:sp>
    </p:spTree>
    <p:extLst>
      <p:ext uri="{BB962C8B-B14F-4D97-AF65-F5344CB8AC3E}">
        <p14:creationId xmlns:p14="http://schemas.microsoft.com/office/powerpoint/2010/main" val="388687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2092</TotalTime>
  <Words>1461</Words>
  <Application>Microsoft Office PowerPoint</Application>
  <PresentationFormat>Widescreen</PresentationFormat>
  <Paragraphs>270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Times New Roman</vt:lpstr>
      <vt:lpstr>Office Theme</vt:lpstr>
      <vt:lpstr>«РОЗРОБКА АЛГОРИТМУ НАВЧАННЯ  ТОЧКОВОЇ МОДЕЛІ РАНЖУВАННЯ СПИСКУ,  ЗАЛЕЖНОЇ ВІД ЙОГО КОНТЕКСТУ»</vt:lpstr>
      <vt:lpstr>PowerPoint Presentation</vt:lpstr>
      <vt:lpstr>Natural Language Processing (NLP) tasks</vt:lpstr>
      <vt:lpstr>NER task example</vt:lpstr>
      <vt:lpstr>PowerPoint Presentation</vt:lpstr>
      <vt:lpstr>PowerPoint Presentation</vt:lpstr>
      <vt:lpstr>PowerPoint Presentation</vt:lpstr>
      <vt:lpstr>PowerPoint Presentation</vt:lpstr>
      <vt:lpstr>PowerPoint Presentation</vt:lpstr>
      <vt:lpstr>PowerPoint Presentation</vt:lpstr>
      <vt:lpstr>Goal. Topicality</vt:lpstr>
      <vt:lpstr>Dataset CUAD V1</vt:lpstr>
      <vt:lpstr>Dataset of Google Play Reviews</vt:lpstr>
      <vt:lpstr>PowerPoint Presentation</vt:lpstr>
      <vt:lpstr>Classification models</vt:lpstr>
      <vt:lpstr>Metrices</vt:lpstr>
      <vt:lpstr>PowerPoint Presentation</vt:lpstr>
      <vt:lpstr>PowerPoint Presentation</vt:lpstr>
      <vt:lpstr>PowerPoint Presentation</vt:lpstr>
      <vt:lpstr>Logistic Regression</vt:lpstr>
      <vt:lpstr>PowerPoint Presentation</vt:lpstr>
      <vt:lpstr>Results analysis</vt:lpstr>
      <vt:lpstr>PowerPoint Presentation</vt:lpstr>
      <vt:lpstr>Thank you for attention!</vt:lpstr>
      <vt:lpstr>Vector data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Робота на тему «Задача бінарної класифікації з наявністю конкурентів»</dc:title>
  <dc:creator>Каманцев Артем Сергійович</dc:creator>
  <cp:lastModifiedBy>Каманцев Артем Сергійович</cp:lastModifiedBy>
  <cp:revision>134</cp:revision>
  <dcterms:created xsi:type="dcterms:W3CDTF">2022-02-03T06:57:28Z</dcterms:created>
  <dcterms:modified xsi:type="dcterms:W3CDTF">2022-06-15T20:39:57Z</dcterms:modified>
</cp:coreProperties>
</file>