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80" r:id="rId17"/>
    <p:sldId id="281" r:id="rId18"/>
    <p:sldId id="282" r:id="rId19"/>
    <p:sldId id="263" r:id="rId20"/>
    <p:sldId id="283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4" r:id="rId29"/>
    <p:sldId id="285" r:id="rId30"/>
    <p:sldId id="286" r:id="rId31"/>
    <p:sldId id="289" r:id="rId32"/>
    <p:sldId id="292" r:id="rId33"/>
    <p:sldId id="288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2F114-C0D6-4298-80FE-798A343E47D7}" type="datetimeFigureOut">
              <a:rPr lang="en-US" smtClean="0"/>
              <a:t>07/06/2021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E24FB-41D0-4933-A7D4-06926030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0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1C17C-19EC-4903-B0D9-C6FD7D107E9B}"/>
              </a:ext>
            </a:extLst>
          </p:cNvPr>
          <p:cNvSpPr txBox="1"/>
          <p:nvPr/>
        </p:nvSpPr>
        <p:spPr>
          <a:xfrm>
            <a:off x="2256408" y="0"/>
            <a:ext cx="767918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ДНІПРОВСЬКИЙ НАЦІОНАЛЬНИЙ УНІВЕРСИТЕТ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ІМЕНІ ОЛЕСЯ ГОНЧАРА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прикладної математики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EF360-1C31-4C4E-815F-E5A660DBB145}"/>
              </a:ext>
            </a:extLst>
          </p:cNvPr>
          <p:cNvSpPr txBox="1"/>
          <p:nvPr/>
        </p:nvSpPr>
        <p:spPr>
          <a:xfrm>
            <a:off x="2109926" y="1732612"/>
            <a:ext cx="7972148" cy="364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 робота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 </a:t>
            </a: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Порівняльний аналіз алгоритмів кластеризації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DBSCAN, CMDD та SpectACl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Перший (бакалаврський) рівень вищої освіти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Спеціальність  124 Системний аналіз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Освітня програма  “Системний аналіз”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9E3E7-D71E-443C-8624-BBE49FFA8D78}"/>
              </a:ext>
            </a:extLst>
          </p:cNvPr>
          <p:cNvSpPr txBox="1"/>
          <p:nvPr/>
        </p:nvSpPr>
        <p:spPr>
          <a:xfrm>
            <a:off x="7541581" y="5567967"/>
            <a:ext cx="4634144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Керівник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асистент кафедри ОМ та МК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О.С.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Магас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B0485-557B-4A25-8F36-05AF3B96C1E0}"/>
              </a:ext>
            </a:extLst>
          </p:cNvPr>
          <p:cNvSpPr txBox="1"/>
          <p:nvPr/>
        </p:nvSpPr>
        <p:spPr>
          <a:xfrm>
            <a:off x="16275" y="5242173"/>
            <a:ext cx="35244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Виконавець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 групи ПС–18–1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Каманцев Артем Сергійович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1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62E0-B70C-4209-B230-E27B545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991" y="274320"/>
            <a:ext cx="7948018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задачі. Реальні Дані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46F0B-E7D1-4639-A0BA-01ACD2D4F48F}"/>
                  </a:ext>
                </a:extLst>
              </p:cNvPr>
              <p:cNvSpPr txBox="1"/>
              <p:nvPr/>
            </p:nvSpPr>
            <p:spPr>
              <a:xfrm>
                <a:off x="314632" y="2845676"/>
                <a:ext cx="5781368" cy="188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Реальні дані (Рисунок 2). Результати аналізів клітин на рак.  </a:t>
                </a:r>
                <a14:m>
                  <m:oMath xmlns:m="http://schemas.openxmlformats.org/officeDocument/2006/math">
                    <m:r>
                      <a:rPr lang="uk-UA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682</m:t>
                    </m:r>
                  </m:oMath>
                </a14:m>
                <a:r>
                  <a:rPr lang="uk-UA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об’єкти, що містять по 9 ознак. До кластеру негативних і позитивних результатів відносяться відповідно 443 і 239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46F0B-E7D1-4639-A0BA-01ACD2D4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2" y="2845676"/>
                <a:ext cx="5781368" cy="1884555"/>
              </a:xfrm>
              <a:prstGeom prst="rect">
                <a:avLst/>
              </a:prstGeom>
              <a:blipFill>
                <a:blip r:embed="rId2"/>
                <a:stretch>
                  <a:fillRect l="-1160" r="-422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8470438-C1DE-4C99-9CB8-DD52B8927C48}"/>
              </a:ext>
            </a:extLst>
          </p:cNvPr>
          <p:cNvGrpSpPr/>
          <p:nvPr/>
        </p:nvGrpSpPr>
        <p:grpSpPr>
          <a:xfrm>
            <a:off x="6368478" y="1767033"/>
            <a:ext cx="5576303" cy="4663263"/>
            <a:chOff x="7470795" y="3812143"/>
            <a:chExt cx="3314188" cy="27715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E4AFAB-EFF6-41AD-B716-F964A044EF6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70795" y="3812143"/>
              <a:ext cx="3314188" cy="240220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747E48-5A6B-43EC-B51B-6FEF680B28DF}"/>
                </a:ext>
              </a:extLst>
            </p:cNvPr>
            <p:cNvSpPr txBox="1"/>
            <p:nvPr/>
          </p:nvSpPr>
          <p:spPr>
            <a:xfrm>
              <a:off x="7541342" y="6214348"/>
              <a:ext cx="319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Рисунок 2 – Реальні дані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814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1D47-28A5-4B4D-9DEB-7863F19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 постановка задачі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0DB6-91E7-49B5-A568-46B270AE3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516" y="3358556"/>
                <a:ext cx="10962968" cy="234777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Необхідно розбити вибірку на неперетинні підмножини, що називаються кластерами, так, щоб кожний кластер складався з об’єктів, близьких за метрикою </a:t>
                </a:r>
                <a14:m>
                  <m:oMath xmlns:m="http://schemas.openxmlformats.org/officeDocument/2006/math"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а об’єкти різних кластерів суттєво відрізнялись за цією метрикою.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При цьому кожному об’єкту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приписується номер кластеру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20DB6-91E7-49B5-A568-46B270AE3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516" y="3358556"/>
                <a:ext cx="10962968" cy="2347770"/>
              </a:xfrm>
              <a:blipFill>
                <a:blip r:embed="rId2"/>
                <a:stretch>
                  <a:fillRect l="-612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032E36-04EF-4B7A-BAF3-BE07F3C339CB}"/>
                  </a:ext>
                </a:extLst>
              </p:cNvPr>
              <p:cNvSpPr txBox="1"/>
              <p:nvPr/>
            </p:nvSpPr>
            <p:spPr>
              <a:xfrm>
                <a:off x="1986116" y="1636431"/>
                <a:ext cx="8200103" cy="1435906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множина об’єктів,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множина номерів кластерів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uk-UA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функція відстані між об’єктами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uk-UA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⊂</m:t>
                    </m:r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032E36-04EF-4B7A-BAF3-BE07F3C33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16" y="1636431"/>
                <a:ext cx="8200103" cy="1435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2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40E3-F05F-4435-878B-AEAC715E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458" y="274320"/>
            <a:ext cx="3383083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74CA-BD71-417D-B0F3-76E36160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6" y="3615937"/>
            <a:ext cx="11828206" cy="2744429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Adjusting for Chance Clustering Comparison Measures / Romano S., Nguyen X. V., Bailey J.,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Verspoor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K.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 -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випадку рівних за обсягом (збалансованих) кластерів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 -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випадку незбалансованих кластерів.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uk-UA" sz="2000" dirty="0"/>
              <a:t>Обираємо </a:t>
            </a:r>
            <a:r>
              <a:rPr lang="en-US" sz="2000" dirty="0"/>
              <a:t>AMI</a:t>
            </a:r>
            <a:r>
              <a:rPr lang="uk-UA" sz="2000" dirty="0"/>
              <a:t>, оскільки реальні дані не збалансовані.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A2541-8A1A-4654-9D6E-E46719817A8D}"/>
              </a:ext>
            </a:extLst>
          </p:cNvPr>
          <p:cNvSpPr txBox="1"/>
          <p:nvPr/>
        </p:nvSpPr>
        <p:spPr>
          <a:xfrm>
            <a:off x="393289" y="2202181"/>
            <a:ext cx="3824355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корегований індекс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Ранду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Adjusted Rand Index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6952B-505F-43D1-9B73-B69DE4DEC16B}"/>
              </a:ext>
            </a:extLst>
          </p:cNvPr>
          <p:cNvSpPr txBox="1"/>
          <p:nvPr/>
        </p:nvSpPr>
        <p:spPr>
          <a:xfrm>
            <a:off x="7344697" y="2202181"/>
            <a:ext cx="4559709" cy="96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корегована спільна інформація (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Adjusted Mutual Information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8E82AF-055B-4A9B-ACBD-B0D3F67F3B7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305467" y="1463040"/>
            <a:ext cx="3790533" cy="739141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510D7-3AB1-4306-8F25-1ACEA9D551C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63040"/>
            <a:ext cx="3528552" cy="7391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9EED-C912-4DFD-8394-EB2ECA78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451" y="274320"/>
            <a:ext cx="6735097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 та параметри алгоритмів кластеризації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04FB-9FFD-4F64-8610-F344FB4B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780" y="2422693"/>
            <a:ext cx="7729728" cy="293684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знаходити кластери довільної щільності.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виявляти шум у даних.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параметрів алгоритму, можливість їх інтуїтивно інтерпретувати.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Алгоритмічна складність.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2DCA-8184-445B-9BE5-10D2849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494" y="274320"/>
            <a:ext cx="8393012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 багатовимірних 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6F5A-24BF-42CF-8885-1E23AA5C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852" y="2933970"/>
            <a:ext cx="9056296" cy="9900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/>
              <a:t>	</a:t>
            </a:r>
            <a:r>
              <a:rPr lang="uk-UA" b="1" dirty="0"/>
              <a:t>Аналіз головних компонент</a:t>
            </a:r>
            <a:r>
              <a:rPr lang="uk-UA" dirty="0"/>
              <a:t> (</a:t>
            </a:r>
            <a:r>
              <a:rPr lang="en-US" dirty="0"/>
              <a:t>Principal component analysis, PCA)</a:t>
            </a:r>
            <a:r>
              <a:rPr lang="uk-UA" dirty="0"/>
              <a:t> - алгоритм</a:t>
            </a:r>
            <a:r>
              <a:rPr lang="en-US" dirty="0"/>
              <a:t> </a:t>
            </a:r>
            <a:r>
              <a:rPr lang="uk-UA" dirty="0"/>
              <a:t>було обрано для зменшення розмірності даних при візуалізації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D824-4FFA-48A3-9E11-EF71355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718" y="274320"/>
            <a:ext cx="2988564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6DC8B-3078-44B7-9070-922C7FBB8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250" y="1463040"/>
                <a:ext cx="11565500" cy="5394960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Обчислити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щільність кожного об’єкту як кількість об’єктів у </a:t>
                </a:r>
                <a14:m>
                  <m:oMath xmlns:m="http://schemas.openxmlformats.org/officeDocument/2006/math">
                    <m:r>
                      <a:rPr lang="uk-UA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околі кожного об’єкту, де </a:t>
                </a:r>
                <a14:m>
                  <m:oMath xmlns:m="http://schemas.openxmlformats.org/officeDocument/2006/math">
                    <m:r>
                      <a:rPr lang="uk-UA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параметр алгоритму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Об’єкти, що мають щільність більше за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позначити як </a:t>
                </a:r>
                <a:r>
                  <a:rPr lang="uk-UA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ядрові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параметр алгоритму.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кожног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 ще не кластеризованого ядрового об’єкту:</a:t>
                </a:r>
              </a:p>
              <a:p>
                <a:pPr marL="628650" lvl="1" indent="-400050" algn="just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Створити новий кластер.</a:t>
                </a:r>
              </a:p>
              <a:p>
                <a:pPr marL="628650" lvl="1" indent="-400050" algn="just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Додати до цього кластеру 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усі точки </a:t>
                </a:r>
                <a14:m>
                  <m:oMath xmlns:m="http://schemas.openxmlformats.org/officeDocument/2006/math">
                    <m:r>
                      <a:rPr lang="uk-UA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околу ядрового об’єкту.</a:t>
                </a:r>
              </a:p>
              <a:p>
                <a:pPr marL="628650" lvl="1" indent="-400050" algn="just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Додати до кластеру об’єкти, що належать </a:t>
                </a:r>
                <a14:m>
                  <m:oMath xmlns:m="http://schemas.openxmlformats.org/officeDocument/2006/math">
                    <m:r>
                      <a:rPr lang="uk-UA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околам усіх ядрових точок кластеру. Повторити цей крок доти, доки усі точки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околів усіх ядрових точок кластеру не будуть належати кластеру.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Не </a:t>
                </a:r>
                <a:r>
                  <a:rPr lang="uk-UA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кластеризовані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об’єкти помітити як шум.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6DC8B-3078-44B7-9070-922C7FBB8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50" y="1463040"/>
                <a:ext cx="11565500" cy="5394960"/>
              </a:xfrm>
              <a:blipFill>
                <a:blip r:embed="rId2"/>
                <a:stretch>
                  <a:fillRect l="-421" r="-527" b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2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C10B-B748-4D17-81E0-80C51BDC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 параметрів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00DE-BABD-4F2F-84AD-BCC3621A5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3001838"/>
                <a:ext cx="7729728" cy="2066545"/>
              </a:xfrm>
            </p:spPr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𝐸𝑝𝑠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об’єкти, що мають відстань до одного з ядрових об’єктів кластеру меншу за значення цього параметру, включаються у цей кластер.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об’єкт, що має у своєму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𝐸𝑝𝑠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-околі не менше ніж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об’єктів, є ядровим об’єктом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00DE-BABD-4F2F-84AD-BCC3621A5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3001838"/>
                <a:ext cx="7729728" cy="2066545"/>
              </a:xfrm>
              <a:blipFill>
                <a:blip r:embed="rId2"/>
                <a:stretch>
                  <a:fillRect l="-552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6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D824-4FFA-48A3-9E11-EF71355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718" y="274320"/>
            <a:ext cx="2988564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6DC8B-3078-44B7-9070-922C7FBB8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5" y="1692070"/>
                <a:ext cx="10191750" cy="5165930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Обчислити локальну щільність для кожного об’єкту даних (сума відстаней до </a:t>
                </a:r>
                <a14:m>
                  <m:oMath xmlns:m="http://schemas.openxmlformats.org/officeDocument/2006/math"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найближчих сусідів, де </a:t>
                </a:r>
                <a14:m>
                  <m:oMath xmlns:m="http://schemas.openxmlformats.org/officeDocument/2006/math"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параметр алгоритму).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Об’єкти даних сортуються за зростанням локальної щільності.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Алгоритм перебирає об’єкти у порядку зростання їх локальної щільності. Якщо поточний об’єкт ще не належить до жодного кластеру, то:</a:t>
                </a:r>
              </a:p>
              <a:p>
                <a:pPr marL="628650" lvl="1" indent="-400050" algn="just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uk-UA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Такий об’єкт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утворює новий кластер, до якого додаються об’єкти, що мають локальну щільність близьку до локальної щільності першого об’єкту у кластері.</a:t>
                </a:r>
              </a:p>
              <a:p>
                <a:pPr marL="628650" lvl="1" indent="-400050" algn="just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Позначити ядровими об’єктами ті, що мають суму відстаней до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своїх найближчих сусідів меншу від локальної щільності об’єкта, який було додано першим до кластеру. Розширити кластер відносно ядрових об’єктів.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6DC8B-3078-44B7-9070-922C7FBB8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5" y="1692070"/>
                <a:ext cx="10191750" cy="5165930"/>
              </a:xfrm>
              <a:blipFill>
                <a:blip r:embed="rId2"/>
                <a:stretch>
                  <a:fillRect l="-478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ACD3-3989-4E83-BEA8-63753889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 параметрів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5C405-2461-4821-934C-09A042B83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uk-UA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якщо сума відстаней до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найближчих сусідів деякого ядрового об’єкту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кластеру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є меншою 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𝐾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кожний з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найближчих сусідів об’єкту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включається до кластера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об’єкт, що належить деякому кластеру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та має суму відстаней до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𝑀𝑖𝑛𝑝𝑡𝑠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своїх найближчих сусідів меншу від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𝐾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є ядровим об’єктом.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5C405-2461-4821-934C-09A042B83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53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0C7C-40A2-49EB-9815-A563F2BD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480" y="274320"/>
            <a:ext cx="2979039" cy="118872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379AC-4E05-4DBD-8372-04CE4934A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2525" y="1685544"/>
                <a:ext cx="10629900" cy="4800981"/>
              </a:xfrm>
            </p:spPr>
            <p:txBody>
              <a:bodyPr>
                <a:norm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Обчислити матрицю суміжності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за правилом: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7818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=0,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uk-UA" sz="1800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78180"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параметр алгоритму.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Знайти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власних векторів матриці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що відповідають її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найбільшим власним значенням, записати їх у стовпці допоміжної матриці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яка має розмір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де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кількість об’єктів даних.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Обчислити допоміжну матрицю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за правилом: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=|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uk-UA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Матриця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має розмір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Застосувати до матриці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алгоритм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mean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та знайти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кластерів, де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параметр алгоритму.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379AC-4E05-4DBD-8372-04CE4934A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2525" y="1685544"/>
                <a:ext cx="10629900" cy="4800981"/>
              </a:xfrm>
              <a:blipFill>
                <a:blip r:embed="rId2"/>
                <a:stretch>
                  <a:fillRect l="-344" r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9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9E29-C81A-4EC6-BC9D-B1BD8036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628" y="274320"/>
            <a:ext cx="8132737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Кластеризація та її застосування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FD6C-43CC-4662-93E4-5AD58EA8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90" y="2047876"/>
            <a:ext cx="9694415" cy="36490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Кластеризація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поділ даних на групи схожих об’єктів.</a:t>
            </a:r>
          </a:p>
          <a:p>
            <a:pPr marL="0" indent="0" algn="just">
              <a:buNone/>
            </a:pPr>
            <a:endParaRPr lang="uk-U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uk-U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Застосування алгоритмів кластеризації дозволяє: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Застосовувати до кожного кластеру окремий метод аналізу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Стиснути вибірку, залишивши по одному найтиповішому представнику з кожного кластеру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Виявити нетипові об’єкти, які не можна приєднати до жодного з кластерів (шум).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100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767F-CBDB-48FF-96DB-8240BEE6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 параметрів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5F87E-4034-43D1-8E2B-F227BE538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255264"/>
              </a:xfrm>
            </p:spPr>
            <p:txBody>
              <a:bodyPr>
                <a:norm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N_clusters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кількість кластерів, що необхідно знайти.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Eps 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визначає </a:t>
                </a:r>
                <a14:m>
                  <m:oMath xmlns:m="http://schemas.openxmlformats.org/officeDocument/2006/math"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𝐸𝑝𝑠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-граф найближчих сусідів, матриця суміжності якого використовується аналогічно методу спектральної кластеризації.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визначає вимірність простору, у якому буде відбуватись фінальна кластеризація за допомогою методу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mean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5F87E-4034-43D1-8E2B-F227BE538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255264"/>
              </a:xfrm>
              <a:blipFill>
                <a:blip r:embed="rId2"/>
                <a:stretch>
                  <a:fillRect l="-631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4AEA-282F-480C-BE4A-5F0CAEE2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587" y="274320"/>
            <a:ext cx="5742825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реалізація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0A36-6058-452C-BF1E-1ACFBF94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14" y="2874018"/>
            <a:ext cx="4543289" cy="2061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SpectACl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авторська реалізація.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CMDD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власна реалізація. Коректність реалізації перевірено (Рисунок 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2901C4-5655-4E1F-9A8E-37A6DB676C82}"/>
              </a:ext>
            </a:extLst>
          </p:cNvPr>
          <p:cNvGrpSpPr/>
          <p:nvPr/>
        </p:nvGrpSpPr>
        <p:grpSpPr>
          <a:xfrm>
            <a:off x="5046544" y="1855337"/>
            <a:ext cx="6920102" cy="4533033"/>
            <a:chOff x="5105537" y="2042150"/>
            <a:chExt cx="6920102" cy="45330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88120A-96E2-4D2F-8040-9962B8BF651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05537" y="2042150"/>
              <a:ext cx="6920102" cy="38473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7FB983-62FE-43E7-8815-52E4CB726AA2}"/>
                    </a:ext>
                  </a:extLst>
                </p:cNvPr>
                <p:cNvSpPr txBox="1"/>
                <p:nvPr/>
              </p:nvSpPr>
              <p:spPr>
                <a:xfrm>
                  <a:off x="5201265" y="5928852"/>
                  <a:ext cx="67940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uk-UA" dirty="0"/>
                    <a:t>Рисунок 3 – Результати кластеризації набору даних «</a:t>
                  </a:r>
                  <a:r>
                    <a:rPr lang="en-US" dirty="0"/>
                    <a:t>Jain</a:t>
                  </a:r>
                  <a:r>
                    <a:rPr lang="uk-UA" dirty="0"/>
                    <a:t>».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uk-UA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=13, </m:t>
                        </m:r>
                        <m:r>
                          <a:rPr lang="uk-UA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𝑚𝑖𝑛𝑝𝑡𝑠</m:t>
                        </m:r>
                        <m:r>
                          <a:rPr lang="uk-UA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7FB983-62FE-43E7-8815-52E4CB726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65" y="5928852"/>
                  <a:ext cx="6794090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6604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078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F3B2-210F-4456-A5FE-B7D0AE5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Комп’ютерний експеримент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D2D0-476D-4617-BB4B-F1380609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1491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Параметри алгоритмів визначені шляхом перебору для кожного набору даних.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Перед кластеризацією проводиться стандартизація даних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95D9-2298-4668-A3E2-23D06D0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61" y="1924177"/>
            <a:ext cx="4714894" cy="2208275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Синтетичні дані. Перший визначний Результат експерименту.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16731D-1C82-4B77-A6A8-EF3B553B0CBF}"/>
              </a:ext>
            </a:extLst>
          </p:cNvPr>
          <p:cNvGrpSpPr/>
          <p:nvPr/>
        </p:nvGrpSpPr>
        <p:grpSpPr>
          <a:xfrm>
            <a:off x="5663136" y="0"/>
            <a:ext cx="6307963" cy="6704733"/>
            <a:chOff x="5663136" y="0"/>
            <a:chExt cx="6307963" cy="67047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BC016D-BB33-4430-AE53-9B829E768575}"/>
                </a:ext>
              </a:extLst>
            </p:cNvPr>
            <p:cNvGrpSpPr/>
            <p:nvPr/>
          </p:nvGrpSpPr>
          <p:grpSpPr>
            <a:xfrm>
              <a:off x="5663136" y="0"/>
              <a:ext cx="6307963" cy="6079637"/>
              <a:chOff x="-163080" y="8466"/>
              <a:chExt cx="6283651" cy="611889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E85BD95-FC6A-44E6-8D95-CBF08ED8874E}"/>
                  </a:ext>
                </a:extLst>
              </p:cNvPr>
              <p:cNvGrpSpPr/>
              <p:nvPr/>
            </p:nvGrpSpPr>
            <p:grpSpPr>
              <a:xfrm>
                <a:off x="-163080" y="8466"/>
                <a:ext cx="6283651" cy="3056763"/>
                <a:chOff x="-163080" y="8466"/>
                <a:chExt cx="6283651" cy="305676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8122D1B-B59E-49A7-9D83-EFC1E32558D1}"/>
                    </a:ext>
                  </a:extLst>
                </p:cNvPr>
                <p:cNvGrpSpPr/>
                <p:nvPr/>
              </p:nvGrpSpPr>
              <p:grpSpPr>
                <a:xfrm>
                  <a:off x="-163080" y="8466"/>
                  <a:ext cx="3137701" cy="2992880"/>
                  <a:chOff x="-163080" y="8466"/>
                  <a:chExt cx="3137701" cy="2992880"/>
                </a:xfrm>
              </p:grpSpPr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BC302E29-37A5-42D1-B619-9F7666BE6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2821" y="8466"/>
                    <a:ext cx="2971800" cy="2427919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 Box 212">
                    <a:extLst>
                      <a:ext uri="{FF2B5EF4-FFF2-40B4-BE49-F238E27FC236}">
                        <a16:creationId xmlns:a16="http://schemas.microsoft.com/office/drawing/2014/main" id="{9740ECDE-47BB-48FB-B786-BC629A5CE7B4}"/>
                      </a:ext>
                    </a:extLst>
                  </p:cNvPr>
                  <p:cNvSpPr txBox="1"/>
                  <p:nvPr/>
                </p:nvSpPr>
                <p:spPr>
                  <a:xfrm>
                    <a:off x="-163080" y="2679613"/>
                    <a:ext cx="2887650" cy="3217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0215" indent="450215" algn="just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а. Синтетичні дані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BD0DFA9-D25F-4D75-B647-ABBC8ABE0511}"/>
                    </a:ext>
                  </a:extLst>
                </p:cNvPr>
                <p:cNvGrpSpPr/>
                <p:nvPr/>
              </p:nvGrpSpPr>
              <p:grpSpPr>
                <a:xfrm>
                  <a:off x="3129297" y="8888"/>
                  <a:ext cx="2991274" cy="3056341"/>
                  <a:chOff x="-240436" y="421"/>
                  <a:chExt cx="2991274" cy="3056341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AF9DAFD7-F18E-42F0-B011-AE0E79CF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240436" y="421"/>
                    <a:ext cx="2991274" cy="2684226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 Box 215">
                    <a:extLst>
                      <a:ext uri="{FF2B5EF4-FFF2-40B4-BE49-F238E27FC236}">
                        <a16:creationId xmlns:a16="http://schemas.microsoft.com/office/drawing/2014/main" id="{78111FF3-AEDC-4CC8-8421-2B0EDCA20BF4}"/>
                      </a:ext>
                    </a:extLst>
                  </p:cNvPr>
                  <p:cNvSpPr txBox="1"/>
                  <p:nvPr/>
                </p:nvSpPr>
                <p:spPr>
                  <a:xfrm>
                    <a:off x="-67734" y="2701162"/>
                    <a:ext cx="2675466" cy="3556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just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б. 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DBSCAN: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Minpts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</a:t>
                    </a: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85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, Eps=0.3</a:t>
                    </a:r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2AF50F-96BD-45B4-ABDC-437DCE304D51}"/>
                  </a:ext>
                </a:extLst>
              </p:cNvPr>
              <p:cNvGrpSpPr/>
              <p:nvPr/>
            </p:nvGrpSpPr>
            <p:grpSpPr>
              <a:xfrm>
                <a:off x="3451" y="3056336"/>
                <a:ext cx="6116670" cy="3071026"/>
                <a:chOff x="3451" y="550203"/>
                <a:chExt cx="6116670" cy="307102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78F9D9D-6E13-46AE-9C75-255E3A17C6E9}"/>
                    </a:ext>
                  </a:extLst>
                </p:cNvPr>
                <p:cNvGrpSpPr/>
                <p:nvPr/>
              </p:nvGrpSpPr>
              <p:grpSpPr>
                <a:xfrm>
                  <a:off x="3451" y="550203"/>
                  <a:ext cx="2946782" cy="2982829"/>
                  <a:chOff x="3451" y="550351"/>
                  <a:chExt cx="2946782" cy="2983629"/>
                </a:xfrm>
              </p:grpSpPr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E1EC6377-E802-405D-BA9A-2BE9285BC0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451" y="550351"/>
                    <a:ext cx="2946782" cy="2637476"/>
                  </a:xfrm>
                  <a:prstGeom prst="rect">
                    <a:avLst/>
                  </a:prstGeom>
                </p:spPr>
              </p:pic>
              <p:sp>
                <p:nvSpPr>
                  <p:cNvPr id="31" name="Text Box 220">
                    <a:extLst>
                      <a:ext uri="{FF2B5EF4-FFF2-40B4-BE49-F238E27FC236}">
                        <a16:creationId xmlns:a16="http://schemas.microsoft.com/office/drawing/2014/main" id="{DC0EFE8F-8AC4-4F2E-962D-2EE7C82F48E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46" y="3219745"/>
                    <a:ext cx="2743200" cy="3142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ctr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в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CMDD: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Minpts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=7, K=20</a:t>
                    </a: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6BA45CC-E54B-4BBD-A513-6F912ADC461A}"/>
                    </a:ext>
                  </a:extLst>
                </p:cNvPr>
                <p:cNvGrpSpPr/>
                <p:nvPr/>
              </p:nvGrpSpPr>
              <p:grpSpPr>
                <a:xfrm>
                  <a:off x="2865545" y="550391"/>
                  <a:ext cx="3254576" cy="3070838"/>
                  <a:chOff x="-529588" y="516525"/>
                  <a:chExt cx="3254576" cy="3070838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1A9D5B9B-CAE4-40D9-BA16-4218BA3FEA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240454" y="516525"/>
                    <a:ext cx="2965442" cy="266849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 Box 223">
                    <a:extLst>
                      <a:ext uri="{FF2B5EF4-FFF2-40B4-BE49-F238E27FC236}">
                        <a16:creationId xmlns:a16="http://schemas.microsoft.com/office/drawing/2014/main" id="{ECF59D97-233B-41D5-BDF5-9A826D14EBCF}"/>
                      </a:ext>
                    </a:extLst>
                  </p:cNvPr>
                  <p:cNvSpPr txBox="1"/>
                  <p:nvPr/>
                </p:nvSpPr>
                <p:spPr>
                  <a:xfrm>
                    <a:off x="-529588" y="3208096"/>
                    <a:ext cx="3229194" cy="37926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г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SpectACl: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N_clusters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=3, Eps=0.5</a:t>
                    </a:r>
                  </a:p>
                </p:txBody>
              </p:sp>
            </p:grp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A7AB99-9223-452F-9327-12455032FF08}"/>
                </a:ext>
              </a:extLst>
            </p:cNvPr>
            <p:cNvSpPr txBox="1"/>
            <p:nvPr/>
          </p:nvSpPr>
          <p:spPr>
            <a:xfrm>
              <a:off x="6112455" y="6119958"/>
              <a:ext cx="5762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600" dirty="0"/>
                <a:t>Рисунок 4 - </a:t>
              </a:r>
              <a:r>
                <a:rPr lang="uk-UA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Результат кластеризації синтетичного набору даних. Перший визначний результат експерименту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352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95D9-2298-4668-A3E2-23D06D0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61" y="1924177"/>
            <a:ext cx="4714894" cy="2208275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Синтетичні дані. Другий визначний Результат експерименту.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B63ED8-C041-48B8-86BC-4198BC94E7CE}"/>
              </a:ext>
            </a:extLst>
          </p:cNvPr>
          <p:cNvGrpSpPr/>
          <p:nvPr/>
        </p:nvGrpSpPr>
        <p:grpSpPr>
          <a:xfrm>
            <a:off x="5845057" y="0"/>
            <a:ext cx="6240838" cy="6638707"/>
            <a:chOff x="-15489" y="-33881"/>
            <a:chExt cx="6243687" cy="664130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ECC48D-5C76-4D03-8715-6DF2F5DFEF3D}"/>
                </a:ext>
              </a:extLst>
            </p:cNvPr>
            <p:cNvGrpSpPr/>
            <p:nvPr/>
          </p:nvGrpSpPr>
          <p:grpSpPr>
            <a:xfrm>
              <a:off x="-15489" y="-33881"/>
              <a:ext cx="6243687" cy="6104264"/>
              <a:chOff x="-15489" y="-33881"/>
              <a:chExt cx="6243687" cy="610426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4FF4BE8-9ADA-4A8D-A63F-FBE090611BD4}"/>
                  </a:ext>
                </a:extLst>
              </p:cNvPr>
              <p:cNvGrpSpPr/>
              <p:nvPr/>
            </p:nvGrpSpPr>
            <p:grpSpPr>
              <a:xfrm>
                <a:off x="-15489" y="-33881"/>
                <a:ext cx="6235503" cy="3045354"/>
                <a:chOff x="-15489" y="-33881"/>
                <a:chExt cx="6235503" cy="304535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69A21AC3-DACB-49A7-A9E3-953BC3682FBF}"/>
                    </a:ext>
                  </a:extLst>
                </p:cNvPr>
                <p:cNvGrpSpPr/>
                <p:nvPr/>
              </p:nvGrpSpPr>
              <p:grpSpPr>
                <a:xfrm>
                  <a:off x="-15489" y="-33881"/>
                  <a:ext cx="2954138" cy="2988324"/>
                  <a:chOff x="-15489" y="-33881"/>
                  <a:chExt cx="2954138" cy="2988324"/>
                </a:xfrm>
              </p:grpSpPr>
              <p:pic>
                <p:nvPicPr>
                  <p:cNvPr id="52" name="Picture 51">
                    <a:extLst>
                      <a:ext uri="{FF2B5EF4-FFF2-40B4-BE49-F238E27FC236}">
                        <a16:creationId xmlns:a16="http://schemas.microsoft.com/office/drawing/2014/main" id="{0C44130B-C6D0-46E0-B71F-A9263277CC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4028" y="-33881"/>
                    <a:ext cx="2904621" cy="23544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 Box 11">
                    <a:extLst>
                      <a:ext uri="{FF2B5EF4-FFF2-40B4-BE49-F238E27FC236}">
                        <a16:creationId xmlns:a16="http://schemas.microsoft.com/office/drawing/2014/main" id="{8E0ADDA2-DF80-41F1-8518-639E5907254A}"/>
                      </a:ext>
                    </a:extLst>
                  </p:cNvPr>
                  <p:cNvSpPr txBox="1"/>
                  <p:nvPr/>
                </p:nvSpPr>
                <p:spPr>
                  <a:xfrm>
                    <a:off x="-15489" y="2632710"/>
                    <a:ext cx="2536137" cy="3217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0215" indent="450215" algn="ctr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а. Синтетичні дані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4D7BDF5-AF1D-4AC8-AAD9-B8164B77F663}"/>
                    </a:ext>
                  </a:extLst>
                </p:cNvPr>
                <p:cNvGrpSpPr/>
                <p:nvPr/>
              </p:nvGrpSpPr>
              <p:grpSpPr>
                <a:xfrm>
                  <a:off x="3291618" y="-25596"/>
                  <a:ext cx="2928396" cy="3037069"/>
                  <a:chOff x="-78115" y="-34063"/>
                  <a:chExt cx="2928396" cy="3037069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0A4D7713-2C30-4298-97A3-0D2F3E8461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78115" y="-34063"/>
                    <a:ext cx="2928396" cy="2647774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 Box 15">
                    <a:extLst>
                      <a:ext uri="{FF2B5EF4-FFF2-40B4-BE49-F238E27FC236}">
                        <a16:creationId xmlns:a16="http://schemas.microsoft.com/office/drawing/2014/main" id="{C3D5FDB4-ADA1-4E2C-AF71-5E810E451DB1}"/>
                      </a:ext>
                    </a:extLst>
                  </p:cNvPr>
                  <p:cNvSpPr txBox="1"/>
                  <p:nvPr/>
                </p:nvSpPr>
                <p:spPr>
                  <a:xfrm>
                    <a:off x="50385" y="2647406"/>
                    <a:ext cx="2675466" cy="3556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just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б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DBSCAN: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Minpts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</a:t>
                    </a: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85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, Eps=0.3</a:t>
                    </a: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5DA89FA-EA94-4146-B501-2C15073CFD59}"/>
                  </a:ext>
                </a:extLst>
              </p:cNvPr>
              <p:cNvGrpSpPr/>
              <p:nvPr/>
            </p:nvGrpSpPr>
            <p:grpSpPr>
              <a:xfrm>
                <a:off x="40051" y="2973406"/>
                <a:ext cx="6188147" cy="3096977"/>
                <a:chOff x="40051" y="467273"/>
                <a:chExt cx="6188147" cy="3096977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DECE509-F199-47F0-B8FA-10DC9F01D15E}"/>
                    </a:ext>
                  </a:extLst>
                </p:cNvPr>
                <p:cNvGrpSpPr/>
                <p:nvPr/>
              </p:nvGrpSpPr>
              <p:grpSpPr>
                <a:xfrm>
                  <a:off x="40051" y="467273"/>
                  <a:ext cx="2907397" cy="2936531"/>
                  <a:chOff x="40051" y="467398"/>
                  <a:chExt cx="2907397" cy="2937321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5DB85682-653E-4F5F-B9BD-FAF922DCB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40051" y="467398"/>
                    <a:ext cx="2907397" cy="2600196"/>
                  </a:xfrm>
                  <a:prstGeom prst="rect">
                    <a:avLst/>
                  </a:prstGeom>
                </p:spPr>
              </p:pic>
              <p:sp>
                <p:nvSpPr>
                  <p:cNvPr id="47" name="Text Box 19">
                    <a:extLst>
                      <a:ext uri="{FF2B5EF4-FFF2-40B4-BE49-F238E27FC236}">
                        <a16:creationId xmlns:a16="http://schemas.microsoft.com/office/drawing/2014/main" id="{19D02B52-636C-4B46-89A0-DC7C26FE1A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21" y="3090484"/>
                    <a:ext cx="2743200" cy="3142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just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в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CMDD: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Minpts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=7, K=20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9964376-3B30-45FA-B053-39329387D148}"/>
                    </a:ext>
                  </a:extLst>
                </p:cNvPr>
                <p:cNvGrpSpPr/>
                <p:nvPr/>
              </p:nvGrpSpPr>
              <p:grpSpPr>
                <a:xfrm>
                  <a:off x="2947449" y="467274"/>
                  <a:ext cx="3280749" cy="3096976"/>
                  <a:chOff x="-447684" y="433408"/>
                  <a:chExt cx="3280749" cy="3096976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B17B7E59-6028-474A-9D53-6B021E863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90889" y="433408"/>
                    <a:ext cx="2913784" cy="2612913"/>
                  </a:xfrm>
                  <a:prstGeom prst="rect">
                    <a:avLst/>
                  </a:prstGeom>
                </p:spPr>
              </p:pic>
              <p:sp>
                <p:nvSpPr>
                  <p:cNvPr id="45" name="Text Box 22">
                    <a:extLst>
                      <a:ext uri="{FF2B5EF4-FFF2-40B4-BE49-F238E27FC236}">
                        <a16:creationId xmlns:a16="http://schemas.microsoft.com/office/drawing/2014/main" id="{3211A81C-F064-473B-ACCE-ED62212B528A}"/>
                      </a:ext>
                    </a:extLst>
                  </p:cNvPr>
                  <p:cNvSpPr txBox="1"/>
                  <p:nvPr/>
                </p:nvSpPr>
                <p:spPr>
                  <a:xfrm>
                    <a:off x="-447684" y="3080487"/>
                    <a:ext cx="3280749" cy="44989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ctr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г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SpectACl: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N_clusters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=3, Eps=0.5</a:t>
                    </a:r>
                  </a:p>
                </p:txBody>
              </p:sp>
            </p:grpSp>
          </p:grpSp>
        </p:grp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69285184-FA01-4FA1-8DE5-1EFF703C4097}"/>
                </a:ext>
              </a:extLst>
            </p:cNvPr>
            <p:cNvSpPr txBox="1"/>
            <p:nvPr/>
          </p:nvSpPr>
          <p:spPr>
            <a:xfrm>
              <a:off x="67824" y="5955488"/>
              <a:ext cx="6119495" cy="65193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000"/>
                </a:spcAft>
              </a:pPr>
              <a:r>
                <a:rPr lang="uk-UA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Рисунок 5</a:t>
              </a: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– </a:t>
              </a:r>
              <a:r>
                <a:rPr lang="uk-UA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Результат кластеризації синтетичного набору даних. Другий визначний результат експерименту.</a:t>
              </a:r>
              <a:endPara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73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C7B7-5859-4BD9-A01F-439FF73A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Синтетичні дані. Метрики.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6EB0A0-A941-4B7B-8525-676E260BF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18715"/>
                  </p:ext>
                </p:extLst>
              </p:nvPr>
            </p:nvGraphicFramePr>
            <p:xfrm>
              <a:off x="605309" y="2662211"/>
              <a:ext cx="10981381" cy="2182707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2745060">
                      <a:extLst>
                        <a:ext uri="{9D8B030D-6E8A-4147-A177-3AD203B41FA5}">
                          <a16:colId xmlns:a16="http://schemas.microsoft.com/office/drawing/2014/main" val="8770396"/>
                        </a:ext>
                      </a:extLst>
                    </a:gridCol>
                    <a:gridCol w="2745060">
                      <a:extLst>
                        <a:ext uri="{9D8B030D-6E8A-4147-A177-3AD203B41FA5}">
                          <a16:colId xmlns:a16="http://schemas.microsoft.com/office/drawing/2014/main" val="2618742446"/>
                        </a:ext>
                      </a:extLst>
                    </a:gridCol>
                    <a:gridCol w="2745060">
                      <a:extLst>
                        <a:ext uri="{9D8B030D-6E8A-4147-A177-3AD203B41FA5}">
                          <a16:colId xmlns:a16="http://schemas.microsoft.com/office/drawing/2014/main" val="2573511382"/>
                        </a:ext>
                      </a:extLst>
                    </a:gridCol>
                    <a:gridCol w="2746201">
                      <a:extLst>
                        <a:ext uri="{9D8B030D-6E8A-4147-A177-3AD203B41FA5}">
                          <a16:colId xmlns:a16="http://schemas.microsoft.com/office/drawing/2014/main" val="3757457117"/>
                        </a:ext>
                      </a:extLst>
                    </a:gridCol>
                  </a:tblGrid>
                  <a:tr h="506930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 dirty="0">
                              <a:effectLst/>
                            </a:rPr>
                            <a:t>AMI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 dirty="0">
                              <a:effectLst/>
                            </a:rPr>
                            <a:t>DBSCAN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 dirty="0">
                              <a:effectLst/>
                            </a:rPr>
                            <a:t>CMDD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>
                              <a:effectLst/>
                            </a:rPr>
                            <a:t>SpectACl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extLst>
                      <a:ext uri="{0D108BD9-81ED-4DB2-BD59-A6C34878D82A}">
                        <a16:rowId xmlns:a16="http://schemas.microsoft.com/office/drawing/2014/main" val="1932070492"/>
                      </a:ext>
                    </a:extLst>
                  </a:tr>
                  <a:tr h="1088103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2500" dirty="0">
                              <a:effectLst/>
                            </a:rPr>
                            <a:t>Середнє значення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uk-UA" sz="2500" i="1" dirty="0">
                                    <a:effectLst/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uk-UA" sz="2500" i="1" dirty="0">
                                    <a:effectLst/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a:rPr lang="uk-UA" sz="2500" i="1" dirty="0">
                                    <a:effectLst/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extLst>
                      <a:ext uri="{0D108BD9-81ED-4DB2-BD59-A6C34878D82A}">
                        <a16:rowId xmlns:a16="http://schemas.microsoft.com/office/drawing/2014/main" val="4205148323"/>
                      </a:ext>
                    </a:extLst>
                  </a:tr>
                  <a:tr h="58767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2500">
                              <a:effectLst/>
                            </a:rPr>
                            <a:t>Дисперсія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uk-UA" sz="2500">
                                    <a:effectLst/>
                                    <a:latin typeface="Cambria Math" panose="02040503050406030204" pitchFamily="18" charset="0"/>
                                  </a:rPr>
                                  <m:t>1.7∙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uk-UA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>
                                    <a:effectLst/>
                                    <a:latin typeface="Cambria Math" panose="02040503050406030204" pitchFamily="18" charset="0"/>
                                  </a:rPr>
                                  <m:t>3.6∙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>
                                    <a:effectLst/>
                                    <a:latin typeface="Cambria Math" panose="02040503050406030204" pitchFamily="18" charset="0"/>
                                  </a:rPr>
                                  <m:t>0.06∙</m:t>
                                </m:r>
                                <m:sSup>
                                  <m:sSup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extLst>
                      <a:ext uri="{0D108BD9-81ED-4DB2-BD59-A6C34878D82A}">
                        <a16:rowId xmlns:a16="http://schemas.microsoft.com/office/drawing/2014/main" val="2077103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06EB0A0-A941-4B7B-8525-676E260BF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18715"/>
                  </p:ext>
                </p:extLst>
              </p:nvPr>
            </p:nvGraphicFramePr>
            <p:xfrm>
              <a:off x="605309" y="2662211"/>
              <a:ext cx="10981381" cy="2182707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2745060">
                      <a:extLst>
                        <a:ext uri="{9D8B030D-6E8A-4147-A177-3AD203B41FA5}">
                          <a16:colId xmlns:a16="http://schemas.microsoft.com/office/drawing/2014/main" val="8770396"/>
                        </a:ext>
                      </a:extLst>
                    </a:gridCol>
                    <a:gridCol w="2745060">
                      <a:extLst>
                        <a:ext uri="{9D8B030D-6E8A-4147-A177-3AD203B41FA5}">
                          <a16:colId xmlns:a16="http://schemas.microsoft.com/office/drawing/2014/main" val="2618742446"/>
                        </a:ext>
                      </a:extLst>
                    </a:gridCol>
                    <a:gridCol w="2745060">
                      <a:extLst>
                        <a:ext uri="{9D8B030D-6E8A-4147-A177-3AD203B41FA5}">
                          <a16:colId xmlns:a16="http://schemas.microsoft.com/office/drawing/2014/main" val="2573511382"/>
                        </a:ext>
                      </a:extLst>
                    </a:gridCol>
                    <a:gridCol w="2746201">
                      <a:extLst>
                        <a:ext uri="{9D8B030D-6E8A-4147-A177-3AD203B41FA5}">
                          <a16:colId xmlns:a16="http://schemas.microsoft.com/office/drawing/2014/main" val="3757457117"/>
                        </a:ext>
                      </a:extLst>
                    </a:gridCol>
                  </a:tblGrid>
                  <a:tr h="506930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 dirty="0">
                              <a:effectLst/>
                            </a:rPr>
                            <a:t>AMI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 dirty="0">
                              <a:effectLst/>
                            </a:rPr>
                            <a:t>DBSCAN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 dirty="0">
                              <a:effectLst/>
                            </a:rPr>
                            <a:t>CMDD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500">
                              <a:effectLst/>
                            </a:rPr>
                            <a:t>SpectACl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extLst>
                      <a:ext uri="{0D108BD9-81ED-4DB2-BD59-A6C34878D82A}">
                        <a16:rowId xmlns:a16="http://schemas.microsoft.com/office/drawing/2014/main" val="1932070492"/>
                      </a:ext>
                    </a:extLst>
                  </a:tr>
                  <a:tr h="1088103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2500" dirty="0">
                              <a:effectLst/>
                            </a:rPr>
                            <a:t>Середнє значення</a:t>
                          </a:r>
                          <a:endParaRPr lang="en-US" sz="25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168" marR="123168" marT="0" marB="0" anchor="ctr">
                        <a:blipFill>
                          <a:blip r:embed="rId2"/>
                          <a:stretch>
                            <a:fillRect l="-100000" t="-46927" r="-200665" b="-68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168" marR="123168" marT="0" marB="0" anchor="ctr">
                        <a:blipFill>
                          <a:blip r:embed="rId2"/>
                          <a:stretch>
                            <a:fillRect l="-200444" t="-46927" r="-101111" b="-68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168" marR="123168" marT="0" marB="0" anchor="ctr">
                        <a:blipFill>
                          <a:blip r:embed="rId2"/>
                          <a:stretch>
                            <a:fillRect l="-299778" t="-46927" r="-887" b="-68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148323"/>
                      </a:ext>
                    </a:extLst>
                  </a:tr>
                  <a:tr h="58767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2500">
                              <a:effectLst/>
                            </a:rPr>
                            <a:t>Дисперсія</a:t>
                          </a:r>
                          <a:endParaRPr lang="en-US" sz="25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3168" marR="12316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168" marR="123168" marT="0" marB="0" anchor="ctr">
                        <a:blipFill>
                          <a:blip r:embed="rId2"/>
                          <a:stretch>
                            <a:fillRect l="-100000" t="-271134" r="-200665" b="-257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168" marR="123168" marT="0" marB="0" anchor="ctr">
                        <a:blipFill>
                          <a:blip r:embed="rId2"/>
                          <a:stretch>
                            <a:fillRect l="-200444" t="-271134" r="-101111" b="-257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3168" marR="123168" marT="0" marB="0" anchor="ctr">
                        <a:blipFill>
                          <a:blip r:embed="rId2"/>
                          <a:stretch>
                            <a:fillRect l="-299778" t="-271134" r="-887" b="-257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1032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36BF8F-3D95-43AA-B528-2580E95BDB74}"/>
              </a:ext>
            </a:extLst>
          </p:cNvPr>
          <p:cNvSpPr txBox="1"/>
          <p:nvPr/>
        </p:nvSpPr>
        <p:spPr>
          <a:xfrm>
            <a:off x="4399309" y="2163098"/>
            <a:ext cx="718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1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при кластеризації синтетичних даних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5D7A8-E055-4DC7-970F-D0C316D48437}"/>
              </a:ext>
            </a:extLst>
          </p:cNvPr>
          <p:cNvSpPr txBox="1"/>
          <p:nvPr/>
        </p:nvSpPr>
        <p:spPr>
          <a:xfrm>
            <a:off x="605309" y="4943921"/>
            <a:ext cx="396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*Дані обчислені за 100 ітераціями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0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68F7-6B4D-4F1C-8DCD-0BEBC46D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8" y="2460944"/>
            <a:ext cx="3764735" cy="1188720"/>
          </a:xfrm>
        </p:spPr>
        <p:txBody>
          <a:bodyPr/>
          <a:lstStyle/>
          <a:p>
            <a:r>
              <a:rPr lang="uk-UA" dirty="0"/>
              <a:t>Реальні дані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3C295-3AE8-409A-9750-B0609E7EFB37}"/>
              </a:ext>
            </a:extLst>
          </p:cNvPr>
          <p:cNvGrpSpPr/>
          <p:nvPr/>
        </p:nvGrpSpPr>
        <p:grpSpPr>
          <a:xfrm>
            <a:off x="4400328" y="248343"/>
            <a:ext cx="7726904" cy="6609657"/>
            <a:chOff x="0" y="0"/>
            <a:chExt cx="6095207" cy="52138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7301A8-18D0-4BD5-8274-C7A7C26409F1}"/>
                </a:ext>
              </a:extLst>
            </p:cNvPr>
            <p:cNvGrpSpPr/>
            <p:nvPr/>
          </p:nvGrpSpPr>
          <p:grpSpPr>
            <a:xfrm>
              <a:off x="0" y="0"/>
              <a:ext cx="6095207" cy="5185549"/>
              <a:chOff x="13933" y="0"/>
              <a:chExt cx="6095673" cy="518618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F5F1DCF-2948-4237-B7A6-DE031E8B167F}"/>
                  </a:ext>
                </a:extLst>
              </p:cNvPr>
              <p:cNvGrpSpPr/>
              <p:nvPr/>
            </p:nvGrpSpPr>
            <p:grpSpPr>
              <a:xfrm>
                <a:off x="13933" y="0"/>
                <a:ext cx="6064714" cy="2370666"/>
                <a:chOff x="13933" y="0"/>
                <a:chExt cx="6064714" cy="237066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5FAD50E-93A9-4882-88E3-9E1BDD931A49}"/>
                    </a:ext>
                  </a:extLst>
                </p:cNvPr>
                <p:cNvGrpSpPr/>
                <p:nvPr/>
              </p:nvGrpSpPr>
              <p:grpSpPr>
                <a:xfrm>
                  <a:off x="13933" y="0"/>
                  <a:ext cx="2806773" cy="2370666"/>
                  <a:chOff x="13933" y="0"/>
                  <a:chExt cx="2806773" cy="2370666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59EFB9F3-C691-4D4C-839C-D8F41A2FA0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3933" y="0"/>
                    <a:ext cx="2806773" cy="2034540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 Box 193">
                    <a:extLst>
                      <a:ext uri="{FF2B5EF4-FFF2-40B4-BE49-F238E27FC236}">
                        <a16:creationId xmlns:a16="http://schemas.microsoft.com/office/drawing/2014/main" id="{A168CC12-210E-488E-9370-E0299358032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933" y="2048933"/>
                    <a:ext cx="2455334" cy="3217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0215" indent="450215" algn="just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а. Реальні дані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B7BDBC0-84A3-40AA-8522-8F09A47773A2}"/>
                    </a:ext>
                  </a:extLst>
                </p:cNvPr>
                <p:cNvGrpSpPr/>
                <p:nvPr/>
              </p:nvGrpSpPr>
              <p:grpSpPr>
                <a:xfrm>
                  <a:off x="3259666" y="35649"/>
                  <a:ext cx="2818981" cy="2326305"/>
                  <a:chOff x="-110067" y="27182"/>
                  <a:chExt cx="2818981" cy="2326305"/>
                </a:xfrm>
              </p:grpSpPr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553E6A8C-82F4-40B4-BBC4-301C4CF792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110067" y="27182"/>
                    <a:ext cx="2751455" cy="1987161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 Box 196">
                    <a:extLst>
                      <a:ext uri="{FF2B5EF4-FFF2-40B4-BE49-F238E27FC236}">
                        <a16:creationId xmlns:a16="http://schemas.microsoft.com/office/drawing/2014/main" id="{1CC8BF04-DC32-495F-9D65-D94A34B15BBD}"/>
                      </a:ext>
                    </a:extLst>
                  </p:cNvPr>
                  <p:cNvSpPr txBox="1"/>
                  <p:nvPr/>
                </p:nvSpPr>
                <p:spPr>
                  <a:xfrm>
                    <a:off x="-59266" y="1997887"/>
                    <a:ext cx="2768180" cy="3556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just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б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DBSCAN: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Minpts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</a:t>
                    </a: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11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, Eps=</a:t>
                    </a: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1.55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3A91091-FEE1-416C-863C-748576BBA14F}"/>
                  </a:ext>
                </a:extLst>
              </p:cNvPr>
              <p:cNvGrpSpPr/>
              <p:nvPr/>
            </p:nvGrpSpPr>
            <p:grpSpPr>
              <a:xfrm>
                <a:off x="27392" y="2506133"/>
                <a:ext cx="6082214" cy="2680052"/>
                <a:chOff x="27392" y="0"/>
                <a:chExt cx="6082214" cy="268005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0A14FF9-D5D8-497F-B125-55F13EEF2A99}"/>
                    </a:ext>
                  </a:extLst>
                </p:cNvPr>
                <p:cNvGrpSpPr/>
                <p:nvPr/>
              </p:nvGrpSpPr>
              <p:grpSpPr>
                <a:xfrm>
                  <a:off x="27392" y="0"/>
                  <a:ext cx="2761440" cy="2328333"/>
                  <a:chOff x="27392" y="0"/>
                  <a:chExt cx="2761440" cy="2328958"/>
                </a:xfrm>
              </p:grpSpPr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717B8CC-7650-45B3-9624-0D4DDBE8C7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27392" y="0"/>
                    <a:ext cx="2761440" cy="2014855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 Box 200">
                    <a:extLst>
                      <a:ext uri="{FF2B5EF4-FFF2-40B4-BE49-F238E27FC236}">
                        <a16:creationId xmlns:a16="http://schemas.microsoft.com/office/drawing/2014/main" id="{4A40B520-A296-4F9A-8B37-9907D806CE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6" y="2014723"/>
                    <a:ext cx="2743200" cy="3142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ctr">
                      <a:lnSpc>
                        <a:spcPct val="150000"/>
                      </a:lnSpc>
                    </a:pP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в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CMDD: </a:t>
                    </a:r>
                    <a:r>
                      <a:rPr lang="en-US" sz="1400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Minpts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=</a:t>
                    </a:r>
                    <a:r>
                      <a: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12</a:t>
                    </a:r>
                    <a:r>
                      <a: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, K=71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AC09A15-491B-4021-A953-5F26077598F5}"/>
                    </a:ext>
                  </a:extLst>
                </p:cNvPr>
                <p:cNvGrpSpPr/>
                <p:nvPr/>
              </p:nvGrpSpPr>
              <p:grpSpPr>
                <a:xfrm>
                  <a:off x="2726267" y="48948"/>
                  <a:ext cx="3383339" cy="2631104"/>
                  <a:chOff x="-668866" y="15082"/>
                  <a:chExt cx="3383339" cy="2631104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E4314A16-F3D0-4EBA-B58D-C476D607D6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-59270" y="15082"/>
                    <a:ext cx="2725420" cy="1950826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 Box 203">
                    <a:extLst>
                      <a:ext uri="{FF2B5EF4-FFF2-40B4-BE49-F238E27FC236}">
                        <a16:creationId xmlns:a16="http://schemas.microsoft.com/office/drawing/2014/main" id="{2444464B-FB68-4110-973A-B410CADF7EB7}"/>
                      </a:ext>
                    </a:extLst>
                  </p:cNvPr>
                  <p:cNvSpPr txBox="1"/>
                  <p:nvPr/>
                </p:nvSpPr>
                <p:spPr>
                  <a:xfrm>
                    <a:off x="-668866" y="1994253"/>
                    <a:ext cx="3383339" cy="6519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indent="450215" algn="ctr">
                      <a:lnSpc>
                        <a:spcPct val="150000"/>
                      </a:lnSpc>
                    </a:pPr>
                    <a:r>
                      <a: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г</a:t>
                    </a:r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. SpectACl: N_clusters=</a:t>
                    </a:r>
                    <a:r>
                      <a: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2</a:t>
                    </a:r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, Eps=</a:t>
                    </a:r>
                    <a:r>
                      <a: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3.01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6" name="Text Box 205">
              <a:extLst>
                <a:ext uri="{FF2B5EF4-FFF2-40B4-BE49-F238E27FC236}">
                  <a16:creationId xmlns:a16="http://schemas.microsoft.com/office/drawing/2014/main" id="{FC9400B6-3825-4045-B38D-6A0B2B7BD5AC}"/>
                </a:ext>
              </a:extLst>
            </p:cNvPr>
            <p:cNvSpPr txBox="1"/>
            <p:nvPr/>
          </p:nvSpPr>
          <p:spPr>
            <a:xfrm>
              <a:off x="30957" y="4929389"/>
              <a:ext cx="6064250" cy="28450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450215" algn="ctr">
                <a:lnSpc>
                  <a:spcPct val="150000"/>
                </a:lnSpc>
                <a:spcAft>
                  <a:spcPts val="1000"/>
                </a:spcAft>
              </a:pPr>
              <a:r>
                <a:rPr lang="uk-UA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Рисунок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r>
                <a:rPr lang="uk-UA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- Результати кластеризації реального набору даних.</a:t>
              </a:r>
              <a:endPara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C7B7-5859-4BD9-A01F-439FF73A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 дані. Метрики.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6BF8F-3D95-43AA-B528-2580E95BDB74}"/>
              </a:ext>
            </a:extLst>
          </p:cNvPr>
          <p:cNvSpPr txBox="1"/>
          <p:nvPr/>
        </p:nvSpPr>
        <p:spPr>
          <a:xfrm>
            <a:off x="4399309" y="2733369"/>
            <a:ext cx="718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2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при кластеризації реальних даних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C175233-8804-4B05-82FE-9FCFE5A16D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203541"/>
                  </p:ext>
                </p:extLst>
              </p:nvPr>
            </p:nvGraphicFramePr>
            <p:xfrm>
              <a:off x="1318148" y="3263266"/>
              <a:ext cx="9735348" cy="9579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2433584">
                      <a:extLst>
                        <a:ext uri="{9D8B030D-6E8A-4147-A177-3AD203B41FA5}">
                          <a16:colId xmlns:a16="http://schemas.microsoft.com/office/drawing/2014/main" val="2419200065"/>
                        </a:ext>
                      </a:extLst>
                    </a:gridCol>
                    <a:gridCol w="2433584">
                      <a:extLst>
                        <a:ext uri="{9D8B030D-6E8A-4147-A177-3AD203B41FA5}">
                          <a16:colId xmlns:a16="http://schemas.microsoft.com/office/drawing/2014/main" val="820629150"/>
                        </a:ext>
                      </a:extLst>
                    </a:gridCol>
                    <a:gridCol w="2433584">
                      <a:extLst>
                        <a:ext uri="{9D8B030D-6E8A-4147-A177-3AD203B41FA5}">
                          <a16:colId xmlns:a16="http://schemas.microsoft.com/office/drawing/2014/main" val="1564015612"/>
                        </a:ext>
                      </a:extLst>
                    </a:gridCol>
                    <a:gridCol w="2434596">
                      <a:extLst>
                        <a:ext uri="{9D8B030D-6E8A-4147-A177-3AD203B41FA5}">
                          <a16:colId xmlns:a16="http://schemas.microsoft.com/office/drawing/2014/main" val="3864168785"/>
                        </a:ext>
                      </a:extLst>
                    </a:gridCol>
                  </a:tblGrid>
                  <a:tr h="45507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2200">
                              <a:effectLst/>
                            </a:rPr>
                            <a:t> 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DBSCAN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CMDD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SpectACl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extLst>
                      <a:ext uri="{0D108BD9-81ED-4DB2-BD59-A6C34878D82A}">
                        <a16:rowId xmlns:a16="http://schemas.microsoft.com/office/drawing/2014/main" val="2004397268"/>
                      </a:ext>
                    </a:extLst>
                  </a:tr>
                  <a:tr h="45507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AMI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uk-UA" sz="2200" i="1" dirty="0">
                                    <a:effectLst/>
                                    <a:latin typeface="Cambria Math" panose="02040503050406030204" pitchFamily="18" charset="0"/>
                                  </a:rPr>
                                  <m:t>852</m:t>
                                </m:r>
                              </m:oMath>
                            </m:oMathPara>
                          </a14:m>
                          <a:endParaRPr lang="en-US" sz="2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uk-UA" sz="2200" i="1" dirty="0">
                                    <a:effectLst/>
                                    <a:latin typeface="Cambria Math" panose="02040503050406030204" pitchFamily="18" charset="0"/>
                                  </a:rPr>
                                  <m:t>813</m:t>
                                </m:r>
                              </m:oMath>
                            </m:oMathPara>
                          </a14:m>
                          <a:endParaRPr lang="en-US" sz="2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uk-UA" sz="2200" i="1" dirty="0">
                                    <a:effectLst/>
                                    <a:latin typeface="Cambria Math" panose="02040503050406030204" pitchFamily="18" charset="0"/>
                                  </a:rPr>
                                  <m:t>869</m:t>
                                </m:r>
                              </m:oMath>
                            </m:oMathPara>
                          </a14:m>
                          <a:endParaRPr lang="en-US" sz="2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extLst>
                      <a:ext uri="{0D108BD9-81ED-4DB2-BD59-A6C34878D82A}">
                        <a16:rowId xmlns:a16="http://schemas.microsoft.com/office/drawing/2014/main" val="336938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C175233-8804-4B05-82FE-9FCFE5A16D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203541"/>
                  </p:ext>
                </p:extLst>
              </p:nvPr>
            </p:nvGraphicFramePr>
            <p:xfrm>
              <a:off x="1318148" y="3263266"/>
              <a:ext cx="9735348" cy="9579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2433584">
                      <a:extLst>
                        <a:ext uri="{9D8B030D-6E8A-4147-A177-3AD203B41FA5}">
                          <a16:colId xmlns:a16="http://schemas.microsoft.com/office/drawing/2014/main" val="2419200065"/>
                        </a:ext>
                      </a:extLst>
                    </a:gridCol>
                    <a:gridCol w="2433584">
                      <a:extLst>
                        <a:ext uri="{9D8B030D-6E8A-4147-A177-3AD203B41FA5}">
                          <a16:colId xmlns:a16="http://schemas.microsoft.com/office/drawing/2014/main" val="820629150"/>
                        </a:ext>
                      </a:extLst>
                    </a:gridCol>
                    <a:gridCol w="2433584">
                      <a:extLst>
                        <a:ext uri="{9D8B030D-6E8A-4147-A177-3AD203B41FA5}">
                          <a16:colId xmlns:a16="http://schemas.microsoft.com/office/drawing/2014/main" val="1564015612"/>
                        </a:ext>
                      </a:extLst>
                    </a:gridCol>
                    <a:gridCol w="2434596">
                      <a:extLst>
                        <a:ext uri="{9D8B030D-6E8A-4147-A177-3AD203B41FA5}">
                          <a16:colId xmlns:a16="http://schemas.microsoft.com/office/drawing/2014/main" val="3864168785"/>
                        </a:ext>
                      </a:extLst>
                    </a:gridCol>
                  </a:tblGrid>
                  <a:tr h="45507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2200">
                              <a:effectLst/>
                            </a:rPr>
                            <a:t> 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DBSCAN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CMDD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SpectACl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extLst>
                      <a:ext uri="{0D108BD9-81ED-4DB2-BD59-A6C34878D82A}">
                        <a16:rowId xmlns:a16="http://schemas.microsoft.com/office/drawing/2014/main" val="2004397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2200">
                              <a:effectLst/>
                            </a:rPr>
                            <a:t>AMI</a:t>
                          </a:r>
                          <a:endParaRPr lang="en-US" sz="2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193" marR="109193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193" marR="109193" marT="0" marB="0" anchor="ctr">
                        <a:blipFill>
                          <a:blip r:embed="rId2"/>
                          <a:stretch>
                            <a:fillRect l="-100000" t="-91566" r="-200750" b="-27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193" marR="109193" marT="0" marB="0" anchor="ctr">
                        <a:blipFill>
                          <a:blip r:embed="rId2"/>
                          <a:stretch>
                            <a:fillRect l="-200501" t="-91566" r="-101253" b="-27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9193" marR="109193" marT="0" marB="0" anchor="ctr">
                        <a:blipFill>
                          <a:blip r:embed="rId2"/>
                          <a:stretch>
                            <a:fillRect l="-299750" t="-91566" r="-1000" b="-277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38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3114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B4FC-4691-4ACC-AFE4-F2CE847B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параметрів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9D02-5801-43B0-862D-F765133B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155" y="2230964"/>
            <a:ext cx="5457690" cy="2396072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зменшенням очевидності сенсу параметрів: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7713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</a:t>
            </a:r>
          </a:p>
          <a:p>
            <a:pPr marL="747713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</a:t>
            </a:r>
          </a:p>
          <a:p>
            <a:pPr marL="747713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350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B548-FF73-4C6A-8D71-7DD744D6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6668"/>
            <a:ext cx="7729728" cy="827118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властивостей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5E61C2F-AE67-4C75-B613-B9DDB8BB0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165454"/>
                  </p:ext>
                </p:extLst>
              </p:nvPr>
            </p:nvGraphicFramePr>
            <p:xfrm>
              <a:off x="324464" y="1679157"/>
              <a:ext cx="11582399" cy="241873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3038167">
                      <a:extLst>
                        <a:ext uri="{9D8B030D-6E8A-4147-A177-3AD203B41FA5}">
                          <a16:colId xmlns:a16="http://schemas.microsoft.com/office/drawing/2014/main" val="3561592081"/>
                        </a:ext>
                      </a:extLst>
                    </a:gridCol>
                    <a:gridCol w="2244424">
                      <a:extLst>
                        <a:ext uri="{9D8B030D-6E8A-4147-A177-3AD203B41FA5}">
                          <a16:colId xmlns:a16="http://schemas.microsoft.com/office/drawing/2014/main" val="360075258"/>
                        </a:ext>
                      </a:extLst>
                    </a:gridCol>
                    <a:gridCol w="3439140">
                      <a:extLst>
                        <a:ext uri="{9D8B030D-6E8A-4147-A177-3AD203B41FA5}">
                          <a16:colId xmlns:a16="http://schemas.microsoft.com/office/drawing/2014/main" val="1739539120"/>
                        </a:ext>
                      </a:extLst>
                    </a:gridCol>
                    <a:gridCol w="2860668">
                      <a:extLst>
                        <a:ext uri="{9D8B030D-6E8A-4147-A177-3AD203B41FA5}">
                          <a16:colId xmlns:a16="http://schemas.microsoft.com/office/drawing/2014/main" val="91903217"/>
                        </a:ext>
                      </a:extLst>
                    </a:gridCol>
                  </a:tblGrid>
                  <a:tr h="60076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effectLst/>
                            </a:rPr>
                            <a:t>DBSCAN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effectLst/>
                            </a:rPr>
                            <a:t>CMDD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effectLst/>
                            </a:rPr>
                            <a:t>SpectACl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7158693"/>
                      </a:ext>
                    </a:extLst>
                  </a:tr>
                  <a:tr h="88452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Знаходить кластери довільної щільності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988" marR="22988" marT="22988" marB="22988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Ні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Так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>
                              <a:effectLst/>
                            </a:rPr>
                            <a:t>Так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433814260"/>
                      </a:ext>
                    </a:extLst>
                  </a:tr>
                  <a:tr h="415511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Виявляє шум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988" marR="22988" marT="22988" marB="22988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>
                              <a:effectLst/>
                            </a:rPr>
                            <a:t>Так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Ні (з модифікацією Так)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>
                              <a:effectLst/>
                            </a:rPr>
                            <a:t>Ні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42241897"/>
                      </a:ext>
                    </a:extLst>
                  </a:tr>
                  <a:tr h="517939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Алгоритмічна складність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988" marR="22988" marT="22988" marB="22988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90871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5E61C2F-AE67-4C75-B613-B9DDB8BB0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165454"/>
                  </p:ext>
                </p:extLst>
              </p:nvPr>
            </p:nvGraphicFramePr>
            <p:xfrm>
              <a:off x="324464" y="1679157"/>
              <a:ext cx="11582399" cy="241873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3038167">
                      <a:extLst>
                        <a:ext uri="{9D8B030D-6E8A-4147-A177-3AD203B41FA5}">
                          <a16:colId xmlns:a16="http://schemas.microsoft.com/office/drawing/2014/main" val="3561592081"/>
                        </a:ext>
                      </a:extLst>
                    </a:gridCol>
                    <a:gridCol w="2244424">
                      <a:extLst>
                        <a:ext uri="{9D8B030D-6E8A-4147-A177-3AD203B41FA5}">
                          <a16:colId xmlns:a16="http://schemas.microsoft.com/office/drawing/2014/main" val="360075258"/>
                        </a:ext>
                      </a:extLst>
                    </a:gridCol>
                    <a:gridCol w="3439140">
                      <a:extLst>
                        <a:ext uri="{9D8B030D-6E8A-4147-A177-3AD203B41FA5}">
                          <a16:colId xmlns:a16="http://schemas.microsoft.com/office/drawing/2014/main" val="1739539120"/>
                        </a:ext>
                      </a:extLst>
                    </a:gridCol>
                    <a:gridCol w="2860668">
                      <a:extLst>
                        <a:ext uri="{9D8B030D-6E8A-4147-A177-3AD203B41FA5}">
                          <a16:colId xmlns:a16="http://schemas.microsoft.com/office/drawing/2014/main" val="91903217"/>
                        </a:ext>
                      </a:extLst>
                    </a:gridCol>
                  </a:tblGrid>
                  <a:tr h="60076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effectLst/>
                            </a:rPr>
                            <a:t>DBSCAN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effectLst/>
                            </a:rPr>
                            <a:t>CMDD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en-US" sz="1800" dirty="0">
                              <a:effectLst/>
                            </a:rPr>
                            <a:t>SpectACl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7158693"/>
                      </a:ext>
                    </a:extLst>
                  </a:tr>
                  <a:tr h="88452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Знаходить кластери довільної щільності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988" marR="22988" marT="22988" marB="22988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Ні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Так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>
                              <a:effectLst/>
                            </a:rPr>
                            <a:t>Так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433814260"/>
                      </a:ext>
                    </a:extLst>
                  </a:tr>
                  <a:tr h="415511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Виявляє шум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988" marR="22988" marT="22988" marB="22988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>
                              <a:effectLst/>
                            </a:rPr>
                            <a:t>Так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Ні (з модифікацією Так)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>
                              <a:effectLst/>
                            </a:rPr>
                            <a:t>Ні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42241897"/>
                      </a:ext>
                    </a:extLst>
                  </a:tr>
                  <a:tr h="517939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</a:pPr>
                          <a:r>
                            <a:rPr lang="uk-UA" sz="1800" dirty="0">
                              <a:effectLst/>
                            </a:rPr>
                            <a:t>Алгоритмічна складність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988" marR="22988" marT="22988" marB="2298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35870" t="-369412" r="-28206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53901" t="-369412" r="-84043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304681" t="-369412" r="-851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165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69E13A-97E6-4035-848F-C3D2B70FEEC1}"/>
              </a:ext>
            </a:extLst>
          </p:cNvPr>
          <p:cNvSpPr txBox="1"/>
          <p:nvPr/>
        </p:nvSpPr>
        <p:spPr>
          <a:xfrm>
            <a:off x="6302476" y="1257497"/>
            <a:ext cx="582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3 – Властивості алгоритмів кластеризації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61A19-ACBE-4EA1-ADFB-58778D46625C}"/>
              </a:ext>
            </a:extLst>
          </p:cNvPr>
          <p:cNvSpPr txBox="1"/>
          <p:nvPr/>
        </p:nvSpPr>
        <p:spPr>
          <a:xfrm>
            <a:off x="835741" y="4319498"/>
            <a:ext cx="11071122" cy="240065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–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об’єктів даних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–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вимірність даних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відповідний параметр алгоритму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відповідний параметр алгоритму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кількість класів, на які не обхідно кластеризувати об’єкти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максимальна кількість ітерацій алгоритму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фінальній кластеризації алгоритму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</a:p>
        </p:txBody>
      </p:sp>
    </p:spTree>
    <p:extLst>
      <p:ext uri="{BB962C8B-B14F-4D97-AF65-F5344CB8AC3E}">
        <p14:creationId xmlns:p14="http://schemas.microsoft.com/office/powerpoint/2010/main" val="28492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F14D-2F2F-4D73-9D10-4A3A0DA3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59" y="264488"/>
            <a:ext cx="9308481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алгоритмів кластеризації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0A0-53D2-4113-AA6B-F034227B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81" y="2247900"/>
            <a:ext cx="9715500" cy="3675170"/>
          </a:xfrm>
        </p:spPr>
        <p:txBody>
          <a:bodyPr numCol="2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Ієрархічні методи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Об’єднувальні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Роздільні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 розбиття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 переміщення розбиття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Розбиття на основі щільності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 на основі сітки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 кластеризації категоріальних даних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Інші методи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2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A8CE-8678-4035-B8FD-B13C457A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результатів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259B-D276-4250-818B-28A68E77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10" y="2077605"/>
            <a:ext cx="9930580" cy="402822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наявності у даних кластерів, що не є найменш щільними, проте дотикаються один до одного і мають різну щільність, слід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застосовувати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міст параметрів алгоритму SpectACl не є очевидним, проте алгоритм є дуже стійким відносно своїх параметрів. Тому неочевидний зміст параметрів не можна назвати недоліком алгоритму. </a:t>
            </a:r>
          </a:p>
          <a:p>
            <a:pPr>
              <a:lnSpc>
                <a:spcPct val="16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Алгоритми DBSCAN та CMDD мають доволі зрозумілу інтуїтивну інтерпретацію свої параметрів, що є їх перевагою.</a:t>
            </a:r>
          </a:p>
        </p:txBody>
      </p:sp>
    </p:spTree>
    <p:extLst>
      <p:ext uri="{BB962C8B-B14F-4D97-AF65-F5344CB8AC3E}">
        <p14:creationId xmlns:p14="http://schemas.microsoft.com/office/powerpoint/2010/main" val="676582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D30A-2F18-41DA-A10D-F90DCE27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65" y="187943"/>
            <a:ext cx="9597070" cy="118872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щодо вибору між алгоритмами кластеризації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2B1F-4326-4509-8BF2-29AEDD4A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9" y="1939954"/>
            <a:ext cx="10953922" cy="4451014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 доречно використовувати, якщо максимальна точність не є необхідною і в даних немає кластерів зі змінною щільністю або якщо кластери, що не є найменш щільними не дотикаються один до одного.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 слід обирати, якщо: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Необхідно виявити шум у даних.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Вважливою є можливість інтуїтивної інтерпретації параметрів алгоритму.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Розмірність даних не дуже велика, а точність не є критичною.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4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D30A-2F18-41DA-A10D-F90DCE27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65" y="187943"/>
            <a:ext cx="9597070" cy="118872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щодо вибору між алгоритмами кластеризації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pect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2B1F-4326-4509-8BF2-29AEDD4A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9" y="1821966"/>
            <a:ext cx="10953922" cy="286802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 буде найкращим вибором якщо:</a:t>
            </a:r>
          </a:p>
          <a:p>
            <a:pPr marL="688975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бсяг даних невеликий.</a:t>
            </a:r>
          </a:p>
          <a:p>
            <a:pPr marL="688975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еобхідно досягти максимальної точності.</a:t>
            </a:r>
          </a:p>
          <a:p>
            <a:pPr marL="688975" algn="just">
              <a:lnSpc>
                <a:spcPct val="150000"/>
              </a:lnSpc>
              <a:spcAft>
                <a:spcPts val="80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Вимірність даних велика.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31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B111-065B-4A83-A38A-F2F060C8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56333"/>
            <a:ext cx="7729728" cy="964544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7F6D-5039-451D-A6F8-2437DE9E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3" y="1353902"/>
            <a:ext cx="11769213" cy="5504098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Алгоритми CMDD та SpectACl є гарною альтернативою DBSCAN якщо відомо, що дані мають кластери різної щільності і кластери, які мають не найменшу щільність, дотикаються один до одного.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CMDD:</a:t>
            </a:r>
          </a:p>
          <a:p>
            <a:pPr marL="62865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Переваги:</a:t>
            </a:r>
          </a:p>
          <a:p>
            <a:pPr marL="628650" indent="285750" algn="just">
              <a:lnSpc>
                <a:spcPct val="110000"/>
              </a:lnSpc>
              <a:spcAft>
                <a:spcPts val="800"/>
              </a:spcAft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нтуїтивно зрозумілі параметри</a:t>
            </a:r>
          </a:p>
          <a:p>
            <a:pPr marL="628650" indent="285750" algn="just">
              <a:lnSpc>
                <a:spcPct val="110000"/>
              </a:lnSpc>
              <a:spcAft>
                <a:spcPts val="800"/>
              </a:spcAft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 незначною модифікацією може виявляти шум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628650" indent="285750" algn="just">
              <a:lnSpc>
                <a:spcPct val="110000"/>
              </a:lnSpc>
              <a:spcAft>
                <a:spcPts val="800"/>
              </a:spcAft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Непогана алгоритмічна складність для вибірок невеликої вимірності</a:t>
            </a:r>
          </a:p>
          <a:p>
            <a:pPr marL="62865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Недоліки:</a:t>
            </a:r>
          </a:p>
          <a:p>
            <a:pPr marL="628650" indent="285750" algn="just">
              <a:lnSpc>
                <a:spcPct val="110000"/>
              </a:lnSpc>
              <a:spcAft>
                <a:spcPts val="800"/>
              </a:spcAft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Невисока точність</a:t>
            </a:r>
          </a:p>
          <a:p>
            <a:pPr marL="628650" indent="285750" algn="just">
              <a:lnSpc>
                <a:spcPct val="110000"/>
              </a:lnSpc>
              <a:spcAft>
                <a:spcPts val="800"/>
              </a:spcAft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Алгоритмічна складність погіршується зі збільшенням вимірності вибірки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204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7F6D-5039-451D-A6F8-2437DE9E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2" y="1337188"/>
            <a:ext cx="11769213" cy="49613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SpectACl:</a:t>
            </a:r>
          </a:p>
          <a:p>
            <a:pPr marL="569913">
              <a:lnSpc>
                <a:spcPct val="150000"/>
              </a:lnSpc>
              <a:buNone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Переваги:</a:t>
            </a:r>
          </a:p>
          <a:p>
            <a:pPr marL="569913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Точність</a:t>
            </a:r>
          </a:p>
          <a:p>
            <a:pPr marL="569913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лгоритмічну складність досить стійка до вимірності даних</a:t>
            </a:r>
          </a:p>
          <a:p>
            <a:pPr marL="569913">
              <a:lnSpc>
                <a:spcPct val="150000"/>
              </a:lnSpc>
              <a:buNone/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Недоліки:</a:t>
            </a:r>
          </a:p>
          <a:p>
            <a:pPr marL="569913">
              <a:lnSpc>
                <a:spcPct val="150000"/>
              </a:lnSpc>
            </a:pPr>
            <a:r>
              <a:rPr lang="uk-UA" sz="200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лгоритм не здатний виявляти шум у даних.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9913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Алгоритмічна складність є великою для великих за обсягом вибірок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DDF6E5-00E9-4596-AE50-FCDA4196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56333"/>
            <a:ext cx="7729728" cy="964544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4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726C-90AA-4E98-A4C7-D723A3622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8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C973-AB90-48EE-B604-1FABEABA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алгоритмів кластеризації на основі щільності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3D01-7668-4F8C-BBF5-9B1C5E1B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582798"/>
            <a:ext cx="7543800" cy="295122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виявляти кластери довільної форми.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Низька алгоритмічна складність.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Досить ефективна робота із даними великої розмірності.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більшості алгоритмів бути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виконаними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паралельно.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5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4914-BD43-4970-AD40-4D406912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578" y="274320"/>
            <a:ext cx="7216844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Ідея методів розбиття на основі щільності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A2B-385C-44AD-A1FC-2DD29852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80" y="2834640"/>
            <a:ext cx="9379840" cy="11887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/>
              <a:t>	</a:t>
            </a:r>
            <a:r>
              <a:rPr lang="uk-UA" sz="2000" b="1" dirty="0"/>
              <a:t>Кластер </a:t>
            </a:r>
            <a:r>
              <a:rPr lang="uk-UA" sz="2000" dirty="0"/>
              <a:t>-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неперервна область з високою щільністю об’єктів, яка відділена від інших кластерів неперервними областями з меншою щільністю об’єктів.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9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017F-2820-426D-BC57-9D53632E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74" y="274320"/>
            <a:ext cx="8250051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Опубліковані Порівняльні аналізи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0F4A-1B2D-4DB6-A942-5F53DB9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93" y="1720214"/>
            <a:ext cx="9560814" cy="4061461"/>
          </a:xfrm>
        </p:spPr>
        <p:txBody>
          <a:bodyPr>
            <a:noAutofit/>
          </a:bodyPr>
          <a:lstStyle/>
          <a:p>
            <a:pPr marL="1021715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Pooja Batra Nagpal, Priyanka Ahlawat Mann. Comparative Study of Density based Clustering Algorithms (2011)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порівняння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DBCLASD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DENCLUE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1715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S., Sindhu N. A Survey of Data Mining Clustering Algorithms (2015)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а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лгоритми на основі щільності порівнюються із алгоритмами інших класів.</a:t>
            </a:r>
            <a:endParaRPr lang="uk-UA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1715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Hardik P. C., Prof. Shakti V. P. A Survey (2015) – Time Complexity of Density based clustering Algorithms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з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алгоритмічною складністю порівнюються алгоритми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FDBSCAN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LDBSCAN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VDBSCAN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DBSCAN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5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0806-FB72-4272-8EF2-60DA814F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274320"/>
            <a:ext cx="7103364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предмет, мета та завдання дослідження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9661-EB7E-459B-BE8D-FD9E18FE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794" y="1635153"/>
            <a:ext cx="9248775" cy="50507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Об’єкти дослідження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алгоритми DBSCAN,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дослідження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ефективність алгоритмів DBSCAN,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 дослідження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визначити ефективність застосування алгоритмів DBSCAN,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 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залежності від даних та цілей кластеризації.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Завдання дослідження</a:t>
            </a: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7713" indent="-285750"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брати параметри та метрики для порівняння алгоритмів</a:t>
            </a:r>
          </a:p>
          <a:p>
            <a:pPr marL="747713" indent="-285750" algn="just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брати спосіб візуалізації багатовимірних даних</a:t>
            </a:r>
          </a:p>
          <a:p>
            <a:pPr marL="747713" indent="-285750"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овести комп’ютерний експеримент</a:t>
            </a:r>
          </a:p>
          <a:p>
            <a:pPr marL="747713" indent="-285750" algn="just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роаналізувати отримані результати.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77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221C-C1C4-4F63-A3B3-5CEFCC04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032" y="274320"/>
            <a:ext cx="6263935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6386-2F25-4A5F-9A65-F40ED0FB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47" y="2087438"/>
            <a:ext cx="8692503" cy="3743091"/>
          </a:xfrm>
        </p:spPr>
        <p:txBody>
          <a:bodyPr>
            <a:no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наявними даними необхідно: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8975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кластеризацію за допомогою алгоритмів DBSCAN,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CMDD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SpectACl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8975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Визначити якість кластеризації.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8975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Визначити параметри розглянутих алгоритмів кластеризації, що впливають на ефективність їх практичного застосування, та порівняти алгоритми за цими параметрами.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6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62E0-B70C-4209-B230-E27B545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2" y="274320"/>
            <a:ext cx="8642555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задачі. Синтетичні Дані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71B08-43A8-454B-9DF6-16E4DB87F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787" y="2330690"/>
                <a:ext cx="5673213" cy="2196619"/>
              </a:xfrm>
            </p:spPr>
            <p:txBody>
              <a:bodyPr>
                <a:normAutofit lnSpcReduction="10000"/>
              </a:bodyPr>
              <a:lstStyle/>
              <a:p>
                <a:pPr marL="0" lvl="0" indent="0" algn="just">
                  <a:lnSpc>
                    <a:spcPct val="150000"/>
                  </a:lnSpc>
                  <a:buSzPts val="1400"/>
                  <a:buNone/>
                </a:pP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Синтетичні дані (Рисунок 1). </a:t>
                </a:r>
                <a14:m>
                  <m:oMath xmlns:m="http://schemas.openxmlformats.org/officeDocument/2006/math">
                    <m:r>
                      <a:rPr lang="uk-UA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1500</m:t>
                    </m:r>
                  </m:oMath>
                </a14:m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точок, що представляють собою три кулі на площині, 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які</a:t>
                </a:r>
                <a:r>
                  <a:rPr lang="uk-UA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складаються з рівної кількості точок, але мають різне стандартне відхилення.</a:t>
                </a:r>
                <a:r>
                  <a:rPr lang="uk-UA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Точки генеруються з нормального розподілу.</a:t>
                </a:r>
                <a:endParaRPr lang="uk-UA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71B08-43A8-454B-9DF6-16E4DB87F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787" y="2330690"/>
                <a:ext cx="5673213" cy="2196619"/>
              </a:xfrm>
              <a:blipFill>
                <a:blip r:embed="rId2"/>
                <a:stretch>
                  <a:fillRect l="-1074" r="-1182" b="-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AB4776A-6C26-455A-A466-035EBCC3903B}"/>
              </a:ext>
            </a:extLst>
          </p:cNvPr>
          <p:cNvGrpSpPr/>
          <p:nvPr/>
        </p:nvGrpSpPr>
        <p:grpSpPr>
          <a:xfrm>
            <a:off x="6577781" y="1873935"/>
            <a:ext cx="5191432" cy="4843663"/>
            <a:chOff x="1578846" y="3569110"/>
            <a:chExt cx="2970530" cy="27715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C4D997-70CF-4E64-B479-F2EFE5F4B92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78846" y="3569110"/>
              <a:ext cx="2970530" cy="24022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3B850A-B191-47DE-84B4-794415C367CD}"/>
                </a:ext>
              </a:extLst>
            </p:cNvPr>
            <p:cNvSpPr txBox="1"/>
            <p:nvPr/>
          </p:nvSpPr>
          <p:spPr>
            <a:xfrm>
              <a:off x="1578846" y="5971315"/>
              <a:ext cx="295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dirty="0"/>
                <a:t>Рисунок 1 – Синтетичні дані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3373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422</TotalTime>
  <Words>1876</Words>
  <Application>Microsoft Office PowerPoint</Application>
  <PresentationFormat>Widescreen</PresentationFormat>
  <Paragraphs>237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Corbel</vt:lpstr>
      <vt:lpstr>Gill Sans MT</vt:lpstr>
      <vt:lpstr>Times New Roman</vt:lpstr>
      <vt:lpstr>Parcel</vt:lpstr>
      <vt:lpstr>PowerPoint Presentation</vt:lpstr>
      <vt:lpstr>Кластеризація та її застосування</vt:lpstr>
      <vt:lpstr>Класифікація алгоритмів кластеризації</vt:lpstr>
      <vt:lpstr>Переваги алгоритмів кластеризації на основі щільності</vt:lpstr>
      <vt:lpstr>Ідея методів розбиття на основі щільності</vt:lpstr>
      <vt:lpstr>Опубліковані Порівняльні аналізи</vt:lpstr>
      <vt:lpstr>Об’єкти, предмет, мета та завдання дослідження</vt:lpstr>
      <vt:lpstr>Постановка задачі</vt:lpstr>
      <vt:lpstr>Постановка задачі. Синтетичні Дані</vt:lpstr>
      <vt:lpstr>Постановка задачі. Реальні Дані</vt:lpstr>
      <vt:lpstr>Формальна постановка задачі</vt:lpstr>
      <vt:lpstr>Метрики</vt:lpstr>
      <vt:lpstr>Властивості та параметри алгоритмів кластеризації</vt:lpstr>
      <vt:lpstr>Візуалізація багатовимірних даних</vt:lpstr>
      <vt:lpstr>DBSCAN</vt:lpstr>
      <vt:lpstr>Зміст параметрів DBSCAN</vt:lpstr>
      <vt:lpstr>CMDD</vt:lpstr>
      <vt:lpstr>Зміст параметрів CMDD</vt:lpstr>
      <vt:lpstr>SPECTacL</vt:lpstr>
      <vt:lpstr>Зміст параметрів SPECTacL</vt:lpstr>
      <vt:lpstr>Програмна реалізація</vt:lpstr>
      <vt:lpstr>Комп’ютерний експеримент</vt:lpstr>
      <vt:lpstr>Синтетичні дані. Перший визначний Результат експерименту.</vt:lpstr>
      <vt:lpstr>Синтетичні дані. Другий визначний Результат експерименту.</vt:lpstr>
      <vt:lpstr>Синтетичні дані. Метрики.</vt:lpstr>
      <vt:lpstr>Реальні дані</vt:lpstr>
      <vt:lpstr>Реальні дані. Метрики.</vt:lpstr>
      <vt:lpstr>Порівняння параметрів</vt:lpstr>
      <vt:lpstr>Порівняння властивостей</vt:lpstr>
      <vt:lpstr>Аналіз результатів</vt:lpstr>
      <vt:lpstr>Рекомендації щодо вибору між алгоритмами кластеризації DBSCAn, cmdd, spectacl</vt:lpstr>
      <vt:lpstr>Рекомендації щодо вибору між алгоритмами кластеризації DBSCAn, cmdd, spectacl</vt:lpstr>
      <vt:lpstr>Висновки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Каманцев Артем Сергійович</dc:creator>
  <cp:lastModifiedBy>Каманцев Артем Сергійович</cp:lastModifiedBy>
  <cp:revision>67</cp:revision>
  <dcterms:created xsi:type="dcterms:W3CDTF">2021-06-06T19:49:55Z</dcterms:created>
  <dcterms:modified xsi:type="dcterms:W3CDTF">2021-06-07T10:28:47Z</dcterms:modified>
</cp:coreProperties>
</file>