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536" r:id="rId2"/>
    <p:sldId id="549" r:id="rId3"/>
    <p:sldId id="600" r:id="rId4"/>
    <p:sldId id="598" r:id="rId5"/>
    <p:sldId id="599" r:id="rId6"/>
    <p:sldId id="560" r:id="rId7"/>
    <p:sldId id="595" r:id="rId8"/>
    <p:sldId id="616" r:id="rId9"/>
    <p:sldId id="608" r:id="rId10"/>
    <p:sldId id="624" r:id="rId11"/>
    <p:sldId id="609" r:id="rId12"/>
    <p:sldId id="623" r:id="rId13"/>
    <p:sldId id="618" r:id="rId14"/>
    <p:sldId id="625" r:id="rId15"/>
    <p:sldId id="612" r:id="rId16"/>
    <p:sldId id="61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FEF91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37" autoAdjust="0"/>
    <p:restoredTop sz="79022" autoAdjust="0"/>
  </p:normalViewPr>
  <p:slideViewPr>
    <p:cSldViewPr snapToGrid="0" showGuides="1">
      <p:cViewPr varScale="1">
        <p:scale>
          <a:sx n="91" d="100"/>
          <a:sy n="91" d="100"/>
        </p:scale>
        <p:origin x="-96" y="-108"/>
      </p:cViewPr>
      <p:guideLst>
        <p:guide orient="horz" pos="2160"/>
        <p:guide pos="28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-2046" y="-102"/>
      </p:cViewPr>
      <p:guideLst>
        <p:guide orient="horz" pos="2880"/>
        <p:guide pos="2160"/>
      </p:guideLst>
    </p:cSldViewPr>
  </p:notes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C22A4-60B4-48A5-9B73-828F306A8C2F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3835F-2A62-4003-AD32-945D3BFE3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C9ACC-295D-454A-9D0C-7F0BAE48A019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11106-B482-429D-B43F-25E6764083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11106-B482-429D-B43F-25E6764083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11106-B482-429D-B43F-25E67640832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11106-B482-429D-B43F-25E67640832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11106-B482-429D-B43F-25E67640832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11106-B482-429D-B43F-25E67640832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11106-B482-429D-B43F-25E67640832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11106-B482-429D-B43F-25E67640832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11106-B482-429D-B43F-25E67640832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11106-B482-429D-B43F-25E6764083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11106-B482-429D-B43F-25E6764083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11106-B482-429D-B43F-25E6764083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11106-B482-429D-B43F-25E6764083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11106-B482-429D-B43F-25E6764083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11106-B482-429D-B43F-25E6764083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11106-B482-429D-B43F-25E6764083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11106-B482-429D-B43F-25E6764083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83A930-5EEB-4DF3-9194-46600E0FCDC9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A07EEB-FC55-4E22-ABDF-FD075F5F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A930-5EEB-4DF3-9194-46600E0FCDC9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7EEB-FC55-4E22-ABDF-FD075F5F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83A930-5EEB-4DF3-9194-46600E0FCDC9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9A07EEB-FC55-4E22-ABDF-FD075F5F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A930-5EEB-4DF3-9194-46600E0FCDC9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A07EEB-FC55-4E22-ABDF-FD075F5FF4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A930-5EEB-4DF3-9194-46600E0FCDC9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9A07EEB-FC55-4E22-ABDF-FD075F5FF4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83A930-5EEB-4DF3-9194-46600E0FCDC9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9A07EEB-FC55-4E22-ABDF-FD075F5FF4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83A930-5EEB-4DF3-9194-46600E0FCDC9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9A07EEB-FC55-4E22-ABDF-FD075F5FF4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A930-5EEB-4DF3-9194-46600E0FCDC9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A07EEB-FC55-4E22-ABDF-FD075F5F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A930-5EEB-4DF3-9194-46600E0FCDC9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A07EEB-FC55-4E22-ABDF-FD075F5F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A930-5EEB-4DF3-9194-46600E0FCDC9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A07EEB-FC55-4E22-ABDF-FD075F5FF4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83A930-5EEB-4DF3-9194-46600E0FCDC9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9A07EEB-FC55-4E22-ABDF-FD075F5FF4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83A930-5EEB-4DF3-9194-46600E0FCDC9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9A07EEB-FC55-4E22-ABDF-FD075F5F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Quality Assurance </a:t>
            </a:r>
            <a:br>
              <a:rPr lang="en-US" dirty="0" smtClean="0"/>
            </a:br>
            <a:r>
              <a:rPr lang="en-US" dirty="0" smtClean="0"/>
              <a:t>Metrics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Incidents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7349" y="1776412"/>
          <a:ext cx="8460829" cy="4272947"/>
        </p:xfrm>
        <a:graphic>
          <a:graphicData uri="http://schemas.openxmlformats.org/drawingml/2006/table">
            <a:tbl>
              <a:tblPr/>
              <a:tblGrid>
                <a:gridCol w="878141"/>
                <a:gridCol w="1338121"/>
                <a:gridCol w="892081"/>
                <a:gridCol w="892081"/>
                <a:gridCol w="892081"/>
                <a:gridCol w="892081"/>
                <a:gridCol w="892081"/>
                <a:gridCol w="892081"/>
                <a:gridCol w="892081"/>
              </a:tblGrid>
              <a:tr h="2816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16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Product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504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BC v7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IG .NET/SL v19.0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IX v11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IG Pro v17.0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ASP.NET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0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764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1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Issues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Sev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7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(/KLOC)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Sev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7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installbase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Sev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76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Sev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16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Sev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16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16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16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9622" y="3404027"/>
            <a:ext cx="8592671" cy="11462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Defect Leakage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8011" y="1600200"/>
            <a:ext cx="8348037" cy="498348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Data Collection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Effective 12/15/10, for each new issue, </a:t>
            </a:r>
            <a:r>
              <a:rPr lang="en-US" dirty="0" smtClean="0"/>
              <a:t>track in </a:t>
            </a:r>
            <a:r>
              <a:rPr lang="en-US" dirty="0" err="1" smtClean="0"/>
              <a:t>Devtrack</a:t>
            </a:r>
            <a:r>
              <a:rPr lang="en-US" dirty="0" smtClean="0"/>
              <a:t> </a:t>
            </a:r>
            <a:r>
              <a:rPr lang="en-US" dirty="0" smtClean="0"/>
              <a:t>or </a:t>
            </a:r>
            <a:r>
              <a:rPr lang="en-US" dirty="0" err="1" smtClean="0"/>
              <a:t>SalesLogix</a:t>
            </a:r>
            <a:r>
              <a:rPr lang="en-US" dirty="0" smtClean="0"/>
              <a:t>:</a:t>
            </a:r>
          </a:p>
          <a:p>
            <a:r>
              <a:rPr lang="en-US" dirty="0" smtClean="0"/>
              <a:t>Target filter (QA phase which should have caught the defect)</a:t>
            </a:r>
          </a:p>
          <a:p>
            <a:r>
              <a:rPr lang="en-US" dirty="0" smtClean="0"/>
              <a:t>Actual filter (QA phase which did catch the defect)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Metric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buNone/>
            </a:pPr>
            <a:r>
              <a:rPr lang="en-US" sz="2300" dirty="0" smtClean="0"/>
              <a:t>DRE = Defect Removal Effectiveness = Defects Detected with target filter / total defects detected</a:t>
            </a:r>
          </a:p>
          <a:p>
            <a:pPr>
              <a:buNone/>
            </a:pPr>
            <a:r>
              <a:rPr lang="en-US" sz="2300" dirty="0" smtClean="0"/>
              <a:t>		best in class:  95% overall</a:t>
            </a:r>
          </a:p>
          <a:p>
            <a:pPr>
              <a:buNone/>
            </a:pPr>
            <a:r>
              <a:rPr lang="en-US" sz="2300" dirty="0" smtClean="0"/>
              <a:t>		baseline:  </a:t>
            </a:r>
            <a:r>
              <a:rPr lang="en-US" sz="2300" dirty="0" err="1" smtClean="0"/>
              <a:t>tbd</a:t>
            </a:r>
            <a:endParaRPr lang="en-US" sz="2300" dirty="0" smtClean="0"/>
          </a:p>
          <a:p>
            <a:pPr>
              <a:buNone/>
            </a:pPr>
            <a:r>
              <a:rPr lang="en-US" sz="2300" dirty="0" smtClean="0"/>
              <a:t>		target:  </a:t>
            </a:r>
            <a:r>
              <a:rPr lang="en-US" sz="2300" dirty="0" err="1" smtClean="0"/>
              <a:t>tbd</a:t>
            </a:r>
            <a:endParaRPr lang="en-US" sz="23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Reporting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Weekly via QA Dashboard, starting Jan2011.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Decision Making / Action:</a:t>
            </a:r>
          </a:p>
          <a:p>
            <a:pPr>
              <a:buNone/>
            </a:pPr>
            <a:r>
              <a:rPr lang="en-US" dirty="0" smtClean="0"/>
              <a:t>Modify QA practices to reduce “leaks”. </a:t>
            </a: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7349" y="1776412"/>
          <a:ext cx="8460829" cy="4887149"/>
        </p:xfrm>
        <a:graphic>
          <a:graphicData uri="http://schemas.openxmlformats.org/drawingml/2006/table">
            <a:tbl>
              <a:tblPr/>
              <a:tblGrid>
                <a:gridCol w="878141"/>
                <a:gridCol w="1338121"/>
                <a:gridCol w="892081"/>
                <a:gridCol w="892081"/>
                <a:gridCol w="892081"/>
                <a:gridCol w="892081"/>
                <a:gridCol w="892081"/>
                <a:gridCol w="892081"/>
                <a:gridCol w="892081"/>
              </a:tblGrid>
              <a:tr h="2816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16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Product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504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BC v7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IG .NET/SL v19.0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IX v11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IG Pro v17.0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ASP.NET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76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Defined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76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Complete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76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Working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7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Filter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16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Robust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76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User-Friendly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76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Reliable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76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Released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16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16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16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16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0508" y="2816199"/>
            <a:ext cx="8592671" cy="589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Employee Surveys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8011" y="1600200"/>
            <a:ext cx="8348037" cy="498348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Data Collection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Survey in January 2011, for every product release.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Metric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Employee Satisfaction with Quality Index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Reporting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Following each release, </a:t>
            </a:r>
            <a:r>
              <a:rPr lang="en-US" dirty="0" smtClean="0"/>
              <a:t>starting Jan2011.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Decision Making / Action:</a:t>
            </a:r>
          </a:p>
          <a:p>
            <a:r>
              <a:rPr lang="en-US" dirty="0" smtClean="0"/>
              <a:t>Identify areas where employees lack visibility into product quality.</a:t>
            </a:r>
          </a:p>
          <a:p>
            <a:r>
              <a:rPr lang="en-US" dirty="0" smtClean="0"/>
              <a:t>Identify products / process which employees feel lack quality.</a:t>
            </a:r>
            <a:r>
              <a:rPr lang="en-US" dirty="0" smtClean="0"/>
              <a:t> </a:t>
            </a:r>
          </a:p>
          <a:p>
            <a:r>
              <a:rPr lang="en-US" dirty="0" smtClean="0"/>
              <a:t>Identify products / process which employees feel illustrate quality.</a:t>
            </a:r>
          </a:p>
          <a:p>
            <a:r>
              <a:rPr lang="en-US" dirty="0" smtClean="0"/>
              <a:t>Identify ideas for improving quality assurance.</a:t>
            </a: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Release </a:t>
            </a:r>
            <a:r>
              <a:rPr lang="en-US" dirty="0" smtClean="0"/>
              <a:t>Surveys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Questions:</a:t>
            </a:r>
          </a:p>
          <a:p>
            <a:r>
              <a:rPr lang="en-US" dirty="0" smtClean="0"/>
              <a:t>How would you rate the quality of:</a:t>
            </a:r>
          </a:p>
          <a:p>
            <a:pPr lvl="2"/>
            <a:r>
              <a:rPr lang="en-US" dirty="0" smtClean="0"/>
              <a:t>Product code</a:t>
            </a:r>
          </a:p>
          <a:p>
            <a:pPr lvl="2"/>
            <a:r>
              <a:rPr lang="en-US" dirty="0" smtClean="0"/>
              <a:t>Documentation</a:t>
            </a:r>
          </a:p>
          <a:p>
            <a:pPr lvl="2"/>
            <a:r>
              <a:rPr lang="en-US" dirty="0" smtClean="0"/>
              <a:t>Samples</a:t>
            </a:r>
          </a:p>
          <a:p>
            <a:pPr lvl="2"/>
            <a:r>
              <a:rPr lang="en-US" dirty="0" smtClean="0"/>
              <a:t>Demo</a:t>
            </a:r>
          </a:p>
          <a:p>
            <a:pPr lvl="2"/>
            <a:r>
              <a:rPr lang="en-US" dirty="0" smtClean="0"/>
              <a:t>Web content</a:t>
            </a:r>
            <a:endParaRPr lang="en-US" dirty="0" smtClean="0"/>
          </a:p>
          <a:p>
            <a:r>
              <a:rPr lang="en-US" dirty="0" smtClean="0"/>
              <a:t>How effective were the following as vehicles for preventing / detecting defects:</a:t>
            </a:r>
          </a:p>
          <a:p>
            <a:pPr lvl="2"/>
            <a:r>
              <a:rPr lang="en-US" dirty="0" smtClean="0"/>
              <a:t>Requirements and Design Reviews</a:t>
            </a:r>
          </a:p>
          <a:p>
            <a:pPr lvl="2"/>
            <a:r>
              <a:rPr lang="en-US" dirty="0" smtClean="0"/>
              <a:t>Unit Testing</a:t>
            </a:r>
          </a:p>
          <a:p>
            <a:pPr lvl="2"/>
            <a:r>
              <a:rPr lang="en-US" dirty="0" smtClean="0"/>
              <a:t>Code Review</a:t>
            </a:r>
          </a:p>
          <a:p>
            <a:pPr lvl="2"/>
            <a:r>
              <a:rPr lang="en-US" dirty="0" smtClean="0"/>
              <a:t>Regression Testing</a:t>
            </a:r>
          </a:p>
          <a:p>
            <a:pPr lvl="2"/>
            <a:r>
              <a:rPr lang="en-US" dirty="0" smtClean="0"/>
              <a:t>Acceptance Testing</a:t>
            </a:r>
          </a:p>
          <a:p>
            <a:pPr lvl="2"/>
            <a:r>
              <a:rPr lang="en-US" dirty="0" smtClean="0"/>
              <a:t>Stress Testing</a:t>
            </a:r>
          </a:p>
          <a:p>
            <a:r>
              <a:rPr lang="en-US" dirty="0" smtClean="0"/>
              <a:t>All things considered, are you proud of the product that you released?</a:t>
            </a:r>
          </a:p>
          <a:p>
            <a:r>
              <a:rPr lang="en-US" dirty="0" smtClean="0"/>
              <a:t>A couple write in suggestions.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QA Improvement Dashboard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95752" y="1513490"/>
            <a:ext cx="3006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Accusoft Pegasus QA Summary</a:t>
            </a:r>
          </a:p>
          <a:p>
            <a:pPr algn="ctr"/>
            <a:r>
              <a:rPr lang="en-US" dirty="0" smtClean="0"/>
              <a:t>1/15/2011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26125" y="2564524"/>
            <a:ext cx="4372304" cy="2039007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55682" y="2159877"/>
            <a:ext cx="164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Defect Leakage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666593" y="2548759"/>
            <a:ext cx="4298731" cy="2044262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938344" y="2196663"/>
            <a:ext cx="175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Support Incidents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69023" y="4771695"/>
            <a:ext cx="3054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Employee Quality Satisfaction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0716" y="2743201"/>
            <a:ext cx="77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0716" y="3410609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71695" y="2758966"/>
            <a:ext cx="77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71695" y="3405353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0716" y="407801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82206" y="403072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338551" y="5139560"/>
            <a:ext cx="4477407" cy="1518744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22632" y="5207877"/>
            <a:ext cx="77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01612" y="5717629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01613" y="622738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1593669"/>
            <a:ext cx="9144000" cy="966651"/>
          </a:xfrm>
          <a:prstGeom prst="rect">
            <a:avLst/>
          </a:prstGeom>
          <a:solidFill>
            <a:schemeClr val="accent4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2601687"/>
            <a:ext cx="9144000" cy="2081347"/>
          </a:xfrm>
          <a:prstGeom prst="rect">
            <a:avLst/>
          </a:prstGeom>
          <a:solidFill>
            <a:schemeClr val="accent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0" y="4757057"/>
            <a:ext cx="9144000" cy="2100943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03172" y="1643743"/>
            <a:ext cx="3513080" cy="65314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Reduce Costs / Increase Productivity of SW Delivery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66492" y="2774936"/>
            <a:ext cx="1883885" cy="44884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 customers perceive our products to be high quality?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77747" y="2764972"/>
            <a:ext cx="1136710" cy="79465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Is our QA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cost-effective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47857" y="2720507"/>
            <a:ext cx="1650670" cy="55609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 employees perceive our products to be high quality?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42015" y="4912172"/>
            <a:ext cx="838644" cy="78105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Number of Support Incidents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30818" y="4911580"/>
            <a:ext cx="890268" cy="82519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Test Coverage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36971" y="4916655"/>
            <a:ext cx="1643768" cy="44884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Employee Perception of Quality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71792" y="4910738"/>
            <a:ext cx="907379" cy="78248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Customer Perception of Quality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72074" y="4922462"/>
            <a:ext cx="958411" cy="82669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Defect Removal Effectiveness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00781" y="5423804"/>
            <a:ext cx="1178990" cy="52505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Effort to Detect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2935760"/>
            <a:ext cx="1146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QA</a:t>
            </a:r>
            <a:endParaRPr lang="en-US" b="1" dirty="0" smtClean="0"/>
          </a:p>
          <a:p>
            <a:r>
              <a:rPr lang="en-US" b="1" dirty="0" smtClean="0"/>
              <a:t>Program</a:t>
            </a:r>
            <a:endParaRPr lang="en-US" b="1" dirty="0" smtClean="0"/>
          </a:p>
          <a:p>
            <a:r>
              <a:rPr lang="en-US" b="1" dirty="0" smtClean="0"/>
              <a:t>Questions</a:t>
            </a:r>
            <a:endParaRPr lang="en-US" b="1" dirty="0"/>
          </a:p>
        </p:txBody>
      </p:sp>
      <p:sp>
        <p:nvSpPr>
          <p:cNvPr id="37" name="Down Arrow 36"/>
          <p:cNvSpPr/>
          <p:nvPr/>
        </p:nvSpPr>
        <p:spPr>
          <a:xfrm>
            <a:off x="2059380" y="3897085"/>
            <a:ext cx="215734" cy="974173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0" y="1616210"/>
            <a:ext cx="1001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QA</a:t>
            </a:r>
          </a:p>
          <a:p>
            <a:r>
              <a:rPr lang="en-US" b="1" dirty="0" smtClean="0"/>
              <a:t>Program</a:t>
            </a:r>
            <a:endParaRPr lang="en-US" b="1" dirty="0" smtClean="0"/>
          </a:p>
          <a:p>
            <a:r>
              <a:rPr lang="en-US" b="1" dirty="0" smtClean="0"/>
              <a:t>Goals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0" y="4957041"/>
            <a:ext cx="1104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QA</a:t>
            </a:r>
            <a:endParaRPr lang="en-US" b="1" dirty="0" smtClean="0"/>
          </a:p>
          <a:p>
            <a:r>
              <a:rPr lang="en-US" b="1" dirty="0" smtClean="0"/>
              <a:t>Program</a:t>
            </a:r>
            <a:endParaRPr lang="en-US" b="1" dirty="0" smtClean="0"/>
          </a:p>
          <a:p>
            <a:r>
              <a:rPr lang="en-US" b="1" dirty="0" smtClean="0"/>
              <a:t>Measures</a:t>
            </a:r>
            <a:endParaRPr lang="en-US" b="1" dirty="0"/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404948" y="300764"/>
            <a:ext cx="8229600" cy="106942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Meaningful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Metrics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lang="en-US" sz="32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Evolve and Add over time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01226" y="1632857"/>
            <a:ext cx="2295117" cy="66402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Improve Market Differentiation / Customer Satisfaction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(AP products are premium quality.)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1" name="Down Arrow 50"/>
          <p:cNvSpPr/>
          <p:nvPr/>
        </p:nvSpPr>
        <p:spPr>
          <a:xfrm>
            <a:off x="2094016" y="2373086"/>
            <a:ext cx="191984" cy="360614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326086" y="1643743"/>
            <a:ext cx="1676401" cy="65314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Improve Employee Morale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11291" y="6114859"/>
            <a:ext cx="1200762" cy="45448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Effort to Fix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80316" y="2775856"/>
            <a:ext cx="1071399" cy="75111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Is our QA comprehensive?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489716" y="2775857"/>
            <a:ext cx="886341" cy="77288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Is our QA effective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11667" y="4868632"/>
            <a:ext cx="1168104" cy="47625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Effort to Automate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Down Arrow 56"/>
          <p:cNvSpPr/>
          <p:nvPr/>
        </p:nvSpPr>
        <p:spPr>
          <a:xfrm>
            <a:off x="8059387" y="2329543"/>
            <a:ext cx="191984" cy="360614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530818" y="5825980"/>
            <a:ext cx="890268" cy="82519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Automation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Coverage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Down Arrow 58"/>
          <p:cNvSpPr/>
          <p:nvPr/>
        </p:nvSpPr>
        <p:spPr>
          <a:xfrm>
            <a:off x="8057408" y="3907972"/>
            <a:ext cx="215734" cy="974173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3833752" y="3875314"/>
            <a:ext cx="215734" cy="974173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/>
          <p:cNvSpPr/>
          <p:nvPr/>
        </p:nvSpPr>
        <p:spPr>
          <a:xfrm>
            <a:off x="4878780" y="3875314"/>
            <a:ext cx="215734" cy="974173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wn Arrow 61"/>
          <p:cNvSpPr/>
          <p:nvPr/>
        </p:nvSpPr>
        <p:spPr>
          <a:xfrm>
            <a:off x="6174181" y="3842657"/>
            <a:ext cx="215734" cy="974173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/>
          <p:cNvSpPr/>
          <p:nvPr/>
        </p:nvSpPr>
        <p:spPr>
          <a:xfrm>
            <a:off x="4891645" y="2351315"/>
            <a:ext cx="191984" cy="360614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992414" y="5528441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2Q11</a:t>
            </a:r>
            <a:endParaRPr lang="en-US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987159" y="6406055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2Q11</a:t>
            </a:r>
            <a:endParaRPr 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453351" y="5118536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3Q11</a:t>
            </a:r>
            <a:endParaRPr 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448095" y="5701861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3Q11</a:t>
            </a:r>
            <a:endParaRPr 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474373" y="6337736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3Q11</a:t>
            </a:r>
            <a:endParaRPr lang="en-US" sz="1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634358" y="5449613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2Q11</a:t>
            </a:r>
            <a:endParaRPr lang="en-US" sz="1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Case for Measurement</a:t>
            </a:r>
          </a:p>
          <a:p>
            <a:r>
              <a:rPr lang="en-US" dirty="0" smtClean="0"/>
              <a:t>Problems with Measurement</a:t>
            </a:r>
          </a:p>
          <a:p>
            <a:r>
              <a:rPr lang="en-US" dirty="0" smtClean="0"/>
              <a:t>Keys to Success</a:t>
            </a:r>
          </a:p>
          <a:p>
            <a:r>
              <a:rPr lang="en-US" dirty="0" smtClean="0"/>
              <a:t>Goals for QA</a:t>
            </a:r>
          </a:p>
          <a:p>
            <a:r>
              <a:rPr lang="en-US" dirty="0" smtClean="0"/>
              <a:t>GQM:  Identifying Meaningful Measures</a:t>
            </a:r>
          </a:p>
          <a:p>
            <a:r>
              <a:rPr lang="en-US" dirty="0" smtClean="0"/>
              <a:t>1Q2011:  A Few Good Metrics</a:t>
            </a:r>
          </a:p>
          <a:p>
            <a:r>
              <a:rPr lang="en-US" dirty="0" smtClean="0"/>
              <a:t>Support Incidents</a:t>
            </a:r>
          </a:p>
          <a:p>
            <a:r>
              <a:rPr lang="en-US" dirty="0" smtClean="0"/>
              <a:t>Defect Removal Effectiveness</a:t>
            </a:r>
          </a:p>
          <a:p>
            <a:r>
              <a:rPr lang="en-US" dirty="0" smtClean="0"/>
              <a:t>Employee Survey</a:t>
            </a:r>
          </a:p>
          <a:p>
            <a:r>
              <a:rPr lang="en-US" dirty="0" smtClean="0"/>
              <a:t>QA Dashboard</a:t>
            </a:r>
          </a:p>
          <a:p>
            <a:r>
              <a:rPr lang="en-US" dirty="0" smtClean="0"/>
              <a:t>Evolve and Add over time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Case For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12717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“You can’t control what you can’t measure.” </a:t>
            </a:r>
          </a:p>
          <a:p>
            <a:pPr>
              <a:buNone/>
            </a:pPr>
            <a:r>
              <a:rPr lang="en-US" dirty="0" smtClean="0"/>
              <a:t>-  Tom </a:t>
            </a:r>
            <a:r>
              <a:rPr lang="en-US" dirty="0" err="1" smtClean="0"/>
              <a:t>DeMarco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“Tell me how you will measure me and I will tell you how I will behave” </a:t>
            </a:r>
          </a:p>
          <a:p>
            <a:pPr>
              <a:buNone/>
            </a:pPr>
            <a:r>
              <a:rPr lang="en-US" dirty="0" smtClean="0"/>
              <a:t>– </a:t>
            </a:r>
            <a:r>
              <a:rPr lang="en-US" dirty="0" err="1" smtClean="0"/>
              <a:t>Eliyahu</a:t>
            </a:r>
            <a:r>
              <a:rPr lang="en-US" dirty="0" smtClean="0"/>
              <a:t> </a:t>
            </a:r>
            <a:r>
              <a:rPr lang="en-US" dirty="0" err="1" smtClean="0"/>
              <a:t>Goldratt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“If you can’t measure it, you can’t improve it”</a:t>
            </a:r>
          </a:p>
          <a:p>
            <a:pPr>
              <a:buNone/>
            </a:pPr>
            <a:r>
              <a:rPr lang="en-US" dirty="0" smtClean="0"/>
              <a:t> – Lord </a:t>
            </a:r>
            <a:r>
              <a:rPr lang="en-US" dirty="0" smtClean="0"/>
              <a:t>Kelvin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“Only about 20% of measurement programs exist two years after they are started.  Without a knowledgeable selection of measures and a well-supported deployment of data collection measures, measurement programs are likely to produce data that doesn’t match the on-the-ground truth of processes and perceptions within your organization.”</a:t>
            </a:r>
          </a:p>
          <a:p>
            <a:pPr lvl="1">
              <a:buNone/>
            </a:pPr>
            <a:r>
              <a:rPr lang="en-US" sz="2000" i="1" dirty="0" smtClean="0"/>
              <a:t>- </a:t>
            </a:r>
            <a:r>
              <a:rPr lang="en-US" sz="2000" i="1" dirty="0" err="1" smtClean="0"/>
              <a:t>Construx</a:t>
            </a:r>
            <a:r>
              <a:rPr lang="en-US" sz="2000" i="1" dirty="0" smtClean="0"/>
              <a:t> white paper</a:t>
            </a:r>
          </a:p>
          <a:p>
            <a:pPr marL="0" indent="0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to Success in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Understand the goals you are trying to achieve</a:t>
            </a:r>
          </a:p>
          <a:p>
            <a:endParaRPr lang="en-US" sz="3100" dirty="0" smtClean="0"/>
          </a:p>
          <a:p>
            <a:r>
              <a:rPr lang="en-US" sz="3400" dirty="0" smtClean="0"/>
              <a:t>Identify useful measures</a:t>
            </a:r>
          </a:p>
          <a:p>
            <a:endParaRPr lang="en-US" sz="2600" dirty="0" smtClean="0"/>
          </a:p>
          <a:p>
            <a:r>
              <a:rPr lang="en-US" sz="3400" dirty="0" smtClean="0"/>
              <a:t>Limit to a few that you are capable of capturing now</a:t>
            </a:r>
          </a:p>
          <a:p>
            <a:pPr lvl="1">
              <a:buNone/>
            </a:pPr>
            <a:r>
              <a:rPr lang="en-US" sz="2100" dirty="0" smtClean="0"/>
              <a:t>(</a:t>
            </a:r>
            <a:r>
              <a:rPr lang="en-US" sz="2100" dirty="0" smtClean="0"/>
              <a:t>don’t worry about perfect accuracy or completeness at first)</a:t>
            </a:r>
          </a:p>
          <a:p>
            <a:pPr lvl="1"/>
            <a:endParaRPr lang="en-US" dirty="0" smtClean="0"/>
          </a:p>
          <a:p>
            <a:r>
              <a:rPr lang="en-US" sz="3100" dirty="0" smtClean="0"/>
              <a:t>Make data visible to everyone</a:t>
            </a:r>
          </a:p>
          <a:p>
            <a:endParaRPr lang="en-US" sz="2600" dirty="0" smtClean="0"/>
          </a:p>
          <a:p>
            <a:r>
              <a:rPr lang="en-US" sz="3100" dirty="0" smtClean="0"/>
              <a:t>Use for immediate decision making</a:t>
            </a:r>
          </a:p>
          <a:p>
            <a:pPr marL="594360" lvl="2" indent="-320040">
              <a:spcBef>
                <a:spcPts val="700"/>
              </a:spcBef>
              <a:buSzPct val="60000"/>
              <a:buNone/>
            </a:pPr>
            <a:r>
              <a:rPr lang="en-US" sz="2100" dirty="0" smtClean="0"/>
              <a:t>  (Use </a:t>
            </a:r>
            <a:r>
              <a:rPr lang="en-US" sz="2100" dirty="0" smtClean="0"/>
              <a:t>data for </a:t>
            </a:r>
            <a:r>
              <a:rPr lang="en-US" sz="2100" dirty="0" smtClean="0"/>
              <a:t>process, not people, </a:t>
            </a:r>
            <a:r>
              <a:rPr lang="en-US" sz="2100" dirty="0" smtClean="0"/>
              <a:t>decision making</a:t>
            </a:r>
            <a:r>
              <a:rPr lang="en-US" sz="2100" dirty="0" smtClean="0"/>
              <a:t>.)</a:t>
            </a:r>
            <a:endParaRPr lang="en-US" sz="2100" dirty="0" smtClean="0"/>
          </a:p>
          <a:p>
            <a:endParaRPr lang="en-US" sz="2600" dirty="0" smtClean="0"/>
          </a:p>
          <a:p>
            <a:r>
              <a:rPr lang="en-US" sz="3100" dirty="0" smtClean="0"/>
              <a:t>E</a:t>
            </a:r>
            <a:r>
              <a:rPr lang="en-US" sz="3100" dirty="0" smtClean="0"/>
              <a:t>volve and add to over time.</a:t>
            </a:r>
          </a:p>
          <a:p>
            <a:pPr>
              <a:buNone/>
            </a:pPr>
            <a:endParaRPr lang="en-US" sz="21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 for Quality Assurance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27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By improving our Quality Assurance Practices, we hope to:</a:t>
            </a:r>
          </a:p>
          <a:p>
            <a:r>
              <a:rPr lang="en-US" dirty="0" smtClean="0"/>
              <a:t>Improve Market Differentiation </a:t>
            </a:r>
          </a:p>
          <a:p>
            <a:r>
              <a:rPr lang="en-US" dirty="0" smtClean="0"/>
              <a:t>Improve Customer Satisfaction</a:t>
            </a:r>
          </a:p>
          <a:p>
            <a:r>
              <a:rPr lang="en-US" dirty="0" smtClean="0"/>
              <a:t>Reduce Cost and Increase Productivity of SW Development</a:t>
            </a:r>
          </a:p>
          <a:p>
            <a:r>
              <a:rPr lang="en-US" dirty="0" smtClean="0"/>
              <a:t>Improve Employee Morale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1593669"/>
            <a:ext cx="9144000" cy="966651"/>
          </a:xfrm>
          <a:prstGeom prst="rect">
            <a:avLst/>
          </a:prstGeom>
          <a:solidFill>
            <a:schemeClr val="accent4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2601687"/>
            <a:ext cx="9144000" cy="2081347"/>
          </a:xfrm>
          <a:prstGeom prst="rect">
            <a:avLst/>
          </a:prstGeom>
          <a:solidFill>
            <a:schemeClr val="accent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0" y="4757057"/>
            <a:ext cx="9144000" cy="2100943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03172" y="1643743"/>
            <a:ext cx="3513080" cy="65314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Reduce Costs / Increase Productivity of SW Delivery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66492" y="2774936"/>
            <a:ext cx="1883885" cy="44884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 customers perceive our products to be high quality?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77747" y="2764972"/>
            <a:ext cx="1136710" cy="79465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Is our QA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cost-effective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47857" y="2720507"/>
            <a:ext cx="1650670" cy="55609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 employees perceive our products to be high quality?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42015" y="4912172"/>
            <a:ext cx="838644" cy="78105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Number of Support Incidents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30818" y="4911580"/>
            <a:ext cx="890268" cy="82519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Test Coverage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36971" y="4916655"/>
            <a:ext cx="1643768" cy="44884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Employee Perception of Quality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71792" y="4910738"/>
            <a:ext cx="907379" cy="78248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Customer Perception of Quality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72074" y="4922462"/>
            <a:ext cx="958411" cy="80342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Defect Removal Effectiveness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00781" y="5423804"/>
            <a:ext cx="1178990" cy="45448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Effort to Detect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2935760"/>
            <a:ext cx="1146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QA</a:t>
            </a:r>
            <a:endParaRPr lang="en-US" b="1" dirty="0" smtClean="0"/>
          </a:p>
          <a:p>
            <a:r>
              <a:rPr lang="en-US" b="1" dirty="0" smtClean="0"/>
              <a:t>Program</a:t>
            </a:r>
            <a:endParaRPr lang="en-US" b="1" dirty="0" smtClean="0"/>
          </a:p>
          <a:p>
            <a:r>
              <a:rPr lang="en-US" b="1" dirty="0" smtClean="0"/>
              <a:t>Questions</a:t>
            </a:r>
            <a:endParaRPr lang="en-US" b="1" dirty="0"/>
          </a:p>
        </p:txBody>
      </p:sp>
      <p:sp>
        <p:nvSpPr>
          <p:cNvPr id="37" name="Down Arrow 36"/>
          <p:cNvSpPr/>
          <p:nvPr/>
        </p:nvSpPr>
        <p:spPr>
          <a:xfrm>
            <a:off x="2059380" y="3897085"/>
            <a:ext cx="215734" cy="974173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0" y="1616210"/>
            <a:ext cx="1001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QA</a:t>
            </a:r>
          </a:p>
          <a:p>
            <a:r>
              <a:rPr lang="en-US" b="1" dirty="0" smtClean="0"/>
              <a:t>Program</a:t>
            </a:r>
            <a:endParaRPr lang="en-US" b="1" dirty="0" smtClean="0"/>
          </a:p>
          <a:p>
            <a:r>
              <a:rPr lang="en-US" b="1" dirty="0" smtClean="0"/>
              <a:t>Goals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0" y="4957041"/>
            <a:ext cx="1104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QA</a:t>
            </a:r>
            <a:endParaRPr lang="en-US" b="1" dirty="0" smtClean="0"/>
          </a:p>
          <a:p>
            <a:r>
              <a:rPr lang="en-US" b="1" dirty="0" smtClean="0"/>
              <a:t>Program</a:t>
            </a:r>
            <a:endParaRPr lang="en-US" b="1" dirty="0" smtClean="0"/>
          </a:p>
          <a:p>
            <a:r>
              <a:rPr lang="en-US" b="1" dirty="0" smtClean="0"/>
              <a:t>Measures</a:t>
            </a:r>
            <a:endParaRPr lang="en-US" b="1" dirty="0"/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404948" y="300764"/>
            <a:ext cx="8229600" cy="106942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GQM:  </a:t>
            </a:r>
            <a:r>
              <a:rPr lang="en-US" sz="32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Identify Meaningful Measures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01226" y="1632857"/>
            <a:ext cx="2295117" cy="66402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Improve Market Differentiation / Customer Satisfaction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(AP products are premium quality.)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1" name="Down Arrow 50"/>
          <p:cNvSpPr/>
          <p:nvPr/>
        </p:nvSpPr>
        <p:spPr>
          <a:xfrm>
            <a:off x="2094016" y="2373086"/>
            <a:ext cx="191984" cy="360614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326086" y="1643743"/>
            <a:ext cx="1676401" cy="65314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Improve Employee Morale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00781" y="5957204"/>
            <a:ext cx="1200762" cy="45448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Effort to Fix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80316" y="2775856"/>
            <a:ext cx="1071399" cy="75111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Is our QA comprehensive?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489716" y="2775857"/>
            <a:ext cx="886341" cy="77288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Is our QA effective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11667" y="4868632"/>
            <a:ext cx="1168104" cy="47625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Effort to Automate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Down Arrow 56"/>
          <p:cNvSpPr/>
          <p:nvPr/>
        </p:nvSpPr>
        <p:spPr>
          <a:xfrm>
            <a:off x="8059387" y="2329543"/>
            <a:ext cx="191984" cy="360614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530818" y="5825980"/>
            <a:ext cx="890268" cy="82519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Automation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Coverage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Down Arrow 58"/>
          <p:cNvSpPr/>
          <p:nvPr/>
        </p:nvSpPr>
        <p:spPr>
          <a:xfrm>
            <a:off x="8057408" y="3907972"/>
            <a:ext cx="215734" cy="974173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3833752" y="3875314"/>
            <a:ext cx="215734" cy="974173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/>
          <p:cNvSpPr/>
          <p:nvPr/>
        </p:nvSpPr>
        <p:spPr>
          <a:xfrm>
            <a:off x="4878780" y="3875314"/>
            <a:ext cx="215734" cy="974173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wn Arrow 61"/>
          <p:cNvSpPr/>
          <p:nvPr/>
        </p:nvSpPr>
        <p:spPr>
          <a:xfrm>
            <a:off x="6174181" y="3842657"/>
            <a:ext cx="215734" cy="974173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/>
          <p:cNvSpPr/>
          <p:nvPr/>
        </p:nvSpPr>
        <p:spPr>
          <a:xfrm>
            <a:off x="4891645" y="2351315"/>
            <a:ext cx="191984" cy="360614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1593669"/>
            <a:ext cx="9144000" cy="966651"/>
          </a:xfrm>
          <a:prstGeom prst="rect">
            <a:avLst/>
          </a:prstGeom>
          <a:solidFill>
            <a:schemeClr val="accent4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2601687"/>
            <a:ext cx="9144000" cy="2081347"/>
          </a:xfrm>
          <a:prstGeom prst="rect">
            <a:avLst/>
          </a:prstGeom>
          <a:solidFill>
            <a:schemeClr val="accent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0" y="4757057"/>
            <a:ext cx="9144000" cy="2100943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03172" y="1643743"/>
            <a:ext cx="3513080" cy="65314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Reduce Costs / Increase Productivity of SW Delivery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66492" y="2774936"/>
            <a:ext cx="1883885" cy="44884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 customers perceive our products to be high quality?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77747" y="2764972"/>
            <a:ext cx="1136710" cy="794657"/>
          </a:xfrm>
          <a:prstGeom prst="rect">
            <a:avLst/>
          </a:prstGeom>
          <a:solidFill>
            <a:srgbClr val="D0D8E8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Is our QA 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cost-effective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47857" y="2720507"/>
            <a:ext cx="1650670" cy="55609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 employees perceive our products to be high quality?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42015" y="4912172"/>
            <a:ext cx="838644" cy="78105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Number of Support Incidents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30818" y="4911580"/>
            <a:ext cx="890268" cy="825191"/>
          </a:xfrm>
          <a:prstGeom prst="rect">
            <a:avLst/>
          </a:prstGeom>
          <a:solidFill>
            <a:srgbClr val="D0D8E8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Test Coverage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36971" y="4916655"/>
            <a:ext cx="1643768" cy="44884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Employee Perception of Quality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71792" y="4910738"/>
            <a:ext cx="907379" cy="782489"/>
          </a:xfrm>
          <a:prstGeom prst="rect">
            <a:avLst/>
          </a:prstGeom>
          <a:solidFill>
            <a:srgbClr val="D0D8E8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Customer Perception of Quality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72074" y="4922462"/>
            <a:ext cx="958411" cy="80342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Defect Removal Effectiveness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00781" y="5423804"/>
            <a:ext cx="1178990" cy="454482"/>
          </a:xfrm>
          <a:prstGeom prst="rect">
            <a:avLst/>
          </a:prstGeom>
          <a:solidFill>
            <a:srgbClr val="D0D8E8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Effort to Detect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2935760"/>
            <a:ext cx="1146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QA</a:t>
            </a:r>
            <a:endParaRPr lang="en-US" b="1" dirty="0" smtClean="0"/>
          </a:p>
          <a:p>
            <a:r>
              <a:rPr lang="en-US" b="1" dirty="0" smtClean="0"/>
              <a:t>Program</a:t>
            </a:r>
            <a:endParaRPr lang="en-US" b="1" dirty="0" smtClean="0"/>
          </a:p>
          <a:p>
            <a:r>
              <a:rPr lang="en-US" b="1" dirty="0" smtClean="0"/>
              <a:t>Questions</a:t>
            </a:r>
            <a:endParaRPr lang="en-US" b="1" dirty="0"/>
          </a:p>
        </p:txBody>
      </p:sp>
      <p:sp>
        <p:nvSpPr>
          <p:cNvPr id="37" name="Down Arrow 36"/>
          <p:cNvSpPr/>
          <p:nvPr/>
        </p:nvSpPr>
        <p:spPr>
          <a:xfrm>
            <a:off x="2059380" y="3897085"/>
            <a:ext cx="215734" cy="974173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0" y="1616210"/>
            <a:ext cx="1001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QA</a:t>
            </a:r>
          </a:p>
          <a:p>
            <a:r>
              <a:rPr lang="en-US" b="1" dirty="0" smtClean="0"/>
              <a:t>Program</a:t>
            </a:r>
            <a:endParaRPr lang="en-US" b="1" dirty="0" smtClean="0"/>
          </a:p>
          <a:p>
            <a:r>
              <a:rPr lang="en-US" b="1" dirty="0" smtClean="0"/>
              <a:t>Goals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0" y="4957041"/>
            <a:ext cx="1104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QA</a:t>
            </a:r>
            <a:endParaRPr lang="en-US" b="1" dirty="0" smtClean="0"/>
          </a:p>
          <a:p>
            <a:r>
              <a:rPr lang="en-US" b="1" dirty="0" smtClean="0"/>
              <a:t>Program</a:t>
            </a:r>
            <a:endParaRPr lang="en-US" b="1" dirty="0" smtClean="0"/>
          </a:p>
          <a:p>
            <a:r>
              <a:rPr lang="en-US" b="1" dirty="0" smtClean="0"/>
              <a:t>Measures</a:t>
            </a:r>
            <a:endParaRPr lang="en-US" b="1" dirty="0"/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404948" y="300764"/>
            <a:ext cx="8229600" cy="106942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1Q 2011: A Few Good Metrics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01226" y="1632857"/>
            <a:ext cx="2295117" cy="66402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Improve Market Differentiation / Customer Satisfaction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(AP products are premium quality.)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1" name="Down Arrow 50"/>
          <p:cNvSpPr/>
          <p:nvPr/>
        </p:nvSpPr>
        <p:spPr>
          <a:xfrm>
            <a:off x="2094016" y="2373086"/>
            <a:ext cx="191984" cy="360614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326086" y="1643743"/>
            <a:ext cx="1676401" cy="65314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Improve Employee Morale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00781" y="5957204"/>
            <a:ext cx="1200762" cy="454482"/>
          </a:xfrm>
          <a:prstGeom prst="rect">
            <a:avLst/>
          </a:prstGeom>
          <a:solidFill>
            <a:srgbClr val="D0D8E8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Effort to Fix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80316" y="2775856"/>
            <a:ext cx="1071399" cy="751114"/>
          </a:xfrm>
          <a:prstGeom prst="rect">
            <a:avLst/>
          </a:prstGeom>
          <a:solidFill>
            <a:srgbClr val="D0D8E8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Is our QA comprehensive?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489716" y="2775857"/>
            <a:ext cx="886341" cy="77288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Is our QA effective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11667" y="4868632"/>
            <a:ext cx="1168104" cy="476253"/>
          </a:xfrm>
          <a:prstGeom prst="rect">
            <a:avLst/>
          </a:prstGeom>
          <a:solidFill>
            <a:srgbClr val="D0D8E8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Effort to Automate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Down Arrow 56"/>
          <p:cNvSpPr/>
          <p:nvPr/>
        </p:nvSpPr>
        <p:spPr>
          <a:xfrm>
            <a:off x="8059387" y="2329543"/>
            <a:ext cx="191984" cy="360614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530818" y="5825980"/>
            <a:ext cx="890268" cy="825191"/>
          </a:xfrm>
          <a:prstGeom prst="rect">
            <a:avLst/>
          </a:prstGeom>
          <a:solidFill>
            <a:srgbClr val="D0D8E8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Automation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Coverage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Down Arrow 58"/>
          <p:cNvSpPr/>
          <p:nvPr/>
        </p:nvSpPr>
        <p:spPr>
          <a:xfrm>
            <a:off x="8057408" y="3907972"/>
            <a:ext cx="215734" cy="974173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3833752" y="3875314"/>
            <a:ext cx="215734" cy="974173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/>
          <p:cNvSpPr/>
          <p:nvPr/>
        </p:nvSpPr>
        <p:spPr>
          <a:xfrm>
            <a:off x="4878780" y="3875314"/>
            <a:ext cx="215734" cy="974173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wn Arrow 61"/>
          <p:cNvSpPr/>
          <p:nvPr/>
        </p:nvSpPr>
        <p:spPr>
          <a:xfrm>
            <a:off x="6174181" y="3842657"/>
            <a:ext cx="215734" cy="974173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/>
          <p:cNvSpPr/>
          <p:nvPr/>
        </p:nvSpPr>
        <p:spPr>
          <a:xfrm>
            <a:off x="4891645" y="2351315"/>
            <a:ext cx="191984" cy="360614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6175" y="3723134"/>
            <a:ext cx="8592671" cy="793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Incidents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1831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Data Collection:</a:t>
            </a:r>
            <a:endParaRPr lang="en-US" b="1" dirty="0" smtClean="0"/>
          </a:p>
          <a:p>
            <a:r>
              <a:rPr lang="en-US" dirty="0" smtClean="0"/>
              <a:t>Number of Support </a:t>
            </a:r>
            <a:r>
              <a:rPr lang="en-US" dirty="0" smtClean="0"/>
              <a:t>Incidents (Support </a:t>
            </a:r>
            <a:r>
              <a:rPr lang="en-US" dirty="0" err="1" smtClean="0"/>
              <a:t>Logix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Total </a:t>
            </a:r>
            <a:r>
              <a:rPr lang="en-US" dirty="0" smtClean="0"/>
              <a:t>Usage – Downloads?  </a:t>
            </a:r>
            <a:endParaRPr lang="en-US" dirty="0" smtClean="0"/>
          </a:p>
          <a:p>
            <a:r>
              <a:rPr lang="en-US" dirty="0" smtClean="0"/>
              <a:t>Product </a:t>
            </a:r>
            <a:r>
              <a:rPr lang="en-US" dirty="0" smtClean="0"/>
              <a:t>Size – LOC</a:t>
            </a:r>
          </a:p>
          <a:p>
            <a:r>
              <a:rPr lang="en-US" dirty="0" smtClean="0"/>
              <a:t>Time since release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Metric:</a:t>
            </a:r>
            <a:endParaRPr lang="en-US" b="1" dirty="0" smtClean="0"/>
          </a:p>
          <a:p>
            <a:pPr>
              <a:buNone/>
            </a:pPr>
            <a:r>
              <a:rPr lang="en-US" sz="2300" dirty="0" smtClean="0"/>
              <a:t>Support Incidents / Usage         </a:t>
            </a:r>
            <a:r>
              <a:rPr lang="en-US" sz="2300" dirty="0" smtClean="0"/>
              <a:t>( </a:t>
            </a:r>
            <a:r>
              <a:rPr lang="en-US" sz="2300" dirty="0" smtClean="0"/>
              <a:t>By </a:t>
            </a:r>
            <a:r>
              <a:rPr lang="en-US" sz="2300" dirty="0" smtClean="0"/>
              <a:t>Severity</a:t>
            </a:r>
            <a:r>
              <a:rPr lang="en-US" sz="2300" dirty="0" smtClean="0"/>
              <a:t>,</a:t>
            </a:r>
            <a:r>
              <a:rPr lang="en-US" sz="2300" dirty="0" smtClean="0"/>
              <a:t> </a:t>
            </a:r>
            <a:r>
              <a:rPr lang="en-US" sz="2300" dirty="0" smtClean="0"/>
              <a:t>By </a:t>
            </a:r>
            <a:r>
              <a:rPr lang="en-US" sz="2300" dirty="0" smtClean="0"/>
              <a:t>Priority)</a:t>
            </a:r>
            <a:endParaRPr lang="en-US" sz="2300" dirty="0" smtClean="0"/>
          </a:p>
          <a:p>
            <a:pPr>
              <a:buNone/>
            </a:pPr>
            <a:r>
              <a:rPr lang="en-US" sz="2300" dirty="0" smtClean="0"/>
              <a:t>Support Incidents / Size</a:t>
            </a:r>
          </a:p>
          <a:p>
            <a:pPr>
              <a:buNone/>
            </a:pPr>
            <a:r>
              <a:rPr lang="en-US" sz="2300" dirty="0" smtClean="0"/>
              <a:t>Support Incidents </a:t>
            </a:r>
            <a:r>
              <a:rPr lang="en-US" sz="2300" dirty="0" smtClean="0"/>
              <a:t>trend over time</a:t>
            </a:r>
            <a:endParaRPr lang="en-US" sz="23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Reporting: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Weekly via QA Dashboard, starting Jan2011.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Decision Making:</a:t>
            </a:r>
          </a:p>
          <a:p>
            <a:pPr>
              <a:buNone/>
            </a:pPr>
            <a:r>
              <a:rPr lang="en-US" dirty="0" smtClean="0"/>
              <a:t>Identify which products which require more or less QA focus.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6545</TotalTime>
  <Words>932</Words>
  <Application>Microsoft Office PowerPoint</Application>
  <PresentationFormat>On-screen Show (4:3)</PresentationFormat>
  <Paragraphs>358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Median</vt:lpstr>
      <vt:lpstr>Quality Assurance  Metrics</vt:lpstr>
      <vt:lpstr>Table of Contents</vt:lpstr>
      <vt:lpstr>The Case For Measurement</vt:lpstr>
      <vt:lpstr>Problems With Measurement</vt:lpstr>
      <vt:lpstr>Keys to Success in Measurement</vt:lpstr>
      <vt:lpstr>Goals for Quality Assurance</vt:lpstr>
      <vt:lpstr>Slide 7</vt:lpstr>
      <vt:lpstr>Slide 8</vt:lpstr>
      <vt:lpstr>Support Incidents</vt:lpstr>
      <vt:lpstr>Support Incidents</vt:lpstr>
      <vt:lpstr>Defect Leakage</vt:lpstr>
      <vt:lpstr>DRE</vt:lpstr>
      <vt:lpstr>Employee Surveys</vt:lpstr>
      <vt:lpstr>Employee Release Surveys</vt:lpstr>
      <vt:lpstr>QA Improvement Dashboard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sgorman</dc:creator>
  <cp:lastModifiedBy>sgorman</cp:lastModifiedBy>
  <cp:revision>828</cp:revision>
  <dcterms:created xsi:type="dcterms:W3CDTF">2009-04-30T13:04:36Z</dcterms:created>
  <dcterms:modified xsi:type="dcterms:W3CDTF">2010-11-18T21:57:13Z</dcterms:modified>
</cp:coreProperties>
</file>