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048" autoAdjust="0"/>
  </p:normalViewPr>
  <p:slideViewPr>
    <p:cSldViewPr>
      <p:cViewPr varScale="1">
        <p:scale>
          <a:sx n="119" d="100"/>
          <a:sy n="119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 smtClean="0"/>
              <a:t>19.03.2015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 smtClean="0"/>
              <a:t>19.03.2015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 smtClean="0"/>
              <a:t>19.03.2015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19.03.2015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19.03.2015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19.03.2015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19.03.2015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19.03.2015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19.03.2015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19.03.2015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19.03.2015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 smtClean="0"/>
              <a:t>19.03.2015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19.03.2015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19.03.2015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19.03.2015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 smtClean="0"/>
              <a:t>19.03.2015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 smtClean="0"/>
              <a:t>19.03.2015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 smtClean="0"/>
              <a:t>19.03.2015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 smtClean="0"/>
              <a:t>19.03.2015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 smtClean="0"/>
              <a:t>19.03.2015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 smtClean="0"/>
              <a:t>19.03.2015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5FF8-4F9F-44B8-9643-6EA63EC8520C}" type="datetimeFigureOut">
              <a:rPr lang="ru-RU" smtClean="0"/>
              <a:t>19.03.2015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D91B-F14A-4583-BDE4-02580E941C3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5FF8-4F9F-44B8-9643-6EA63EC8520C}" type="datetimeFigureOut">
              <a:rPr lang="ru-RU" smtClean="0"/>
              <a:t>19.03.2015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ED91B-F14A-4583-BDE4-02580E941C3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5FF8-4F9F-44B8-9643-6EA63EC8520C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19.03.2015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ED91B-F14A-4583-BDE4-02580E941C30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mbler.ru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ya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3987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660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rPr>
              <a:t>Что такое компания  и зачем она существует </a:t>
            </a:r>
            <a:r>
              <a:rPr lang="ru-RU" sz="660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rPr>
              <a:t>?</a:t>
            </a:r>
            <a:endParaRPr lang="en-US" sz="6600" dirty="0" smtClean="0">
              <a:solidFill>
                <a:schemeClr val="bg1"/>
              </a:solidFill>
              <a:latin typeface="Century Gothic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  <a:hlinkClick r:id="rId3" action="ppaction://hlinksldjump"/>
              </a:rPr>
              <a:t>Go to slide</a:t>
            </a:r>
            <a:r>
              <a:rPr kumimoji="0" lang="en-US" sz="66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  <a:hlinkClick r:id="rId3" action="ppaction://hlinksldjump"/>
              </a:rPr>
              <a:t> #5</a:t>
            </a:r>
            <a:endParaRPr kumimoji="0" lang="ru-RU" sz="66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Показатели рациона</a:t>
            </a:r>
            <a:endParaRPr lang="ru-RU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ru-RU" sz="7200" dirty="0">
              <a:solidFill>
                <a:prstClr val="black">
                  <a:lumMod val="85000"/>
                  <a:lumOff val="15000"/>
                </a:prstClr>
              </a:solidFill>
              <a:latin typeface="Segoe UI Light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692708"/>
          <a:ext cx="9144000" cy="4692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1920"/>
                <a:gridCol w="1728192"/>
                <a:gridCol w="1584176"/>
                <a:gridCol w="1979712"/>
              </a:tblGrid>
              <a:tr h="64413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Праметр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Min</a:t>
                      </a:r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. потребность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Содержание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Max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.</a:t>
                      </a:r>
                    </a:p>
                    <a:p>
                      <a:r>
                        <a:rPr lang="ru-RU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потребность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Каротин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</a:t>
                      </a:r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D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Е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В1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В2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Ниоцин (Витамин В3)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Пантотеновая кислота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В6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Фолиевая кислота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В12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Light" pitchFamily="34" charset="0"/>
              </a:rPr>
              <a:t>Сравнение рационов</a:t>
            </a:r>
          </a:p>
          <a:p>
            <a:pPr algn="l"/>
            <a:endParaRPr lang="ru-RU" sz="20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908720"/>
          <a:ext cx="9144000" cy="2255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39720"/>
                <a:gridCol w="1084210"/>
                <a:gridCol w="1152126"/>
                <a:gridCol w="1008114"/>
                <a:gridCol w="1296144"/>
                <a:gridCol w="1763686"/>
              </a:tblGrid>
              <a:tr h="216024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Общ. рацион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СВ в 1 кг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Итого СВ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Доля,</a:t>
                      </a:r>
                      <a:r>
                        <a:rPr lang="ru-RU" sz="1600" b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кг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Цена за кг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Цена на голову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556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Сенаж клевер-</a:t>
                      </a:r>
                      <a:r>
                        <a:rPr lang="ru-RU" sz="1600" b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люцерна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713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10700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15,00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1,50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22,50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528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Сено смеси многолетних трав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880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35,19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4,00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3,00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12,00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8472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Соль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970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78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0,08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6,50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0,52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3232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Трикальцийфосфат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990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99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0,10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2,6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2,60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085"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14395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19,18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sx="1000" sy="1000" algn="ctr" rotWithShape="0">
                              <a:srgbClr val="000000"/>
                            </a:outerShdw>
                          </a:effectLst>
                          <a:latin typeface="Century Gothic" pitchFamily="34" charset="0"/>
                        </a:rPr>
                        <a:t>37,62</a:t>
                      </a:r>
                      <a:endParaRPr lang="ru-RU" sz="16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sx="1000" sy="1000" algn="ctr" rotWithShape="0">
                            <a:srgbClr val="000000"/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3645024"/>
          <a:ext cx="9144000" cy="3194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39720"/>
                <a:gridCol w="1084210"/>
                <a:gridCol w="1152126"/>
                <a:gridCol w="1008114"/>
                <a:gridCol w="1296144"/>
                <a:gridCol w="1763686"/>
              </a:tblGrid>
              <a:tr h="360040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Общ. рацион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СВ в 1 кг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Итого СВ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Доля,</a:t>
                      </a:r>
                      <a:r>
                        <a:rPr lang="ru-RU" sz="1600" b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кг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Цена за кг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Цена на голову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556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Сенаж горох-овес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713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10700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15,00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1,50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22,50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6688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Сено смеси многолетних трав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880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35,19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4,00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3,00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12,00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556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Отруби пшеничные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970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78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0,08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6,50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0,52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7556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Монокальцийфосфат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990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99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0,10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2,6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2,60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085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Соль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14395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19,18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sx="1000" sy="1000" algn="ctr" rotWithShape="0">
                              <a:srgbClr val="000000"/>
                            </a:outerShdw>
                          </a:effectLst>
                          <a:latin typeface="Century Gothic" pitchFamily="34" charset="0"/>
                        </a:rPr>
                        <a:t>37,62</a:t>
                      </a:r>
                      <a:endParaRPr lang="ru-RU" sz="16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sx="1000" sy="1000" algn="ctr" rotWithShape="0">
                            <a:srgbClr val="000000"/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085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Премикс «КомбиСпециал»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6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sx="1000" sy="1000" algn="ctr" rotWithShape="0">
                            <a:srgbClr val="000000"/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085"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sx="1000" sy="1000" algn="ctr" rotWithShape="0">
                              <a:srgbClr val="000000"/>
                            </a:outerShdw>
                          </a:effectLst>
                          <a:latin typeface="Century Gothic" pitchFamily="34" charset="0"/>
                        </a:rPr>
                        <a:t>5600,45</a:t>
                      </a:r>
                      <a:endParaRPr lang="ru-RU" sz="16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sx="1000" sy="1000" algn="ctr" rotWithShape="0">
                            <a:srgbClr val="000000"/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Segoe UI Light" pitchFamily="34" charset="0"/>
              </a:rPr>
              <a:t>Как выбрать премикс ?</a:t>
            </a:r>
          </a:p>
          <a:p>
            <a:pPr algn="l"/>
            <a:endParaRPr lang="ru-RU" sz="20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Segoe UI Light" pitchFamily="34" charset="0"/>
              </a:rPr>
              <a:t>Сравнение премиксов</a:t>
            </a:r>
          </a:p>
          <a:p>
            <a:pPr algn="l"/>
            <a:endParaRPr lang="ru-RU" sz="20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92697"/>
          <a:ext cx="9144000" cy="6165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720"/>
                <a:gridCol w="1605880"/>
                <a:gridCol w="1828800"/>
                <a:gridCol w="1828800"/>
                <a:gridCol w="1828800"/>
              </a:tblGrid>
              <a:tr h="527913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Премикс для сухостоя</a:t>
                      </a:r>
                      <a:endParaRPr lang="ru-RU" sz="2000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Josera</a:t>
                      </a:r>
                      <a:r>
                        <a:rPr lang="ru-RU" sz="200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–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Kombi</a:t>
                      </a:r>
                      <a:r>
                        <a:rPr lang="ru-RU" sz="2000" baseline="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Spezial</a:t>
                      </a:r>
                      <a:endParaRPr lang="ru-RU" sz="2000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70376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Макроэлементы</a:t>
                      </a:r>
                      <a:endParaRPr lang="ru-RU" sz="1600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в 1 кг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на глову (100г)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в 1 кг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на голову (110г)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Segoe UI Light" pitchFamily="34" charset="0"/>
              </a:rPr>
              <a:t>Сравнение премиксов</a:t>
            </a:r>
          </a:p>
          <a:p>
            <a:pPr algn="l"/>
            <a:endParaRPr lang="ru-RU" sz="20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92697"/>
          <a:ext cx="9144000" cy="6165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720"/>
                <a:gridCol w="1605880"/>
                <a:gridCol w="1828800"/>
                <a:gridCol w="1828800"/>
                <a:gridCol w="1828800"/>
              </a:tblGrid>
              <a:tr h="527913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Премикс для сухостоя</a:t>
                      </a:r>
                      <a:endParaRPr lang="ru-RU" sz="2000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Josera</a:t>
                      </a:r>
                      <a:r>
                        <a:rPr lang="ru-RU" sz="200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–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Kombi</a:t>
                      </a:r>
                      <a:r>
                        <a:rPr lang="ru-RU" sz="2000" baseline="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Spezial</a:t>
                      </a:r>
                      <a:endParaRPr lang="ru-RU" sz="2000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70376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Микроэлементы</a:t>
                      </a:r>
                      <a:endParaRPr lang="ru-RU" sz="1600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в 1 кг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на глову (100г)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в 1 кг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на голову (110г)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Segoe UI Light" pitchFamily="34" charset="0"/>
              </a:rPr>
              <a:t>Сравнение премиксов</a:t>
            </a:r>
          </a:p>
          <a:p>
            <a:pPr algn="l"/>
            <a:endParaRPr lang="ru-RU" sz="2000" dirty="0" smtClean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05296"/>
              </p:ext>
            </p:extLst>
          </p:nvPr>
        </p:nvGraphicFramePr>
        <p:xfrm>
          <a:off x="0" y="692697"/>
          <a:ext cx="9144000" cy="6165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720"/>
                <a:gridCol w="1605880"/>
                <a:gridCol w="1828800"/>
                <a:gridCol w="1828800"/>
                <a:gridCol w="1828800"/>
              </a:tblGrid>
              <a:tr h="527913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Премикс для сухостоя</a:t>
                      </a:r>
                      <a:endParaRPr lang="ru-RU" sz="2000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Josera</a:t>
                      </a:r>
                      <a:r>
                        <a:rPr lang="ru-RU" sz="200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–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Kombi</a:t>
                      </a:r>
                      <a:r>
                        <a:rPr lang="ru-RU" sz="2000" baseline="0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Spezial</a:t>
                      </a:r>
                      <a:endParaRPr lang="ru-RU" sz="2000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70376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  <a:latin typeface="Century Gothic" pitchFamily="34" charset="0"/>
                          <a:hlinkClick r:id="rId3"/>
                        </a:rPr>
                        <a:t>Витамины</a:t>
                      </a:r>
                      <a:endParaRPr lang="ru-RU" sz="1600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в 1 кг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на глову (100г)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в 1 кг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на голову (110г)</a:t>
                      </a:r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701"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260648"/>
            <a:ext cx="9144000" cy="5760640"/>
          </a:xfrm>
        </p:spPr>
        <p:txBody>
          <a:bodyPr>
            <a:normAutofit/>
          </a:bodyPr>
          <a:lstStyle/>
          <a:p>
            <a:r>
              <a:rPr lang="ru-RU" sz="8000" dirty="0" smtClean="0">
                <a:solidFill>
                  <a:schemeClr val="bg1"/>
                </a:solidFill>
                <a:latin typeface="Century Gothic" pitchFamily="34" charset="0"/>
              </a:rPr>
              <a:t>Все любят математику ?</a:t>
            </a:r>
          </a:p>
          <a:p>
            <a:endParaRPr lang="ru-RU" sz="80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98884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Light" pitchFamily="34" charset="0"/>
              </a:rPr>
              <a:t>Несбалансированный рацион, для коров в период раннего сухостоя</a:t>
            </a:r>
          </a:p>
          <a:p>
            <a:pPr algn="l"/>
            <a:endParaRPr lang="ru-RU" sz="20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pPr algn="l"/>
            <a:r>
              <a:rPr lang="ru-RU" sz="2000" dirty="0" smtClean="0">
                <a:solidFill>
                  <a:schemeClr val="bg1"/>
                </a:solidFill>
                <a:latin typeface="Segoe UI Light" pitchFamily="34" charset="0"/>
              </a:rPr>
              <a:t>8-4 неделя до отела, вес 600 кг.</a:t>
            </a:r>
            <a:endParaRPr lang="ru-RU" sz="20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72015"/>
              </p:ext>
            </p:extLst>
          </p:nvPr>
        </p:nvGraphicFramePr>
        <p:xfrm>
          <a:off x="0" y="1988445"/>
          <a:ext cx="9144000" cy="48695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39720"/>
                <a:gridCol w="1084210"/>
                <a:gridCol w="1080120"/>
                <a:gridCol w="1080120"/>
                <a:gridCol w="1296144"/>
                <a:gridCol w="1763686"/>
              </a:tblGrid>
              <a:tr h="736805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Общ. </a:t>
                      </a:r>
                      <a:r>
                        <a:rPr lang="en-US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  <a:hlinkClick r:id="rId3" action="ppaction://hlinksldjump"/>
                        </a:rPr>
                        <a:t>Go to Slide 15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СВ в 1 КГ	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Итого СВ	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Доля,</a:t>
                      </a:r>
                      <a:r>
                        <a:rPr lang="ru-RU" sz="1600" b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кг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Цена за кг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Цена на голову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7739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Сенаж клевер-</a:t>
                      </a:r>
                      <a:r>
                        <a:rPr lang="ru-RU" sz="1600" b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люцерна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713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10700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15,00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1,50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22,50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7739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  <a:hlinkClick r:id="rId4"/>
                        </a:rPr>
                        <a:t>Сено</a:t>
                      </a:r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смеси многолетних трав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880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35,19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4,00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3,00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12,00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7739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Соль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970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78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0,08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6,50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0,52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7739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Трикальцийфосфат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990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99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0,10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2,6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2,60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5639"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14395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19,18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4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sx="1000" sy="1000" algn="ctr" rotWithShape="0">
                              <a:srgbClr val="000000"/>
                            </a:outerShdw>
                          </a:effectLst>
                          <a:latin typeface="Century Gothic" pitchFamily="34" charset="0"/>
                        </a:rPr>
                        <a:t>37,62</a:t>
                      </a:r>
                      <a:endParaRPr lang="ru-RU" sz="4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sx="1000" sy="1000" algn="ctr" rotWithShape="0">
                            <a:srgbClr val="000000"/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Показатели рациона</a:t>
            </a:r>
            <a:endParaRPr lang="ru-RU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 Light" pitchFamily="34" charset="0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548678"/>
          <a:ext cx="9144000" cy="6309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1920"/>
                <a:gridCol w="1728192"/>
                <a:gridCol w="1584176"/>
                <a:gridCol w="1979712"/>
              </a:tblGrid>
              <a:tr h="67371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Праметр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Min</a:t>
                      </a:r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. потребность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Содержание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Max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.</a:t>
                      </a:r>
                    </a:p>
                    <a:p>
                      <a:r>
                        <a:rPr lang="ru-RU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потребность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Количество корма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Сух.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 вещество, г.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Чистая энергия лактации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Сырой протеин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nXP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Азотный баланс рубца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Сырой жир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Сырая клетчатка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solidFill>
                            <a:srgbClr val="FF0000"/>
                          </a:solidFill>
                          <a:latin typeface="Century Gothic" pitchFamily="34" charset="0"/>
                        </a:rPr>
                        <a:t>100</a:t>
                      </a:r>
                      <a:endParaRPr lang="ru-RU" sz="2000" dirty="0">
                        <a:solidFill>
                          <a:srgbClr val="FF0000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solidFill>
                            <a:srgbClr val="FF0000"/>
                          </a:solidFill>
                          <a:latin typeface="Century Gothic" pitchFamily="34" charset="0"/>
                        </a:rPr>
                        <a:t>200</a:t>
                      </a:r>
                      <a:endParaRPr lang="ru-RU" sz="2000" dirty="0">
                        <a:solidFill>
                          <a:srgbClr val="FF0000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rgbClr val="FF0000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Структурная клетчатка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Сахар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Крахмал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Показатели рациона</a:t>
            </a:r>
            <a:endParaRPr lang="ru-RU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 Light" pitchFamily="34" charset="0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18179"/>
              </p:ext>
            </p:extLst>
          </p:nvPr>
        </p:nvGraphicFramePr>
        <p:xfrm>
          <a:off x="0" y="692708"/>
          <a:ext cx="9144000" cy="6165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1920"/>
                <a:gridCol w="1728192"/>
                <a:gridCol w="1584176"/>
                <a:gridCol w="1979712"/>
              </a:tblGrid>
              <a:tr h="644136">
                <a:tc>
                  <a:txBody>
                    <a:bodyPr/>
                    <a:lstStyle/>
                    <a:p>
                      <a:r>
                        <a:rPr lang="ru-RU" sz="1000" b="1" i="1" u="none" baseline="0" dirty="0" smtClean="0">
                          <a:solidFill>
                            <a:srgbClr val="92D050"/>
                          </a:solidFill>
                          <a:latin typeface="Century Gothic" pitchFamily="34" charset="0"/>
                          <a:hlinkClick r:id="rId3"/>
                        </a:rPr>
                        <a:t>Праметр</a:t>
                      </a:r>
                      <a:endParaRPr lang="ru-RU" sz="1000" b="1" i="1" u="none" baseline="0" dirty="0">
                        <a:solidFill>
                          <a:srgbClr val="92D050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Min</a:t>
                      </a:r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. потребность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Содержание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Max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.</a:t>
                      </a:r>
                    </a:p>
                    <a:p>
                      <a:r>
                        <a:rPr lang="ru-RU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потребность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Кальций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Фосфор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Ca:P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Калий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Натрий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K:Na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Магний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Сера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Цинк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Железо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Марганец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Медь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Кобальт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Йод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Селен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Показатели рациона</a:t>
            </a:r>
            <a:endParaRPr lang="ru-RU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 UI Light" pitchFamily="34" charset="0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692708"/>
          <a:ext cx="9144000" cy="4692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1920"/>
                <a:gridCol w="1728192"/>
                <a:gridCol w="1584176"/>
                <a:gridCol w="1979712"/>
              </a:tblGrid>
              <a:tr h="64413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Праметр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Min</a:t>
                      </a:r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. потребность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Содержание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Max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.</a:t>
                      </a:r>
                    </a:p>
                    <a:p>
                      <a:r>
                        <a:rPr lang="ru-RU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потребность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Каротин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</a:t>
                      </a:r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D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Е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В1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В2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Ниоцин (Витамин В3)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Пантотеновая кислота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В6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Фолиевая кислота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Витамин В12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98884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 Light" pitchFamily="34" charset="0"/>
              </a:rPr>
              <a:t>Сбалансированный рацион, для коров в период раннего сухостоя</a:t>
            </a:r>
          </a:p>
          <a:p>
            <a:pPr algn="l"/>
            <a:endParaRPr lang="ru-RU" sz="2000" dirty="0" smtClean="0">
              <a:solidFill>
                <a:schemeClr val="bg1"/>
              </a:solidFill>
              <a:latin typeface="Segoe UI Light" pitchFamily="34" charset="0"/>
            </a:endParaRPr>
          </a:p>
          <a:p>
            <a:pPr algn="l"/>
            <a:r>
              <a:rPr lang="ru-RU" sz="2000" dirty="0" smtClean="0">
                <a:solidFill>
                  <a:schemeClr val="bg1"/>
                </a:solidFill>
                <a:latin typeface="Segoe UI Light" pitchFamily="34" charset="0"/>
              </a:rPr>
              <a:t>8-4 неделя до отела, вес 600 кг.</a:t>
            </a:r>
            <a:endParaRPr lang="ru-RU" sz="20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7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844823"/>
          <a:ext cx="9144000" cy="503093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39720"/>
                <a:gridCol w="1084210"/>
                <a:gridCol w="1080120"/>
                <a:gridCol w="1080120"/>
                <a:gridCol w="1296144"/>
                <a:gridCol w="1763686"/>
              </a:tblGrid>
              <a:tr h="839036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Общ. рацион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СВ в 1 КГ	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Итого СВ	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Доля,</a:t>
                      </a:r>
                      <a:r>
                        <a:rPr lang="ru-RU" sz="1600" b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 кг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Цена за кг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Цена на голову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1365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Сенаж горох-овес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1,50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22,50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433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Сено смеси многолетних трав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35,19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4,00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3,00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12,00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1365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Отруби пшеничные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78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0,08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6,50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0,52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1365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Монокальцийфосфат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0,10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2,6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2,60</a:t>
                      </a:r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1365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Соль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1365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entury Gothic" pitchFamily="34" charset="0"/>
                        </a:rPr>
                        <a:t>Премикс (КомбиСпециал)</a:t>
                      </a:r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6885"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4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44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sx="1000" sy="1000" algn="ctr" rotWithShape="0">
                              <a:srgbClr val="000000"/>
                            </a:outerShdw>
                          </a:effectLst>
                          <a:latin typeface="Century Gothic" pitchFamily="34" charset="0"/>
                        </a:rPr>
                        <a:t>37,62</a:t>
                      </a:r>
                      <a:endParaRPr lang="ru-RU" sz="4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sx="1000" sy="1000" algn="ctr" rotWithShape="0">
                            <a:srgbClr val="000000"/>
                          </a:outerShdw>
                        </a:effectLst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Показатели рациона</a:t>
            </a:r>
            <a:endParaRPr lang="ru-RU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ru-RU" sz="7200" dirty="0">
              <a:solidFill>
                <a:prstClr val="black">
                  <a:lumMod val="85000"/>
                  <a:lumOff val="15000"/>
                </a:prstClr>
              </a:solidFill>
              <a:latin typeface="Segoe UI Light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548678"/>
          <a:ext cx="9144000" cy="6309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1920"/>
                <a:gridCol w="1728192"/>
                <a:gridCol w="1584176"/>
                <a:gridCol w="1979712"/>
              </a:tblGrid>
              <a:tr h="67371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Праметр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Min</a:t>
                      </a:r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. потребность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Содержание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Max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.</a:t>
                      </a:r>
                    </a:p>
                    <a:p>
                      <a:r>
                        <a:rPr lang="ru-RU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потребность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Количество корма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Сух.</a:t>
                      </a:r>
                      <a:r>
                        <a:rPr lang="ru-RU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 вещество, г.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Чистая энергия лактации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Сырой протеин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nXP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Азотный баланс рубца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Сырой жир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Сырая клетчатка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solidFill>
                            <a:srgbClr val="FF0000"/>
                          </a:solidFill>
                          <a:latin typeface="Century Gothic" pitchFamily="34" charset="0"/>
                        </a:rPr>
                        <a:t>100</a:t>
                      </a:r>
                      <a:endParaRPr lang="ru-RU" sz="2000" dirty="0">
                        <a:solidFill>
                          <a:srgbClr val="FF0000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dirty="0" smtClean="0">
                          <a:solidFill>
                            <a:srgbClr val="FF0000"/>
                          </a:solidFill>
                          <a:latin typeface="Century Gothic" pitchFamily="34" charset="0"/>
                        </a:rPr>
                        <a:t>200</a:t>
                      </a:r>
                      <a:endParaRPr lang="ru-RU" sz="2000" dirty="0">
                        <a:solidFill>
                          <a:srgbClr val="FF0000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rgbClr val="FF0000"/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Структурная клетчатка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Сахар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2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Крахмал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Показатели рациона</a:t>
            </a:r>
            <a:endParaRPr lang="ru-RU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ru-RU" sz="7200" dirty="0">
              <a:solidFill>
                <a:prstClr val="black">
                  <a:lumMod val="85000"/>
                  <a:lumOff val="15000"/>
                </a:prstClr>
              </a:solidFill>
              <a:latin typeface="Segoe UI Light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712"/>
              </p:ext>
            </p:extLst>
          </p:nvPr>
        </p:nvGraphicFramePr>
        <p:xfrm>
          <a:off x="0" y="692708"/>
          <a:ext cx="9144000" cy="6165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1920"/>
                <a:gridCol w="1728192"/>
                <a:gridCol w="1584176"/>
                <a:gridCol w="1979712"/>
              </a:tblGrid>
              <a:tr h="64413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Праметр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  <a:hlinkClick r:id="rId3" action="ppaction://hlinksldjump"/>
                        </a:rPr>
                        <a:t>Min</a:t>
                      </a:r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. потребность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Содержание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Max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.</a:t>
                      </a:r>
                    </a:p>
                    <a:p>
                      <a:r>
                        <a:rPr lang="ru-RU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потребность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Кальций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Фосфор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Ca:P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Калий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Натрий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K:Na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Магний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Сера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Цинк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Железо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Марганец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Медь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Кобальт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Йод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7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itchFamily="34" charset="0"/>
                        </a:rPr>
                        <a:t>Селен</a:t>
                      </a:r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532</Words>
  <Application>Microsoft Office PowerPoint</Application>
  <PresentationFormat>On-screen Show (4:3)</PresentationFormat>
  <Paragraphs>277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Кирилл</dc:creator>
  <cp:lastModifiedBy>kirill Dubinin</cp:lastModifiedBy>
  <cp:revision>74</cp:revision>
  <dcterms:created xsi:type="dcterms:W3CDTF">2014-04-08T12:26:33Z</dcterms:created>
  <dcterms:modified xsi:type="dcterms:W3CDTF">2015-03-19T13:48:19Z</dcterms:modified>
</cp:coreProperties>
</file>