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96" r:id="rId2"/>
    <p:sldId id="294" r:id="rId3"/>
    <p:sldId id="377" r:id="rId4"/>
    <p:sldId id="376" r:id="rId5"/>
    <p:sldId id="356" r:id="rId6"/>
    <p:sldId id="357" r:id="rId7"/>
    <p:sldId id="358" r:id="rId8"/>
    <p:sldId id="359" r:id="rId9"/>
    <p:sldId id="360" r:id="rId10"/>
    <p:sldId id="361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365" r:id="rId36"/>
    <p:sldId id="402" r:id="rId37"/>
    <p:sldId id="403" r:id="rId38"/>
    <p:sldId id="404" r:id="rId39"/>
    <p:sldId id="406" r:id="rId40"/>
  </p:sldIdLst>
  <p:sldSz cx="9144000" cy="5143500" type="screen16x9"/>
  <p:notesSz cx="6858000" cy="9947275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DD71"/>
    <a:srgbClr val="FFFF66"/>
    <a:srgbClr val="FCDDCF"/>
    <a:srgbClr val="FFFF99"/>
    <a:srgbClr val="008000"/>
    <a:srgbClr val="45CF5C"/>
    <a:srgbClr val="0000FF"/>
    <a:srgbClr val="15FF7F"/>
    <a:srgbClr val="EFB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160" autoAdjust="0"/>
  </p:normalViewPr>
  <p:slideViewPr>
    <p:cSldViewPr>
      <p:cViewPr varScale="1">
        <p:scale>
          <a:sx n="92" d="100"/>
          <a:sy n="92" d="100"/>
        </p:scale>
        <p:origin x="834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emf"/><Relationship Id="rId1" Type="http://schemas.openxmlformats.org/officeDocument/2006/relationships/image" Target="../media/image18.emf"/><Relationship Id="rId4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860" tIns="45930" rIns="91860" bIns="4593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860" tIns="45930" rIns="91860" bIns="4593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4BA7A67-8001-408C-AEF7-6AE5FFA55EE5}" type="datetimeFigureOut">
              <a:rPr lang="ru-RU"/>
              <a:pPr>
                <a:defRPr/>
              </a:pPr>
              <a:t>18.02.2023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60" tIns="45930" rIns="91860" bIns="4593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5988"/>
            <a:ext cx="5486400" cy="4475162"/>
          </a:xfrm>
          <a:prstGeom prst="rect">
            <a:avLst/>
          </a:prstGeom>
        </p:spPr>
        <p:txBody>
          <a:bodyPr vert="horz" lIns="91860" tIns="45930" rIns="91860" bIns="4593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860" tIns="45930" rIns="91860" bIns="4593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wrap="square" lIns="91860" tIns="45930" rIns="91860" bIns="4593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4E04338-B67D-4DCF-AEA7-1D7E75265C8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067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8BB527-4C28-4E2C-89E0-8C755DBC9CE3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58577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13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14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15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16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17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18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19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66009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20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21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22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23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24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25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26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27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28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29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660094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30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31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32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33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34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54033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35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495281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36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495281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37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495281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38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495281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39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49528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66009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7370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46999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70650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6310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2920AC-C67B-4580-949B-1FB957BA7ED0}" type="slidenum">
              <a:rPr lang="ru-RU" altLang="ru-RU" smtClean="0"/>
              <a:pPr/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2462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0E7FD-55FA-4358-A9BE-B481138785E1}" type="datetimeFigureOut">
              <a:rPr lang="ru-RU"/>
              <a:pPr>
                <a:defRPr/>
              </a:pPr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63308-E767-4127-9B00-064DADCC9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2761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56687-B7C1-4757-BBBB-B1FF44BFFDEE}" type="datetimeFigureOut">
              <a:rPr lang="ru-RU"/>
              <a:pPr>
                <a:defRPr/>
              </a:pPr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D88DD-4971-4FD8-A70C-1D2A3D4B032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8471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981C2-DC59-4164-B7F6-D3645A177B7D}" type="datetimeFigureOut">
              <a:rPr lang="ru-RU"/>
              <a:pPr>
                <a:defRPr/>
              </a:pPr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4CCC6-3237-4EB9-9A7A-C65A2AF8E40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5978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1764C-2801-4B96-9D97-FD4FC4751775}" type="datetimeFigureOut">
              <a:rPr lang="ru-RU"/>
              <a:pPr>
                <a:defRPr/>
              </a:pPr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1E5E4-83BB-4EC2-A2E7-FEEE122AC35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575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0CA5D-980A-4A95-A828-56D3FE6FF062}" type="datetimeFigureOut">
              <a:rPr lang="ru-RU"/>
              <a:pPr>
                <a:defRPr/>
              </a:pPr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8B8D3-ACA5-4838-9E45-9813E58566F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311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46450-8F64-4736-8714-4AB0720D7221}" type="datetimeFigureOut">
              <a:rPr lang="ru-RU"/>
              <a:pPr>
                <a:defRPr/>
              </a:pPr>
              <a:t>18.02.2023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44E21-206B-42BC-97E8-7FA1420AAEB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8427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EBCAE-D842-4D20-B10E-C5914CF4C5AB}" type="datetimeFigureOut">
              <a:rPr lang="ru-RU"/>
              <a:pPr>
                <a:defRPr/>
              </a:pPr>
              <a:t>18.02.2023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86A10-5210-421F-93BE-092A37D283D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2735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6B8C0-78BA-4F8D-8C0A-7B0C6CA00725}" type="datetimeFigureOut">
              <a:rPr lang="ru-RU"/>
              <a:pPr>
                <a:defRPr/>
              </a:pPr>
              <a:t>18.02.2023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91C31-BD5C-48E7-9FDC-169E4B44C56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452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72EE-5ADC-4D8D-9C98-189BCB1BAED3}" type="datetimeFigureOut">
              <a:rPr lang="ru-RU"/>
              <a:pPr>
                <a:defRPr/>
              </a:pPr>
              <a:t>18.02.2023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5923-C9BA-4983-9B6A-1BF7C271CAB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9731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60A22-F041-42DE-B92B-6F7095A4F0F5}" type="datetimeFigureOut">
              <a:rPr lang="ru-RU"/>
              <a:pPr>
                <a:defRPr/>
              </a:pPr>
              <a:t>18.02.2023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FCAF6-DDD2-4536-BF4C-1C5256EEE49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1763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81735-14CD-4D7D-BB88-84620851357F}" type="datetimeFigureOut">
              <a:rPr lang="ru-RU"/>
              <a:pPr>
                <a:defRPr/>
              </a:pPr>
              <a:t>18.02.2023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E1AB0-73D9-4C85-ADA4-BA2CBE5B6D4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8225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EA401F3-963F-493D-8F96-F08CF80AF2FA}" type="datetimeFigureOut">
              <a:rPr lang="ru-RU"/>
              <a:pPr>
                <a:defRPr/>
              </a:pPr>
              <a:t>18.02.2023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1295C1A-3005-4B07-BEDA-98C71664B92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9.emf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3.bin"/><Relationship Id="rId5" Type="http://schemas.openxmlformats.org/officeDocument/2006/relationships/image" Target="../media/image18.e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29.bin"/><Relationship Id="rId18" Type="http://schemas.openxmlformats.org/officeDocument/2006/relationships/oleObject" Target="../embeddings/oleObject34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0.emf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2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28.bin"/><Relationship Id="rId5" Type="http://schemas.openxmlformats.org/officeDocument/2006/relationships/image" Target="../media/image18.emf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2.png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7.bin"/><Relationship Id="rId14" Type="http://schemas.openxmlformats.org/officeDocument/2006/relationships/oleObject" Target="../embeddings/oleObject3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3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9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44"/>
          <p:cNvSpPr>
            <a:spLocks noChangeArrowheads="1"/>
          </p:cNvSpPr>
          <p:nvPr/>
        </p:nvSpPr>
        <p:spPr bwMode="auto">
          <a:xfrm>
            <a:off x="0" y="0"/>
            <a:ext cx="9144000" cy="6365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7" name="Line 1045"/>
          <p:cNvSpPr>
            <a:spLocks noChangeShapeType="1"/>
          </p:cNvSpPr>
          <p:nvPr/>
        </p:nvSpPr>
        <p:spPr bwMode="auto">
          <a:xfrm flipH="1">
            <a:off x="0" y="700088"/>
            <a:ext cx="9144000" cy="0"/>
          </a:xfrm>
          <a:prstGeom prst="line">
            <a:avLst/>
          </a:prstGeom>
          <a:noFill/>
          <a:ln w="57150" cmpd="thickThin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Ctr="1"/>
          <a:lstStyle/>
          <a:p>
            <a:endParaRPr lang="ru-RU"/>
          </a:p>
        </p:txBody>
      </p:sp>
      <p:sp>
        <p:nvSpPr>
          <p:cNvPr id="3078" name="Rectangle 1048"/>
          <p:cNvSpPr>
            <a:spLocks noChangeArrowheads="1"/>
          </p:cNvSpPr>
          <p:nvPr/>
        </p:nvSpPr>
        <p:spPr bwMode="auto">
          <a:xfrm>
            <a:off x="0" y="5046663"/>
            <a:ext cx="9147175" cy="103187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79" name="Прямая соединительная линия 13"/>
          <p:cNvCxnSpPr>
            <a:cxnSpLocks noChangeShapeType="1"/>
          </p:cNvCxnSpPr>
          <p:nvPr/>
        </p:nvCxnSpPr>
        <p:spPr bwMode="auto">
          <a:xfrm flipV="1">
            <a:off x="0" y="5067300"/>
            <a:ext cx="9144000" cy="12700"/>
          </a:xfrm>
          <a:prstGeom prst="line">
            <a:avLst/>
          </a:prstGeom>
          <a:noFill/>
          <a:ln w="15875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Прямоугольник 12"/>
          <p:cNvSpPr/>
          <p:nvPr/>
        </p:nvSpPr>
        <p:spPr>
          <a:xfrm>
            <a:off x="335323" y="93380"/>
            <a:ext cx="84582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1200" b="1" dirty="0">
                <a:solidFill>
                  <a:schemeClr val="bg1"/>
                </a:solidFill>
                <a:ea typeface="+mj-ea"/>
                <a:cs typeface="Arial" panose="020B0604020202020204" pitchFamily="34" charset="0"/>
              </a:rPr>
              <a:t>САНКТ-ПЕТЕРБУРГСКИЙ ГОСУДАРСТВЕННЫЙ УНИВЕРСИТЕТ </a:t>
            </a:r>
            <a:r>
              <a:rPr lang="en-US" sz="1200" b="1" dirty="0">
                <a:solidFill>
                  <a:schemeClr val="bg1"/>
                </a:solidFill>
                <a:ea typeface="+mj-ea"/>
                <a:cs typeface="Arial" panose="020B0604020202020204" pitchFamily="34" charset="0"/>
              </a:rPr>
              <a:t> </a:t>
            </a:r>
            <a:r>
              <a:rPr lang="ru-RU" sz="1200" b="1" dirty="0">
                <a:solidFill>
                  <a:schemeClr val="bg1"/>
                </a:solidFill>
                <a:ea typeface="+mj-ea"/>
                <a:cs typeface="Arial" panose="020B0604020202020204" pitchFamily="34" charset="0"/>
              </a:rPr>
              <a:t>АЭРОКОСМИЧЕСКОГО ПРИБОРОСТРОЕНИЯ</a:t>
            </a:r>
          </a:p>
          <a:p>
            <a:pPr algn="ctr">
              <a:defRPr/>
            </a:pPr>
            <a:r>
              <a:rPr lang="ru-RU" sz="1100" b="1" i="1" dirty="0">
                <a:solidFill>
                  <a:schemeClr val="bg1"/>
                </a:solidFill>
                <a:ea typeface="+mj-ea"/>
                <a:cs typeface="Arial" panose="020B0604020202020204" pitchFamily="34" charset="0"/>
              </a:rPr>
              <a:t>     КАФЕДРА КОМПЬЮТЕРНЫХ ТЕХНОЛОГИЙ И ПРОГРАММНОЙ ИНЖЕНЕРИИ</a:t>
            </a:r>
            <a:endParaRPr lang="ru-RU" sz="1600" b="1" i="1" dirty="0">
              <a:solidFill>
                <a:schemeClr val="bg1"/>
              </a:solidFill>
              <a:ea typeface="+mj-ea"/>
              <a:cs typeface="Arial" panose="020B0604020202020204" pitchFamily="34" charset="0"/>
            </a:endParaRPr>
          </a:p>
        </p:txBody>
      </p:sp>
      <p:sp>
        <p:nvSpPr>
          <p:cNvPr id="19" name="Подзаголовок 2"/>
          <p:cNvSpPr txBox="1">
            <a:spLocks/>
          </p:cNvSpPr>
          <p:nvPr/>
        </p:nvSpPr>
        <p:spPr bwMode="auto">
          <a:xfrm>
            <a:off x="650875" y="842962"/>
            <a:ext cx="8493125" cy="649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lang="ru-RU" sz="2800" b="1" i="1" kern="1200" cap="none" spc="50" dirty="0">
                <a:ln w="6350"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sz="16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Учебная дисциплина</a:t>
            </a:r>
          </a:p>
          <a:p>
            <a:pPr>
              <a:defRPr/>
            </a:pPr>
            <a:r>
              <a:rPr sz="16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«</a:t>
            </a:r>
            <a:r>
              <a:rPr lang="ru-RU" sz="16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ОБРАБОТКА ЭКСПЕРИМЕНТАЛЬНЫХ ДАННЫХ</a:t>
            </a:r>
            <a:r>
              <a:rPr sz="16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»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55976" y="4321175"/>
            <a:ext cx="4788024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algn="ctr" eaLnBrk="1" hangingPunct="1">
              <a:spcBef>
                <a:spcPct val="20000"/>
              </a:spcBef>
              <a:defRPr sz="1600" b="1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ru-RU" dirty="0"/>
              <a:t>Лектор: </a:t>
            </a:r>
            <a:r>
              <a:rPr lang="ru-RU" dirty="0" smtClean="0"/>
              <a:t>доцент </a:t>
            </a:r>
            <a:r>
              <a:rPr lang="ru-RU" dirty="0"/>
              <a:t>43 кафедры </a:t>
            </a:r>
            <a:r>
              <a:rPr lang="ru-RU" smtClean="0"/>
              <a:t>Мышко В.В.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641350" y="1637246"/>
            <a:ext cx="8362950" cy="65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spcBef>
                <a:spcPct val="20000"/>
              </a:spcBef>
              <a:defRPr/>
            </a:pPr>
            <a:r>
              <a:rPr lang="ru-RU" sz="16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Лекция №1. Задачи и методы обработки экспериментальных данных.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828FDEE0-492F-4D83-9CF7-6B1E697F823B}"/>
              </a:ext>
            </a:extLst>
          </p:cNvPr>
          <p:cNvSpPr/>
          <p:nvPr/>
        </p:nvSpPr>
        <p:spPr>
          <a:xfrm>
            <a:off x="650875" y="2806669"/>
            <a:ext cx="836295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ru-RU" sz="1600" b="1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rPr>
              <a:t>Учебные вопросы:</a:t>
            </a:r>
          </a:p>
          <a:p>
            <a:pPr marL="457200" indent="-457200" algn="just" eaLnBrk="1" hangingPunct="1">
              <a:buFont typeface="+mj-lt"/>
              <a:buAutoNum type="arabicPeriod"/>
              <a:defRPr/>
            </a:pPr>
            <a:r>
              <a:rPr lang="ru-RU" sz="1700" dirty="0">
                <a:cs typeface="Arial" pitchFamily="34" charset="0"/>
              </a:rPr>
              <a:t>Введение</a:t>
            </a:r>
            <a:r>
              <a:rPr lang="ru-RU" sz="1700" dirty="0" smtClean="0">
                <a:cs typeface="Arial" pitchFamily="34" charset="0"/>
              </a:rPr>
              <a:t>.</a:t>
            </a:r>
            <a:endParaRPr lang="ru-RU" sz="1700" dirty="0">
              <a:latin typeface="Arial" charset="0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ru-RU" sz="1700" dirty="0">
                <a:cs typeface="Arial" pitchFamily="34" charset="0"/>
              </a:rPr>
              <a:t>Обобщенная модель </a:t>
            </a:r>
            <a:r>
              <a:rPr lang="ru-RU" sz="1700" dirty="0" smtClean="0">
                <a:cs typeface="Arial" pitchFamily="34" charset="0"/>
              </a:rPr>
              <a:t>обработки </a:t>
            </a:r>
            <a:r>
              <a:rPr lang="ru-RU" sz="1700" dirty="0">
                <a:cs typeface="Arial" pitchFamily="34" charset="0"/>
              </a:rPr>
              <a:t>экспериментальных данных</a:t>
            </a:r>
            <a:r>
              <a:rPr lang="ru-RU" sz="1700" dirty="0">
                <a:latin typeface="Arial" charset="0"/>
              </a:rPr>
              <a:t>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ru-RU" sz="1700" dirty="0">
                <a:latin typeface="Arial" charset="0"/>
              </a:rPr>
              <a:t>Задачи и методы обработки экспериментальных </a:t>
            </a:r>
            <a:r>
              <a:rPr lang="ru-RU" sz="1700" dirty="0" smtClean="0">
                <a:latin typeface="Arial" charset="0"/>
              </a:rPr>
              <a:t>данных.</a:t>
            </a:r>
            <a:endParaRPr lang="ru-RU" sz="1700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Обобщенная модель обработки экспериментальных данных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105914" y="471389"/>
            <a:ext cx="892899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Задачей обработки данных во многих случаях является принятие решения относительно значений определённых параметров (величин), характеризующих изучаемые явления или процессы. Обозначим эти параметры  </a:t>
            </a:r>
            <a:r>
              <a:rPr lang="ru-RU" b="1" i="1" dirty="0"/>
              <a:t>a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ru-RU" b="1" i="1" dirty="0"/>
              <a:t>a</a:t>
            </a:r>
            <a:r>
              <a:rPr lang="ru-RU" baseline="-25000" dirty="0"/>
              <a:t>2</a:t>
            </a:r>
            <a:r>
              <a:rPr lang="ru-RU" dirty="0"/>
              <a:t>,..., </a:t>
            </a:r>
            <a:r>
              <a:rPr lang="ru-RU" b="1" i="1" dirty="0" err="1"/>
              <a:t>a</a:t>
            </a:r>
            <a:r>
              <a:rPr lang="ru-RU" i="1" baseline="-25000" dirty="0" err="1"/>
              <a:t>m</a:t>
            </a:r>
            <a:r>
              <a:rPr lang="ru-RU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13EFC61-3067-49CD-A923-CB7B8DC7D3EB}"/>
              </a:ext>
            </a:extLst>
          </p:cNvPr>
          <p:cNvSpPr txBox="1"/>
          <p:nvPr/>
        </p:nvSpPr>
        <p:spPr bwMode="auto">
          <a:xfrm>
            <a:off x="96047" y="1563638"/>
            <a:ext cx="892899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При этом возможны два случая. В первом из них непосредственно измеряются указанные величины. </a:t>
            </a:r>
            <a:r>
              <a:rPr lang="ru-RU" dirty="0" smtClean="0"/>
              <a:t>Это </a:t>
            </a:r>
            <a:r>
              <a:rPr lang="ru-RU" b="1" dirty="0" smtClean="0"/>
              <a:t>прямые </a:t>
            </a:r>
            <a:r>
              <a:rPr lang="ru-RU" b="1" dirty="0"/>
              <a:t>измерения</a:t>
            </a:r>
            <a:r>
              <a:rPr lang="ru-RU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B870DA9-DEC1-45E6-9C61-5E26116ED6B2}"/>
              </a:ext>
            </a:extLst>
          </p:cNvPr>
          <p:cNvSpPr txBox="1"/>
          <p:nvPr/>
        </p:nvSpPr>
        <p:spPr bwMode="auto">
          <a:xfrm>
            <a:off x="89140" y="2355726"/>
            <a:ext cx="892899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Во втором случае величины </a:t>
            </a:r>
            <a:r>
              <a:rPr lang="ru-RU" b="1" i="1" dirty="0"/>
              <a:t>a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ru-RU" b="1" i="1" dirty="0"/>
              <a:t>a</a:t>
            </a:r>
            <a:r>
              <a:rPr lang="ru-RU" baseline="-25000" dirty="0"/>
              <a:t>2</a:t>
            </a:r>
            <a:r>
              <a:rPr lang="ru-RU" dirty="0"/>
              <a:t>,..., </a:t>
            </a:r>
            <a:r>
              <a:rPr lang="ru-RU" b="1" i="1" dirty="0" err="1"/>
              <a:t>a</a:t>
            </a:r>
            <a:r>
              <a:rPr lang="ru-RU" i="1" baseline="-25000" dirty="0" err="1"/>
              <a:t>m</a:t>
            </a:r>
            <a:r>
              <a:rPr lang="ru-RU" b="1" i="1" dirty="0" smtClean="0"/>
              <a:t> </a:t>
            </a:r>
            <a:r>
              <a:rPr lang="ru-RU" dirty="0" smtClean="0"/>
              <a:t>непосредственно </a:t>
            </a:r>
            <a:r>
              <a:rPr lang="ru-RU" dirty="0"/>
              <a:t>измерены быть не могут, а измеряются другие переменные </a:t>
            </a:r>
            <a:r>
              <a:rPr lang="en-US" b="1" i="1" dirty="0" smtClean="0"/>
              <a:t>x</a:t>
            </a:r>
            <a:r>
              <a:rPr lang="ru-RU" baseline="-25000" dirty="0" smtClean="0"/>
              <a:t>1</a:t>
            </a:r>
            <a:r>
              <a:rPr lang="ru-RU" dirty="0"/>
              <a:t>, </a:t>
            </a:r>
            <a:r>
              <a:rPr lang="en-US" b="1" i="1" dirty="0" smtClean="0"/>
              <a:t>x</a:t>
            </a:r>
            <a:r>
              <a:rPr lang="ru-RU" baseline="-25000" dirty="0" smtClean="0"/>
              <a:t>2</a:t>
            </a:r>
            <a:r>
              <a:rPr lang="ru-RU" dirty="0"/>
              <a:t>,..., </a:t>
            </a:r>
            <a:r>
              <a:rPr lang="en-US" b="1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ru-RU" dirty="0" smtClean="0"/>
              <a:t>, </a:t>
            </a:r>
            <a:r>
              <a:rPr lang="ru-RU" dirty="0"/>
              <a:t>с которыми функционально связаны величины </a:t>
            </a:r>
            <a:r>
              <a:rPr lang="ru-RU" b="1" i="1" dirty="0"/>
              <a:t>a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ru-RU" b="1" i="1" dirty="0"/>
              <a:t>a</a:t>
            </a:r>
            <a:r>
              <a:rPr lang="ru-RU" baseline="-25000" dirty="0"/>
              <a:t>2</a:t>
            </a:r>
            <a:r>
              <a:rPr lang="ru-RU" dirty="0"/>
              <a:t>,..., </a:t>
            </a:r>
            <a:r>
              <a:rPr lang="ru-RU" b="1" i="1" dirty="0" err="1"/>
              <a:t>a</a:t>
            </a:r>
            <a:r>
              <a:rPr lang="ru-RU" i="1" baseline="-25000" dirty="0" err="1"/>
              <a:t>m</a:t>
            </a:r>
            <a:r>
              <a:rPr lang="ru-RU" i="1" baseline="-25000" dirty="0"/>
              <a:t> </a:t>
            </a:r>
            <a:r>
              <a:rPr lang="ru-RU" dirty="0" smtClean="0"/>
              <a:t>:</a:t>
            </a:r>
            <a:endParaRPr lang="ru-RU" dirty="0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xmlns="" id="{264D2A7C-F4A6-433E-9403-D316EAEC9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29234"/>
              </p:ext>
            </p:extLst>
          </p:nvPr>
        </p:nvGraphicFramePr>
        <p:xfrm>
          <a:off x="2843808" y="3536801"/>
          <a:ext cx="392271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1" name="Equation" r:id="rId4" imgW="2019240" imgH="291960" progId="Equation.DSMT4">
                  <p:embed/>
                </p:oleObj>
              </mc:Choice>
              <mc:Fallback>
                <p:oleObj name="Equation" r:id="rId4" imgW="20192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536801"/>
                        <a:ext cx="3922712" cy="6191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44A0358-B99E-4EAA-9958-17BB054DC85D}"/>
              </a:ext>
            </a:extLst>
          </p:cNvPr>
          <p:cNvSpPr txBox="1"/>
          <p:nvPr/>
        </p:nvSpPr>
        <p:spPr bwMode="auto">
          <a:xfrm>
            <a:off x="8043093" y="3558699"/>
            <a:ext cx="99340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 smtClean="0"/>
              <a:t>(1)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13EFC61-3067-49CD-A923-CB7B8DC7D3EB}"/>
              </a:ext>
            </a:extLst>
          </p:cNvPr>
          <p:cNvSpPr txBox="1"/>
          <p:nvPr/>
        </p:nvSpPr>
        <p:spPr bwMode="auto">
          <a:xfrm>
            <a:off x="86779" y="4259872"/>
            <a:ext cx="8928991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Эти измерения называются </a:t>
            </a:r>
            <a:r>
              <a:rPr lang="ru-RU" dirty="0" smtClean="0"/>
              <a:t>косвенными.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78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Обобщенная модель обработки экспериментальных данных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105914" y="471389"/>
            <a:ext cx="8928991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 smtClean="0"/>
              <a:t>Запишем выражение (1</a:t>
            </a:r>
            <a:r>
              <a:rPr lang="ru-RU" dirty="0"/>
              <a:t>) в векторной </a:t>
            </a:r>
            <a:r>
              <a:rPr lang="ru-RU" dirty="0" smtClean="0"/>
              <a:t>форме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13EFC61-3067-49CD-A923-CB7B8DC7D3EB}"/>
              </a:ext>
            </a:extLst>
          </p:cNvPr>
          <p:cNvSpPr txBox="1"/>
          <p:nvPr/>
        </p:nvSpPr>
        <p:spPr bwMode="auto">
          <a:xfrm>
            <a:off x="86779" y="2355726"/>
            <a:ext cx="892899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В общем случае функциональные связи </a:t>
            </a:r>
            <a:r>
              <a:rPr lang="ru-RU" dirty="0" smtClean="0"/>
              <a:t>(1</a:t>
            </a:r>
            <a:r>
              <a:rPr lang="ru-RU" dirty="0"/>
              <a:t>) являются нелинейными. Если же схема косвенных измерений линейна, то </a:t>
            </a:r>
            <a:r>
              <a:rPr lang="ru-RU" dirty="0" smtClean="0"/>
              <a:t>имеет </a:t>
            </a:r>
            <a:r>
              <a:rPr lang="ru-RU" dirty="0"/>
              <a:t>место </a:t>
            </a:r>
            <a:r>
              <a:rPr lang="ru-RU" dirty="0" smtClean="0"/>
              <a:t>соотношение</a:t>
            </a:r>
            <a:endParaRPr lang="ru-RU" dirty="0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xmlns="" id="{264D2A7C-F4A6-433E-9403-D316EAEC9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662597"/>
              </p:ext>
            </p:extLst>
          </p:nvPr>
        </p:nvGraphicFramePr>
        <p:xfrm>
          <a:off x="3452724" y="991797"/>
          <a:ext cx="21971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4" name="Equation" r:id="rId4" imgW="1130040" imgH="228600" progId="Equation.DSMT4">
                  <p:embed/>
                </p:oleObj>
              </mc:Choice>
              <mc:Fallback>
                <p:oleObj name="Equation" r:id="rId4" imgW="1130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724" y="991797"/>
                        <a:ext cx="2197100" cy="4841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44A0358-B99E-4EAA-9958-17BB054DC85D}"/>
              </a:ext>
            </a:extLst>
          </p:cNvPr>
          <p:cNvSpPr txBox="1"/>
          <p:nvPr/>
        </p:nvSpPr>
        <p:spPr bwMode="auto">
          <a:xfrm>
            <a:off x="8028302" y="991797"/>
            <a:ext cx="99340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 smtClean="0"/>
              <a:t>(2)</a:t>
            </a:r>
            <a:endParaRPr lang="ru-RU" dirty="0"/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xmlns="" id="{264D2A7C-F4A6-433E-9403-D316EAEC9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710119"/>
              </p:ext>
            </p:extLst>
          </p:nvPr>
        </p:nvGraphicFramePr>
        <p:xfrm>
          <a:off x="107504" y="1779662"/>
          <a:ext cx="25923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5" name="Equation" r:id="rId6" imgW="1333440" imgH="241200" progId="Equation.DSMT4">
                  <p:embed/>
                </p:oleObj>
              </mc:Choice>
              <mc:Fallback>
                <p:oleObj name="Equation" r:id="rId6" imgW="1333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779662"/>
                        <a:ext cx="2592388" cy="511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xmlns="" id="{264D2A7C-F4A6-433E-9403-D316EAEC9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843093"/>
              </p:ext>
            </p:extLst>
          </p:nvPr>
        </p:nvGraphicFramePr>
        <p:xfrm>
          <a:off x="3230166" y="1779588"/>
          <a:ext cx="24939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6" name="Equation" r:id="rId8" imgW="1282680" imgH="241200" progId="Equation.DSMT4">
                  <p:embed/>
                </p:oleObj>
              </mc:Choice>
              <mc:Fallback>
                <p:oleObj name="Equation" r:id="rId8" imgW="1282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166" y="1779588"/>
                        <a:ext cx="2493962" cy="511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xmlns="" id="{264D2A7C-F4A6-433E-9403-D316EAEC9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136570"/>
              </p:ext>
            </p:extLst>
          </p:nvPr>
        </p:nvGraphicFramePr>
        <p:xfrm>
          <a:off x="6369496" y="1779588"/>
          <a:ext cx="26670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7" name="Equation" r:id="rId10" imgW="1371600" imgH="241200" progId="Equation.DSMT4">
                  <p:embed/>
                </p:oleObj>
              </mc:Choice>
              <mc:Fallback>
                <p:oleObj name="Equation" r:id="rId10" imgW="1371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9496" y="1779588"/>
                        <a:ext cx="2667000" cy="511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621019"/>
              </p:ext>
            </p:extLst>
          </p:nvPr>
        </p:nvGraphicFramePr>
        <p:xfrm>
          <a:off x="3347864" y="3147814"/>
          <a:ext cx="2245924" cy="818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8" name="Equation" r:id="rId12" imgW="1498320" imgH="545760" progId="Equation.DSMT4">
                  <p:embed/>
                </p:oleObj>
              </mc:Choice>
              <mc:Fallback>
                <p:oleObj name="Equation" r:id="rId12" imgW="149832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47864" y="3147814"/>
                        <a:ext cx="2245924" cy="81843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xmlns="" id="{264D2A7C-F4A6-433E-9403-D316EAEC9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554040"/>
              </p:ext>
            </p:extLst>
          </p:nvPr>
        </p:nvGraphicFramePr>
        <p:xfrm>
          <a:off x="3467100" y="4164013"/>
          <a:ext cx="21240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9" name="Equation" r:id="rId14" imgW="1091880" imgH="241200" progId="Equation.DSMT4">
                  <p:embed/>
                </p:oleObj>
              </mc:Choice>
              <mc:Fallback>
                <p:oleObj name="Equation" r:id="rId14" imgW="1091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164013"/>
                        <a:ext cx="2124075" cy="511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44A0358-B99E-4EAA-9958-17BB054DC85D}"/>
              </a:ext>
            </a:extLst>
          </p:cNvPr>
          <p:cNvSpPr txBox="1"/>
          <p:nvPr/>
        </p:nvSpPr>
        <p:spPr bwMode="auto">
          <a:xfrm>
            <a:off x="8005600" y="4176638"/>
            <a:ext cx="99340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 smtClean="0"/>
              <a:t>(3)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13EFC61-3067-49CD-A923-CB7B8DC7D3EB}"/>
              </a:ext>
            </a:extLst>
          </p:cNvPr>
          <p:cNvSpPr txBox="1"/>
          <p:nvPr/>
        </p:nvSpPr>
        <p:spPr bwMode="auto">
          <a:xfrm>
            <a:off x="323528" y="4177441"/>
            <a:ext cx="2813257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 smtClean="0"/>
              <a:t>Или в векторной форме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68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Обобщенная модель обработки экспериментальных данных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105914" y="471389"/>
            <a:ext cx="892899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Во многих случаях свойства объекта, над которым ставится эксперимент, изменяются с течением времени. </a:t>
            </a:r>
            <a:r>
              <a:rPr lang="ru-RU" dirty="0" smtClean="0"/>
              <a:t>Тогда, соответственно, </a:t>
            </a:r>
            <a:r>
              <a:rPr lang="ru-RU" dirty="0"/>
              <a:t>вместо соотношений </a:t>
            </a:r>
            <a:r>
              <a:rPr lang="ru-RU" dirty="0" smtClean="0"/>
              <a:t>(2</a:t>
            </a:r>
            <a:r>
              <a:rPr lang="ru-RU" dirty="0"/>
              <a:t>) и </a:t>
            </a:r>
            <a:r>
              <a:rPr lang="ru-RU" dirty="0" smtClean="0"/>
              <a:t>(3</a:t>
            </a:r>
            <a:r>
              <a:rPr lang="ru-RU" dirty="0"/>
              <a:t>) </a:t>
            </a:r>
            <a:r>
              <a:rPr lang="ru-RU" dirty="0" smtClean="0"/>
              <a:t>можно записать:</a:t>
            </a:r>
            <a:endParaRPr lang="ru-RU" dirty="0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xmlns="" id="{264D2A7C-F4A6-433E-9403-D316EAEC9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136339"/>
              </p:ext>
            </p:extLst>
          </p:nvPr>
        </p:nvGraphicFramePr>
        <p:xfrm>
          <a:off x="307429" y="1635646"/>
          <a:ext cx="23923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8" name="Equation" r:id="rId4" imgW="1231560" imgH="228600" progId="Equation.DSMT4">
                  <p:embed/>
                </p:oleObj>
              </mc:Choice>
              <mc:Fallback>
                <p:oleObj name="Equation" r:id="rId4" imgW="1231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29" y="1635646"/>
                        <a:ext cx="2392363" cy="4841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13EFC61-3067-49CD-A923-CB7B8DC7D3EB}"/>
              </a:ext>
            </a:extLst>
          </p:cNvPr>
          <p:cNvSpPr txBox="1"/>
          <p:nvPr/>
        </p:nvSpPr>
        <p:spPr bwMode="auto">
          <a:xfrm>
            <a:off x="2835803" y="3147814"/>
            <a:ext cx="3469209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 smtClean="0"/>
              <a:t>при </a:t>
            </a:r>
            <a:r>
              <a:rPr lang="ru-RU" dirty="0"/>
              <a:t>дискретных измерениях</a:t>
            </a:r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xmlns="" id="{264D2A7C-F4A6-433E-9403-D316EAEC9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010232"/>
              </p:ext>
            </p:extLst>
          </p:nvPr>
        </p:nvGraphicFramePr>
        <p:xfrm>
          <a:off x="258217" y="2171640"/>
          <a:ext cx="2441575" cy="472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9" name="Equation" r:id="rId6" imgW="1257120" imgH="241200" progId="Equation.DSMT4">
                  <p:embed/>
                </p:oleObj>
              </mc:Choice>
              <mc:Fallback>
                <p:oleObj name="Equation" r:id="rId6" imgW="1257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17" y="2171640"/>
                        <a:ext cx="2441575" cy="47211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13EFC61-3067-49CD-A923-CB7B8DC7D3EB}"/>
              </a:ext>
            </a:extLst>
          </p:cNvPr>
          <p:cNvSpPr txBox="1"/>
          <p:nvPr/>
        </p:nvSpPr>
        <p:spPr bwMode="auto">
          <a:xfrm>
            <a:off x="2823083" y="1923678"/>
            <a:ext cx="3549117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при непрерывных измерениях</a:t>
            </a:r>
          </a:p>
        </p:txBody>
      </p:sp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xmlns="" id="{264D2A7C-F4A6-433E-9403-D316EAEC9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028852"/>
              </p:ext>
            </p:extLst>
          </p:nvPr>
        </p:nvGraphicFramePr>
        <p:xfrm>
          <a:off x="393946" y="2808758"/>
          <a:ext cx="2305846" cy="483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0" name="Equation" r:id="rId8" imgW="1295280" imgH="241200" progId="Equation.DSMT4">
                  <p:embed/>
                </p:oleObj>
              </mc:Choice>
              <mc:Fallback>
                <p:oleObj name="Equation" r:id="rId8" imgW="1295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946" y="2808758"/>
                        <a:ext cx="2305846" cy="48307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xmlns="" id="{264D2A7C-F4A6-433E-9403-D316EAEC9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55223"/>
              </p:ext>
            </p:extLst>
          </p:nvPr>
        </p:nvGraphicFramePr>
        <p:xfrm>
          <a:off x="120705" y="3358107"/>
          <a:ext cx="25654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1" name="Equation" r:id="rId10" imgW="1320480" imgH="241200" progId="Equation.DSMT4">
                  <p:embed/>
                </p:oleObj>
              </mc:Choice>
              <mc:Fallback>
                <p:oleObj name="Equation" r:id="rId10" imgW="1320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05" y="3358107"/>
                        <a:ext cx="2565400" cy="4714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105913" y="3880088"/>
            <a:ext cx="892899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Предполагается, что непрерывные и дискретные измерения проводятся в моменты времени, лежащие внутри интервала [0, T], т.е. </a:t>
            </a:r>
            <a:r>
              <a:rPr lang="ru-RU" b="1" i="1" dirty="0"/>
              <a:t>t</a:t>
            </a:r>
            <a:r>
              <a:rPr lang="ru-RU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ru-RU" dirty="0" smtClean="0"/>
              <a:t> </a:t>
            </a:r>
            <a:r>
              <a:rPr lang="ru-RU" dirty="0"/>
              <a:t>[0, T], </a:t>
            </a:r>
            <a:r>
              <a:rPr lang="ru-RU" b="1" i="1" dirty="0" err="1"/>
              <a:t>t</a:t>
            </a:r>
            <a:r>
              <a:rPr lang="ru-RU" b="1" i="1" baseline="-25000" dirty="0" err="1"/>
              <a:t>i</a:t>
            </a:r>
            <a:r>
              <a:rPr lang="ru-RU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ru-RU" dirty="0" smtClean="0"/>
              <a:t> </a:t>
            </a:r>
            <a:r>
              <a:rPr lang="ru-RU" dirty="0"/>
              <a:t>[0, T]</a:t>
            </a:r>
          </a:p>
        </p:txBody>
      </p:sp>
    </p:spTree>
    <p:extLst>
      <p:ext uri="{BB962C8B-B14F-4D97-AF65-F5344CB8AC3E}">
        <p14:creationId xmlns:p14="http://schemas.microsoft.com/office/powerpoint/2010/main" val="20982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Обобщенная модель обработки экспериментальных данных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13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98023" y="699542"/>
            <a:ext cx="892899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Результат измерения всегда содержит ошибку (погрешность), представляющую собой отклонение результата измерения от истинного значения. Ошибки принято разделять на систематические и случайные.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13EFC61-3067-49CD-A923-CB7B8DC7D3EB}"/>
              </a:ext>
            </a:extLst>
          </p:cNvPr>
          <p:cNvSpPr txBox="1"/>
          <p:nvPr/>
        </p:nvSpPr>
        <p:spPr bwMode="auto">
          <a:xfrm>
            <a:off x="96047" y="2211710"/>
            <a:ext cx="8928991" cy="22467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b="1" dirty="0"/>
              <a:t>Систематические ошибки </a:t>
            </a:r>
            <a:r>
              <a:rPr lang="ru-RU" dirty="0"/>
              <a:t>– это составляющие общей ошибки, вызываемые факторами, действующими одинаковым образом при многократном повторении одних и тех же измерений. Эти ошибки при повторных измерениях остаются неизменными или, если изменяются, то закономерно. Систематические ошибки, как правило, обусловлены погрешностями измерительных приборов (инструментальные ошибки) и несовершенством методов измерений (методические ошибки).</a:t>
            </a:r>
          </a:p>
        </p:txBody>
      </p:sp>
    </p:spTree>
    <p:extLst>
      <p:ext uri="{BB962C8B-B14F-4D97-AF65-F5344CB8AC3E}">
        <p14:creationId xmlns:p14="http://schemas.microsoft.com/office/powerpoint/2010/main" val="189268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Обобщенная модель обработки экспериментальных данных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93083" y="483518"/>
            <a:ext cx="8928991" cy="21390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sz="1900" b="1" dirty="0"/>
              <a:t>Случайные ошибки </a:t>
            </a:r>
            <a:r>
              <a:rPr lang="ru-RU" sz="1900" dirty="0"/>
              <a:t>– составляющие общей ошибки, изменяющиеся случайным образом при повторных измерениях одной и той же величины. Причиной случайных ошибок являются неконтролируемые факторы, проявление которых неодинаково в каждом измерении и которые заранее не могут быть учтены. Другими словами, случайные ошибки проявляются тогда, когда при измерениях имеют место случайные события. Объективно такие события при наблюдениях и измерениях происходят всегда, как бы ни повышалась «чистота» эксперимента.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13EFC61-3067-49CD-A923-CB7B8DC7D3EB}"/>
              </a:ext>
            </a:extLst>
          </p:cNvPr>
          <p:cNvSpPr txBox="1"/>
          <p:nvPr/>
        </p:nvSpPr>
        <p:spPr bwMode="auto">
          <a:xfrm>
            <a:off x="84201" y="2859782"/>
            <a:ext cx="8928991" cy="18466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sz="1900" dirty="0"/>
              <a:t>Среди случайных ошибок особо следует выделить грубые ошибки (промахи). Их характер и причины существенно отличаются от характера других случайных ошибок измерений. Основная масса случайных ошибок появляется при исправно работающих средствах измерений и правильных действия экспериментатора. Причиной появления грубых ошибок являются неисправность приборов или неточность в работе экспериментатора</a:t>
            </a:r>
            <a:r>
              <a:rPr lang="ru-RU" sz="1900" dirty="0" smtClean="0"/>
              <a:t>.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17714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Обобщенная модель обработки экспериментальных данных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15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96046" y="483518"/>
            <a:ext cx="892899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В рамках изучаемой дисциплины рассматриваются методы обработки экспериментальных данных, содержащих случайные ошибки (исключая грубые)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13EFC61-3067-49CD-A923-CB7B8DC7D3EB}"/>
              </a:ext>
            </a:extLst>
          </p:cNvPr>
          <p:cNvSpPr txBox="1"/>
          <p:nvPr/>
        </p:nvSpPr>
        <p:spPr bwMode="auto">
          <a:xfrm>
            <a:off x="96047" y="1885570"/>
            <a:ext cx="892899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Тогда </a:t>
            </a:r>
            <a:r>
              <a:rPr lang="ru-RU" dirty="0" smtClean="0"/>
              <a:t>при аддитивном учёте ошибок выражение для вектора </a:t>
            </a:r>
            <a:r>
              <a:rPr lang="ru-RU" dirty="0"/>
              <a:t>экспериментальных данных принимает вид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96045" y="1347614"/>
            <a:ext cx="2603747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 smtClean="0"/>
              <a:t>Введем обозначение: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3491880" y="1347614"/>
            <a:ext cx="201622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 smtClean="0"/>
              <a:t>- вектор </a:t>
            </a:r>
            <a:r>
              <a:rPr lang="ru-RU" dirty="0"/>
              <a:t>ошибок 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725712"/>
              </p:ext>
            </p:extLst>
          </p:nvPr>
        </p:nvGraphicFramePr>
        <p:xfrm>
          <a:off x="2843808" y="1319643"/>
          <a:ext cx="576064" cy="456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8" name="Equation" r:id="rId4" imgW="304560" imgH="241200" progId="Equation.DSMT4">
                  <p:embed/>
                </p:oleObj>
              </mc:Choice>
              <mc:Fallback>
                <p:oleObj name="Equation" r:id="rId4" imgW="304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3808" y="1319643"/>
                        <a:ext cx="576064" cy="456051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014317"/>
              </p:ext>
            </p:extLst>
          </p:nvPr>
        </p:nvGraphicFramePr>
        <p:xfrm>
          <a:off x="3491880" y="2728554"/>
          <a:ext cx="1937197" cy="412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9" name="Equation" r:id="rId6" imgW="1193760" imgH="253800" progId="Equation.DSMT4">
                  <p:embed/>
                </p:oleObj>
              </mc:Choice>
              <mc:Fallback>
                <p:oleObj name="Equation" r:id="rId6" imgW="1193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91880" y="2728554"/>
                        <a:ext cx="1937197" cy="41216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44A0358-B99E-4EAA-9958-17BB054DC85D}"/>
              </a:ext>
            </a:extLst>
          </p:cNvPr>
          <p:cNvSpPr txBox="1"/>
          <p:nvPr/>
        </p:nvSpPr>
        <p:spPr bwMode="auto">
          <a:xfrm>
            <a:off x="6300192" y="2715766"/>
            <a:ext cx="99340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 smtClean="0"/>
              <a:t>(4)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96046" y="2715766"/>
            <a:ext cx="3323825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при прямых измерениях 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96047" y="4024104"/>
            <a:ext cx="2891777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При мультипликативном учёте </a:t>
            </a:r>
            <a:r>
              <a:rPr lang="ru-RU" dirty="0" smtClean="0"/>
              <a:t>ошибок:</a:t>
            </a:r>
            <a:endParaRPr lang="ru-RU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964065"/>
              </p:ext>
            </p:extLst>
          </p:nvPr>
        </p:nvGraphicFramePr>
        <p:xfrm>
          <a:off x="3487464" y="3232150"/>
          <a:ext cx="24526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0" name="Equation" r:id="rId8" imgW="1511280" imgH="253800" progId="Equation.DSMT4">
                  <p:embed/>
                </p:oleObj>
              </mc:Choice>
              <mc:Fallback>
                <p:oleObj name="Equation" r:id="rId8" imgW="1511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87464" y="3232150"/>
                        <a:ext cx="2452688" cy="4127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44A0358-B99E-4EAA-9958-17BB054DC85D}"/>
              </a:ext>
            </a:extLst>
          </p:cNvPr>
          <p:cNvSpPr txBox="1"/>
          <p:nvPr/>
        </p:nvSpPr>
        <p:spPr bwMode="auto">
          <a:xfrm>
            <a:off x="6300192" y="3219822"/>
            <a:ext cx="99340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 smtClean="0"/>
              <a:t>(5)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96046" y="3219822"/>
            <a:ext cx="332382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при </a:t>
            </a:r>
            <a:r>
              <a:rPr lang="ru-RU" dirty="0" smtClean="0"/>
              <a:t>косвенных измерениях :</a:t>
            </a:r>
            <a:endParaRPr lang="ru-RU" dirty="0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463811"/>
              </p:ext>
            </p:extLst>
          </p:nvPr>
        </p:nvGraphicFramePr>
        <p:xfrm>
          <a:off x="3059832" y="3929063"/>
          <a:ext cx="28448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1" name="Equation" r:id="rId10" imgW="1752480" imgH="253800" progId="Equation.DSMT4">
                  <p:embed/>
                </p:oleObj>
              </mc:Choice>
              <mc:Fallback>
                <p:oleObj name="Equation" r:id="rId10" imgW="1752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59832" y="3929063"/>
                        <a:ext cx="2844800" cy="4127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44A0358-B99E-4EAA-9958-17BB054DC85D}"/>
              </a:ext>
            </a:extLst>
          </p:cNvPr>
          <p:cNvSpPr txBox="1"/>
          <p:nvPr/>
        </p:nvSpPr>
        <p:spPr bwMode="auto">
          <a:xfrm>
            <a:off x="7827069" y="3939902"/>
            <a:ext cx="99340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 smtClean="0"/>
              <a:t>(6)</a:t>
            </a:r>
            <a:endParaRPr lang="ru-RU" dirty="0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758058"/>
              </p:ext>
            </p:extLst>
          </p:nvPr>
        </p:nvGraphicFramePr>
        <p:xfrm>
          <a:off x="3061990" y="4413250"/>
          <a:ext cx="46783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2" name="Equation" r:id="rId12" imgW="2882880" imgH="279360" progId="Equation.DSMT4">
                  <p:embed/>
                </p:oleObj>
              </mc:Choice>
              <mc:Fallback>
                <p:oleObj name="Equation" r:id="rId12" imgW="2882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61990" y="4413250"/>
                        <a:ext cx="4678362" cy="4540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44A0358-B99E-4EAA-9958-17BB054DC85D}"/>
              </a:ext>
            </a:extLst>
          </p:cNvPr>
          <p:cNvSpPr txBox="1"/>
          <p:nvPr/>
        </p:nvSpPr>
        <p:spPr bwMode="auto">
          <a:xfrm>
            <a:off x="7827069" y="4403888"/>
            <a:ext cx="993403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rnd">
            <a:solidFill>
              <a:srgbClr val="FF0000"/>
            </a:solidFill>
            <a:bevel/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 smtClean="0"/>
              <a:t>(7)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3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Обобщенная модель обработки экспериментальных данных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16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105916" y="3572311"/>
            <a:ext cx="892899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 smtClean="0"/>
              <a:t>Процедура оценивания </a:t>
            </a:r>
            <a:r>
              <a:rPr lang="ru-RU" dirty="0"/>
              <a:t>связана с получением оценок характеристик объекта. Под </a:t>
            </a:r>
            <a:r>
              <a:rPr lang="ru-RU" b="1" dirty="0"/>
              <a:t>оценкой</a:t>
            </a:r>
            <a:r>
              <a:rPr lang="ru-RU" dirty="0"/>
              <a:t> будем понимать приближённое значение оцениваемой величины, которое целесообразно принимать за её истинное значение.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13EFC61-3067-49CD-A923-CB7B8DC7D3EB}"/>
              </a:ext>
            </a:extLst>
          </p:cNvPr>
          <p:cNvSpPr txBox="1"/>
          <p:nvPr/>
        </p:nvSpPr>
        <p:spPr bwMode="auto">
          <a:xfrm>
            <a:off x="113802" y="480564"/>
            <a:ext cx="8928991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 smtClean="0"/>
              <a:t>	Цель </a:t>
            </a:r>
            <a:r>
              <a:rPr lang="ru-RU" dirty="0"/>
              <a:t>обработки данных эксперимента заключается в получении из них </a:t>
            </a:r>
            <a:r>
              <a:rPr lang="ru-RU" dirty="0" smtClean="0"/>
              <a:t>сведений </a:t>
            </a:r>
            <a:r>
              <a:rPr lang="ru-RU" dirty="0"/>
              <a:t>о свойствах изучаемого объекта или </a:t>
            </a:r>
            <a:r>
              <a:rPr lang="ru-RU" dirty="0" smtClean="0"/>
              <a:t>процесса.</a:t>
            </a:r>
          </a:p>
          <a:p>
            <a:pPr algn="just">
              <a:defRPr/>
            </a:pPr>
            <a:r>
              <a:rPr lang="ru-RU" dirty="0" smtClean="0"/>
              <a:t>	На </a:t>
            </a:r>
            <a:r>
              <a:rPr lang="ru-RU" dirty="0"/>
              <a:t>заключительном этапе экспериментатор принимает решение относительно этих </a:t>
            </a:r>
            <a:r>
              <a:rPr lang="ru-RU" dirty="0" smtClean="0"/>
              <a:t>свойств.</a:t>
            </a:r>
          </a:p>
          <a:p>
            <a:pPr algn="just">
              <a:defRPr/>
            </a:pPr>
            <a:r>
              <a:rPr lang="ru-RU" dirty="0"/>
              <a:t>	</a:t>
            </a:r>
            <a:r>
              <a:rPr lang="ru-RU" dirty="0" smtClean="0"/>
              <a:t>Данное </a:t>
            </a:r>
            <a:r>
              <a:rPr lang="ru-RU" dirty="0"/>
              <a:t>решение может быть связано, например, с оцениванием конкретных значений величин, характеризующих свойства объекта, а также с проверкой предположений о нахождении этих величин в определённых пределах, предположений о возможных законах распределения и т.д.).</a:t>
            </a:r>
          </a:p>
        </p:txBody>
      </p:sp>
    </p:spTree>
    <p:extLst>
      <p:ext uri="{BB962C8B-B14F-4D97-AF65-F5344CB8AC3E}">
        <p14:creationId xmlns:p14="http://schemas.microsoft.com/office/powerpoint/2010/main" val="24197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Обобщенная модель обработки экспериментальных данных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17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105916" y="4259872"/>
            <a:ext cx="8928991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 dirty="0"/>
              <a:t>Рис.1.1. Обобщённая модель обработки экспериментальных данных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153495"/>
              </p:ext>
            </p:extLst>
          </p:nvPr>
        </p:nvGraphicFramePr>
        <p:xfrm>
          <a:off x="559347" y="555526"/>
          <a:ext cx="7973093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8" name="Picture" r:id="rId4" imgW="5314620" imgH="2298871" progId="Word.Picture.8">
                  <p:embed/>
                </p:oleObj>
              </mc:Choice>
              <mc:Fallback>
                <p:oleObj name="Picture" r:id="rId4" imgW="5314620" imgH="2298871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347" y="555526"/>
                        <a:ext cx="7973093" cy="3456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81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Обобщенная модель обработки экспериментальных данных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18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4562522" y="483518"/>
            <a:ext cx="4464496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Состояние (свойства) исследуемого объекта или процесса абстрагируется пространством ситуаций {</a:t>
            </a:r>
            <a:r>
              <a:rPr lang="ru-RU" b="1" i="1" dirty="0"/>
              <a:t>E</a:t>
            </a:r>
            <a:r>
              <a:rPr lang="ru-RU" dirty="0"/>
              <a:t>}.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193313"/>
              </p:ext>
            </p:extLst>
          </p:nvPr>
        </p:nvGraphicFramePr>
        <p:xfrm>
          <a:off x="105916" y="627534"/>
          <a:ext cx="4318759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6" name="Picture" r:id="rId4" imgW="5314620" imgH="2298871" progId="Word.Picture.8">
                  <p:embed/>
                </p:oleObj>
              </mc:Choice>
              <mc:Fallback>
                <p:oleObj name="Picture" r:id="rId4" imgW="5314620" imgH="229887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16" y="627534"/>
                        <a:ext cx="4318759" cy="187220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4572000" y="1563638"/>
            <a:ext cx="4464496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 smtClean="0"/>
              <a:t>Под </a:t>
            </a:r>
            <a:r>
              <a:rPr lang="ru-RU" b="1" i="1" dirty="0" smtClean="0"/>
              <a:t>E</a:t>
            </a:r>
            <a:r>
              <a:rPr lang="ru-RU" dirty="0" smtClean="0"/>
              <a:t> </a:t>
            </a:r>
            <a:r>
              <a:rPr lang="en-US" dirty="0">
                <a:sym typeface="Symbol"/>
              </a:rPr>
              <a:t></a:t>
            </a:r>
            <a:r>
              <a:rPr lang="ru-RU" dirty="0" smtClean="0"/>
              <a:t> </a:t>
            </a:r>
            <a:r>
              <a:rPr lang="ru-RU" dirty="0"/>
              <a:t>{</a:t>
            </a:r>
            <a:r>
              <a:rPr lang="ru-RU" b="1" i="1" dirty="0"/>
              <a:t>E</a:t>
            </a:r>
            <a:r>
              <a:rPr lang="ru-RU" dirty="0"/>
              <a:t>} </a:t>
            </a:r>
            <a:r>
              <a:rPr lang="ru-RU" dirty="0" smtClean="0"/>
              <a:t>понимается </a:t>
            </a:r>
            <a:r>
              <a:rPr lang="ru-RU" dirty="0"/>
              <a:t>абстрактный параметр, характеризующий ситуацию, т.е. состояние </a:t>
            </a:r>
            <a:r>
              <a:rPr lang="ru-RU" dirty="0" smtClean="0"/>
              <a:t>объекта.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107504" y="3003798"/>
            <a:ext cx="8928992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Абстрактный </a:t>
            </a:r>
            <a:r>
              <a:rPr lang="ru-RU" dirty="0" smtClean="0"/>
              <a:t>параметр </a:t>
            </a:r>
            <a:r>
              <a:rPr lang="ru-RU" b="1" i="1" dirty="0"/>
              <a:t>E</a:t>
            </a:r>
            <a:r>
              <a:rPr lang="ru-RU" dirty="0" smtClean="0"/>
              <a:t> </a:t>
            </a:r>
            <a:r>
              <a:rPr lang="ru-RU" dirty="0"/>
              <a:t>может выражаться числом, функцией, функционалом, оператором, отношением, событием и т.п. Пространство </a:t>
            </a:r>
            <a:r>
              <a:rPr lang="ru-RU" dirty="0" smtClean="0"/>
              <a:t>ситуаций </a:t>
            </a:r>
            <a:r>
              <a:rPr lang="ru-RU" dirty="0"/>
              <a:t>{</a:t>
            </a:r>
            <a:r>
              <a:rPr lang="ru-RU" b="1" i="1" dirty="0"/>
              <a:t>E</a:t>
            </a:r>
            <a:r>
              <a:rPr lang="ru-RU" dirty="0"/>
              <a:t>}</a:t>
            </a:r>
            <a:r>
              <a:rPr lang="ru-RU" dirty="0" smtClean="0"/>
              <a:t> </a:t>
            </a:r>
            <a:r>
              <a:rPr lang="ru-RU" dirty="0"/>
              <a:t>при оценивании вектора </a:t>
            </a:r>
            <a:r>
              <a:rPr lang="ru-RU" b="1" i="1" dirty="0"/>
              <a:t>A</a:t>
            </a:r>
            <a:r>
              <a:rPr lang="ru-RU" baseline="-25000" dirty="0"/>
              <a:t>&lt;</a:t>
            </a:r>
            <a:r>
              <a:rPr lang="ru-RU" b="1" i="1" baseline="-25000" dirty="0"/>
              <a:t>m</a:t>
            </a:r>
            <a:r>
              <a:rPr lang="ru-RU" baseline="-25000" dirty="0"/>
              <a:t>&gt;</a:t>
            </a:r>
            <a:r>
              <a:rPr lang="ru-RU" dirty="0"/>
              <a:t> представляет множество всех возможных его значений. Экспериментатора интересует истинное значение вектора </a:t>
            </a:r>
            <a:r>
              <a:rPr lang="ru-RU" b="1" i="1" dirty="0"/>
              <a:t>A</a:t>
            </a:r>
            <a:r>
              <a:rPr lang="ru-RU" baseline="-25000" dirty="0"/>
              <a:t>&lt;</a:t>
            </a:r>
            <a:r>
              <a:rPr lang="ru-RU" b="1" i="1" baseline="-25000" dirty="0"/>
              <a:t>m</a:t>
            </a:r>
            <a:r>
              <a:rPr lang="ru-RU" baseline="-25000" dirty="0"/>
              <a:t>&gt;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91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Обобщенная модель обработки экспериментальных данных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19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412582"/>
              </p:ext>
            </p:extLst>
          </p:nvPr>
        </p:nvGraphicFramePr>
        <p:xfrm>
          <a:off x="105916" y="627534"/>
          <a:ext cx="4318759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6" name="Picture" r:id="rId4" imgW="5314620" imgH="2298871" progId="Word.Picture.8">
                  <p:embed/>
                </p:oleObj>
              </mc:Choice>
              <mc:Fallback>
                <p:oleObj name="Picture" r:id="rId4" imgW="5314620" imgH="229887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16" y="627534"/>
                        <a:ext cx="4318759" cy="187220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77315" y="2603688"/>
            <a:ext cx="892899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В общем виде истинную связь обозначим </a:t>
            </a:r>
            <a:r>
              <a:rPr lang="ru-RU" dirty="0" smtClean="0"/>
              <a:t>соотношением       </a:t>
            </a:r>
            <a:r>
              <a:rPr lang="ru-RU" b="1" i="1" dirty="0"/>
              <a:t>X</a:t>
            </a:r>
            <a:r>
              <a:rPr lang="ru-RU" dirty="0"/>
              <a:t> = </a:t>
            </a:r>
            <a:r>
              <a:rPr lang="ru-RU" b="1" i="1" dirty="0"/>
              <a:t>N</a:t>
            </a:r>
            <a:r>
              <a:rPr lang="ru-RU" dirty="0"/>
              <a:t>(</a:t>
            </a:r>
            <a:r>
              <a:rPr lang="ru-RU" b="1" i="1" dirty="0"/>
              <a:t>E</a:t>
            </a:r>
            <a:r>
              <a:rPr lang="ru-RU" dirty="0"/>
              <a:t>).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4562522" y="1145237"/>
            <a:ext cx="4464496" cy="1323439"/>
            <a:chOff x="4562522" y="483518"/>
            <a:chExt cx="4464496" cy="132343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CFCCFBD-21F2-4D46-9C89-FED18BC7C69E}"/>
                </a:ext>
              </a:extLst>
            </p:cNvPr>
            <p:cNvSpPr txBox="1"/>
            <p:nvPr/>
          </p:nvSpPr>
          <p:spPr bwMode="auto">
            <a:xfrm>
              <a:off x="4562522" y="483518"/>
              <a:ext cx="4464496" cy="13234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2000">
                  <a:solidFill>
                    <a:srgbClr val="000000"/>
                  </a:solidFill>
                  <a:cs typeface="Times New Roman" panose="02020603050405020304" pitchFamily="18" charset="0"/>
                </a:defRPr>
              </a:lvl1pPr>
            </a:lstStyle>
            <a:p>
              <a:pPr>
                <a:defRPr/>
              </a:pPr>
              <a:r>
                <a:rPr lang="ru-RU" dirty="0"/>
                <a:t>В процессе наблюдений регистрируется случайный вектор  </a:t>
              </a:r>
              <a:r>
                <a:rPr lang="ru-RU" dirty="0" smtClean="0"/>
                <a:t>     , </a:t>
              </a:r>
              <a:r>
                <a:rPr lang="ru-RU" dirty="0"/>
                <a:t>который связан с вектором </a:t>
              </a:r>
              <a:r>
                <a:rPr lang="ru-RU" b="1" i="1" dirty="0"/>
                <a:t>A</a:t>
              </a:r>
              <a:r>
                <a:rPr lang="ru-RU" baseline="-25000" dirty="0"/>
                <a:t>&lt;</a:t>
              </a:r>
              <a:r>
                <a:rPr lang="ru-RU" b="1" i="1" baseline="-25000" dirty="0"/>
                <a:t>m</a:t>
              </a:r>
              <a:r>
                <a:rPr lang="ru-RU" baseline="-25000" dirty="0"/>
                <a:t>&gt;</a:t>
              </a:r>
              <a:r>
                <a:rPr lang="ru-RU" dirty="0" smtClean="0"/>
                <a:t> </a:t>
              </a:r>
              <a:r>
                <a:rPr lang="ru-RU" dirty="0"/>
                <a:t>выражениями </a:t>
              </a:r>
              <a:r>
                <a:rPr lang="ru-RU" dirty="0" smtClean="0"/>
                <a:t>(4</a:t>
              </a:r>
              <a:r>
                <a:rPr lang="ru-RU" dirty="0"/>
                <a:t>) – </a:t>
              </a:r>
              <a:r>
                <a:rPr lang="ru-RU" dirty="0" smtClean="0"/>
                <a:t>(7</a:t>
              </a:r>
              <a:r>
                <a:rPr lang="ru-RU" dirty="0"/>
                <a:t>).</a:t>
              </a:r>
            </a:p>
          </p:txBody>
        </p:sp>
        <p:graphicFrame>
          <p:nvGraphicFramePr>
            <p:cNvPr id="2" name="Объект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9184490"/>
                </p:ext>
              </p:extLst>
            </p:nvPr>
          </p:nvGraphicFramePr>
          <p:xfrm>
            <a:off x="8399474" y="789170"/>
            <a:ext cx="316036" cy="361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27" name="Equation" r:id="rId6" imgW="200110" imgH="228206" progId="Equation.DSMT4">
                    <p:embed/>
                  </p:oleObj>
                </mc:Choice>
                <mc:Fallback>
                  <p:oleObj name="Equation" r:id="rId6" imgW="200110" imgH="228206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399474" y="789170"/>
                          <a:ext cx="316036" cy="3611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47815" y="3147814"/>
            <a:ext cx="8928992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Случайные воздействия (помехи)  </a:t>
            </a:r>
            <a:r>
              <a:rPr lang="ru-RU" dirty="0" smtClean="0"/>
              <a:t>   , </a:t>
            </a:r>
            <a:r>
              <a:rPr lang="ru-RU" dirty="0"/>
              <a:t>образующие пространство воздействий </a:t>
            </a:r>
            <a:r>
              <a:rPr lang="ru-RU" dirty="0" smtClean="0"/>
              <a:t>     {     }, </a:t>
            </a:r>
            <a:r>
              <a:rPr lang="ru-RU" dirty="0"/>
              <a:t>искажают эту связь и она принимает вид 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964944"/>
              </p:ext>
            </p:extLst>
          </p:nvPr>
        </p:nvGraphicFramePr>
        <p:xfrm>
          <a:off x="3995936" y="3147814"/>
          <a:ext cx="266028" cy="375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8" name="Equation" r:id="rId8" imgW="161960" imgH="228206" progId="Equation.DSMT4">
                  <p:embed/>
                </p:oleObj>
              </mc:Choice>
              <mc:Fallback>
                <p:oleObj name="Equation" r:id="rId8" imgW="161960" imgH="2282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95936" y="3147814"/>
                        <a:ext cx="266028" cy="375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666179"/>
              </p:ext>
            </p:extLst>
          </p:nvPr>
        </p:nvGraphicFramePr>
        <p:xfrm>
          <a:off x="251520" y="3420317"/>
          <a:ext cx="266028" cy="375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9" name="Equation" r:id="rId10" imgW="161960" imgH="228206" progId="Equation.DSMT4">
                  <p:embed/>
                </p:oleObj>
              </mc:Choice>
              <mc:Fallback>
                <p:oleObj name="Equation" r:id="rId10" imgW="161960" imgH="2282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1520" y="3420317"/>
                        <a:ext cx="266028" cy="375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894388"/>
              </p:ext>
            </p:extLst>
          </p:nvPr>
        </p:nvGraphicFramePr>
        <p:xfrm>
          <a:off x="3859004" y="4083918"/>
          <a:ext cx="180399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0" name="Equation" r:id="rId11" imgW="863280" imgH="241200" progId="Equation.DSMT4">
                  <p:embed/>
                </p:oleObj>
              </mc:Choice>
              <mc:Fallback>
                <p:oleObj name="Equation" r:id="rId11" imgW="863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59004" y="4083918"/>
                        <a:ext cx="1803990" cy="50405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853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Times New Roman" panose="02020603050405020304" pitchFamily="18" charset="0"/>
              </a:rPr>
              <a:t>  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Введение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105916" y="627534"/>
            <a:ext cx="892899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Одним из основных способов изучения окружающего мира, средством познания было и остаётся наблюдение.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13EFC61-3067-49CD-A923-CB7B8DC7D3EB}"/>
              </a:ext>
            </a:extLst>
          </p:cNvPr>
          <p:cNvSpPr txBox="1"/>
          <p:nvPr/>
        </p:nvSpPr>
        <p:spPr bwMode="auto">
          <a:xfrm>
            <a:off x="105915" y="1575832"/>
            <a:ext cx="892899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Под наблюдением принято понимать целенаправленное восприятие свойств процессов и явлений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D4F2AA4-225D-4075-8463-2DF96F8F89DE}"/>
              </a:ext>
            </a:extLst>
          </p:cNvPr>
          <p:cNvSpPr txBox="1"/>
          <p:nvPr/>
        </p:nvSpPr>
        <p:spPr bwMode="auto">
          <a:xfrm>
            <a:off x="118937" y="2492191"/>
            <a:ext cx="892899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Опираясь на результаты наблюдения, исследователь строит физическую модель новых процессов и явлений, выдвигает научные гипотезы, создаёт теории, принимает решения.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B870DA9-DEC1-45E6-9C61-5E26116ED6B2}"/>
              </a:ext>
            </a:extLst>
          </p:cNvPr>
          <p:cNvSpPr txBox="1"/>
          <p:nvPr/>
        </p:nvSpPr>
        <p:spPr bwMode="auto">
          <a:xfrm>
            <a:off x="118938" y="3656101"/>
            <a:ext cx="892899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Наблюдение, как правило, сопровождается определённым преобразованием и регистрацией информации о свойствах наблюдаемого объекта.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Обобщенная модель обработки экспериментальных данных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20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098460"/>
              </p:ext>
            </p:extLst>
          </p:nvPr>
        </p:nvGraphicFramePr>
        <p:xfrm>
          <a:off x="105916" y="555526"/>
          <a:ext cx="4318759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92" name="Picture" r:id="rId4" imgW="5314620" imgH="2298871" progId="Word.Picture.8">
                  <p:embed/>
                </p:oleObj>
              </mc:Choice>
              <mc:Fallback>
                <p:oleObj name="Picture" r:id="rId4" imgW="5314620" imgH="229887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16" y="555526"/>
                        <a:ext cx="4318759" cy="187220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77315" y="2603688"/>
            <a:ext cx="8928992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Множество { </a:t>
            </a:r>
            <a:r>
              <a:rPr lang="ru-RU" dirty="0" smtClean="0"/>
              <a:t>   } </a:t>
            </a:r>
            <a:r>
              <a:rPr lang="ru-RU" dirty="0"/>
              <a:t>всех значений  </a:t>
            </a:r>
            <a:r>
              <a:rPr lang="ru-RU" dirty="0" smtClean="0"/>
              <a:t>     , </a:t>
            </a:r>
            <a:r>
              <a:rPr lang="ru-RU" dirty="0"/>
              <a:t>которые могут быть реализованы при всех возможных значениях </a:t>
            </a:r>
            <a:r>
              <a:rPr lang="ru-RU" b="1" i="1" dirty="0"/>
              <a:t>E</a:t>
            </a:r>
            <a:r>
              <a:rPr lang="ru-RU" dirty="0"/>
              <a:t> и  </a:t>
            </a:r>
            <a:r>
              <a:rPr lang="ru-RU" dirty="0" smtClean="0"/>
              <a:t>    , </a:t>
            </a:r>
            <a:r>
              <a:rPr lang="ru-RU" dirty="0"/>
              <a:t>составляет пространство </a:t>
            </a:r>
            <a:r>
              <a:rPr lang="ru-RU" dirty="0" smtClean="0"/>
              <a:t>наблюдений.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4541811" y="483518"/>
            <a:ext cx="4464496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ru-RU" dirty="0"/>
              <a:t>Помехи   </a:t>
            </a:r>
            <a:r>
              <a:rPr lang="ru-RU" dirty="0" smtClean="0"/>
              <a:t>     генерируются </a:t>
            </a:r>
            <a:r>
              <a:rPr lang="ru-RU" dirty="0"/>
              <a:t>источником стохастичности. Операция над </a:t>
            </a:r>
            <a:r>
              <a:rPr lang="ru-RU" dirty="0" smtClean="0"/>
              <a:t>параметром </a:t>
            </a:r>
            <a:r>
              <a:rPr lang="ru-RU" b="1" i="1" dirty="0"/>
              <a:t>E</a:t>
            </a:r>
            <a:r>
              <a:rPr lang="ru-RU" dirty="0"/>
              <a:t> и случайной величиной (процессом)  </a:t>
            </a:r>
            <a:r>
              <a:rPr lang="ru-RU" dirty="0" smtClean="0"/>
              <a:t>     , </a:t>
            </a:r>
            <a:r>
              <a:rPr lang="ru-RU" dirty="0"/>
              <a:t>в результате которой формируется вектор  </a:t>
            </a:r>
            <a:r>
              <a:rPr lang="ru-RU" dirty="0" smtClean="0"/>
              <a:t>    , </a:t>
            </a:r>
            <a:r>
              <a:rPr lang="ru-RU" dirty="0"/>
              <a:t>обозначена на схеме </a:t>
            </a:r>
            <a:r>
              <a:rPr lang="ru-RU" dirty="0" smtClean="0"/>
              <a:t>через </a:t>
            </a:r>
            <a:endParaRPr lang="ru-RU" dirty="0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510941"/>
              </p:ext>
            </p:extLst>
          </p:nvPr>
        </p:nvGraphicFramePr>
        <p:xfrm>
          <a:off x="5580112" y="467989"/>
          <a:ext cx="266028" cy="375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93" name="Equation" r:id="rId6" imgW="161960" imgH="228206" progId="Equation.DSMT4">
                  <p:embed/>
                </p:oleObj>
              </mc:Choice>
              <mc:Fallback>
                <p:oleObj name="Equation" r:id="rId6" imgW="161960" imgH="2282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80112" y="467989"/>
                        <a:ext cx="266028" cy="375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30910"/>
              </p:ext>
            </p:extLst>
          </p:nvPr>
        </p:nvGraphicFramePr>
        <p:xfrm>
          <a:off x="6084168" y="1404093"/>
          <a:ext cx="266028" cy="375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94" name="Equation" r:id="rId8" imgW="161960" imgH="228206" progId="Equation.DSMT4">
                  <p:embed/>
                </p:oleObj>
              </mc:Choice>
              <mc:Fallback>
                <p:oleObj name="Equation" r:id="rId8" imgW="161960" imgH="2282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84168" y="1404093"/>
                        <a:ext cx="266028" cy="375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336969"/>
              </p:ext>
            </p:extLst>
          </p:nvPr>
        </p:nvGraphicFramePr>
        <p:xfrm>
          <a:off x="6876256" y="1707654"/>
          <a:ext cx="3175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95" name="Equation" r:id="rId9" imgW="317019" imgH="359695" progId="Equation.DSMT4">
                  <p:embed/>
                </p:oleObj>
              </mc:Choice>
              <mc:Fallback>
                <p:oleObj name="Equation" r:id="rId9" imgW="317019" imgH="35969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76256" y="1707654"/>
                        <a:ext cx="317500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478588"/>
              </p:ext>
            </p:extLst>
          </p:nvPr>
        </p:nvGraphicFramePr>
        <p:xfrm>
          <a:off x="6012160" y="1995686"/>
          <a:ext cx="1015549" cy="42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96" name="Equation" r:id="rId11" imgW="657196" imgH="275644" progId="Equation.DSMT4">
                  <p:embed/>
                </p:oleObj>
              </mc:Choice>
              <mc:Fallback>
                <p:oleObj name="Equation" r:id="rId11" imgW="657196" imgH="27564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12160" y="1995686"/>
                        <a:ext cx="1015549" cy="42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159135"/>
              </p:ext>
            </p:extLst>
          </p:nvPr>
        </p:nvGraphicFramePr>
        <p:xfrm>
          <a:off x="1590204" y="2603688"/>
          <a:ext cx="3175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97" name="Equation" r:id="rId13" imgW="317019" imgH="359695" progId="Equation.DSMT4">
                  <p:embed/>
                </p:oleObj>
              </mc:Choice>
              <mc:Fallback>
                <p:oleObj name="Equation" r:id="rId13" imgW="317019" imgH="35969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90204" y="2603688"/>
                        <a:ext cx="317500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883655"/>
              </p:ext>
            </p:extLst>
          </p:nvPr>
        </p:nvGraphicFramePr>
        <p:xfrm>
          <a:off x="3750444" y="2571750"/>
          <a:ext cx="3175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98" name="Equation" r:id="rId14" imgW="317019" imgH="359695" progId="Equation.DSMT4">
                  <p:embed/>
                </p:oleObj>
              </mc:Choice>
              <mc:Fallback>
                <p:oleObj name="Equation" r:id="rId14" imgW="317019" imgH="35969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50444" y="2571750"/>
                        <a:ext cx="317500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30910"/>
              </p:ext>
            </p:extLst>
          </p:nvPr>
        </p:nvGraphicFramePr>
        <p:xfrm>
          <a:off x="3059832" y="2859782"/>
          <a:ext cx="266028" cy="375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99" name="Equation" r:id="rId15" imgW="161960" imgH="228206" progId="Equation.DSMT4">
                  <p:embed/>
                </p:oleObj>
              </mc:Choice>
              <mc:Fallback>
                <p:oleObj name="Equation" r:id="rId15" imgW="161960" imgH="22820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59832" y="2859782"/>
                        <a:ext cx="266028" cy="375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Группа 11"/>
          <p:cNvGrpSpPr/>
          <p:nvPr/>
        </p:nvGrpSpPr>
        <p:grpSpPr>
          <a:xfrm>
            <a:off x="77315" y="3435846"/>
            <a:ext cx="8928992" cy="400110"/>
            <a:chOff x="77315" y="3507854"/>
            <a:chExt cx="8928992" cy="4001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6CFCCFBD-21F2-4D46-9C89-FED18BC7C69E}"/>
                </a:ext>
              </a:extLst>
            </p:cNvPr>
            <p:cNvSpPr txBox="1"/>
            <p:nvPr/>
          </p:nvSpPr>
          <p:spPr bwMode="auto">
            <a:xfrm>
              <a:off x="77315" y="3507854"/>
              <a:ext cx="8928992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ru-RU"/>
              </a:defPPr>
              <a:lvl1pPr>
                <a:defRPr sz="2000">
                  <a:solidFill>
                    <a:srgbClr val="000000"/>
                  </a:solidFill>
                  <a:cs typeface="Times New Roman" panose="02020603050405020304" pitchFamily="18" charset="0"/>
                </a:defRPr>
              </a:lvl1pPr>
            </a:lstStyle>
            <a:p>
              <a:pPr algn="just">
                <a:defRPr/>
              </a:pPr>
              <a:r>
                <a:rPr lang="ru-RU" dirty="0"/>
                <a:t>Информация о параметре </a:t>
              </a:r>
              <a:r>
                <a:rPr lang="ru-RU" b="1" i="1" dirty="0"/>
                <a:t>E</a:t>
              </a:r>
              <a:r>
                <a:rPr lang="ru-RU" dirty="0"/>
                <a:t> из вектора   </a:t>
              </a:r>
              <a:r>
                <a:rPr lang="ru-RU" dirty="0" smtClean="0"/>
                <a:t>      получается </a:t>
              </a:r>
              <a:r>
                <a:rPr lang="ru-RU" dirty="0"/>
                <a:t>при </a:t>
              </a:r>
              <a:r>
                <a:rPr lang="ru-RU" dirty="0" smtClean="0"/>
                <a:t>его обработке</a:t>
              </a:r>
              <a:endParaRPr lang="ru-RU" dirty="0"/>
            </a:p>
          </p:txBody>
        </p:sp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1115063"/>
                </p:ext>
              </p:extLst>
            </p:nvPr>
          </p:nvGraphicFramePr>
          <p:xfrm>
            <a:off x="4470524" y="3507854"/>
            <a:ext cx="317500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00" name="Equation" r:id="rId16" imgW="317019" imgH="359695" progId="Equation.DSMT4">
                    <p:embed/>
                  </p:oleObj>
                </mc:Choice>
                <mc:Fallback>
                  <p:oleObj name="Equation" r:id="rId16" imgW="317019" imgH="359695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70524" y="3507854"/>
                          <a:ext cx="317500" cy="360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77315" y="4083918"/>
            <a:ext cx="8928992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Статистическую процедуру преобразования над вектором   </a:t>
            </a:r>
            <a:r>
              <a:rPr lang="ru-RU" dirty="0" smtClean="0"/>
              <a:t>      обозначим </a:t>
            </a:r>
            <a:r>
              <a:rPr lang="ru-RU" dirty="0"/>
              <a:t>через </a:t>
            </a:r>
            <a:r>
              <a:rPr lang="ru-RU" b="1" i="1" dirty="0"/>
              <a:t>R</a:t>
            </a:r>
            <a:r>
              <a:rPr lang="ru-RU" dirty="0"/>
              <a:t>( </a:t>
            </a:r>
            <a:r>
              <a:rPr lang="ru-RU" dirty="0" smtClean="0"/>
              <a:t>     ).</a:t>
            </a:r>
            <a:endParaRPr lang="ru-RU" dirty="0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852465"/>
              </p:ext>
            </p:extLst>
          </p:nvPr>
        </p:nvGraphicFramePr>
        <p:xfrm>
          <a:off x="6615309" y="4089452"/>
          <a:ext cx="3175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1" name="Equation" r:id="rId17" imgW="317019" imgH="359695" progId="Equation.DSMT4">
                  <p:embed/>
                </p:oleObj>
              </mc:Choice>
              <mc:Fallback>
                <p:oleObj name="Equation" r:id="rId17" imgW="317019" imgH="35969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15309" y="4089452"/>
                        <a:ext cx="317500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852465"/>
              </p:ext>
            </p:extLst>
          </p:nvPr>
        </p:nvGraphicFramePr>
        <p:xfrm>
          <a:off x="388937" y="4371627"/>
          <a:ext cx="3175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2" name="Equation" r:id="rId18" imgW="317019" imgH="359695" progId="Equation.DSMT4">
                  <p:embed/>
                </p:oleObj>
              </mc:Choice>
              <mc:Fallback>
                <p:oleObj name="Equation" r:id="rId18" imgW="317019" imgH="35969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8937" y="4371627"/>
                        <a:ext cx="317500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474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Обобщенная модель обработки экспериментальных данных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21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02663"/>
              </p:ext>
            </p:extLst>
          </p:nvPr>
        </p:nvGraphicFramePr>
        <p:xfrm>
          <a:off x="105916" y="555526"/>
          <a:ext cx="4318759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0" name="Picture" r:id="rId4" imgW="5314620" imgH="2298871" progId="Word.Picture.8">
                  <p:embed/>
                </p:oleObj>
              </mc:Choice>
              <mc:Fallback>
                <p:oleObj name="Picture" r:id="rId4" imgW="5314620" imgH="229887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16" y="555526"/>
                        <a:ext cx="4318759" cy="187220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77315" y="2603688"/>
            <a:ext cx="8928992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Результатом преобразования величин   и </a:t>
            </a:r>
            <a:r>
              <a:rPr lang="ru-RU" b="1" i="1" dirty="0"/>
              <a:t>I</a:t>
            </a:r>
            <a:r>
              <a:rPr lang="ru-RU" dirty="0"/>
              <a:t> является принятие решения о параметре </a:t>
            </a:r>
            <a:r>
              <a:rPr lang="ru-RU" b="1" i="1" dirty="0"/>
              <a:t>E</a:t>
            </a:r>
            <a:r>
              <a:rPr lang="ru-RU" dirty="0"/>
              <a:t>. Поэтому функцию </a:t>
            </a:r>
            <a:r>
              <a:rPr lang="ru-RU" b="1" i="1" dirty="0"/>
              <a:t>R</a:t>
            </a:r>
            <a:r>
              <a:rPr lang="ru-RU" dirty="0"/>
              <a:t> можно назвать решающей функцией.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4541811" y="483518"/>
            <a:ext cx="4464496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Величина </a:t>
            </a:r>
            <a:r>
              <a:rPr lang="ru-RU" b="1" i="1" dirty="0"/>
              <a:t>I</a:t>
            </a:r>
            <a:r>
              <a:rPr lang="ru-RU" dirty="0"/>
              <a:t> характеризует всю совокупность априорной информации, которая используется в статистической процедуре совместно с результатами наблюдений </a:t>
            </a:r>
            <a:r>
              <a:rPr lang="ru-RU" dirty="0" smtClean="0"/>
              <a:t>. Эта информация </a:t>
            </a:r>
            <a:r>
              <a:rPr lang="ru-RU" dirty="0"/>
              <a:t>известна до начала эксперимента.</a:t>
            </a:r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923932"/>
              </p:ext>
            </p:extLst>
          </p:nvPr>
        </p:nvGraphicFramePr>
        <p:xfrm>
          <a:off x="4541811" y="2571750"/>
          <a:ext cx="3175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1" name="Equation" r:id="rId6" imgW="317019" imgH="359695" progId="Equation.DSMT4">
                  <p:embed/>
                </p:oleObj>
              </mc:Choice>
              <mc:Fallback>
                <p:oleObj name="Equation" r:id="rId6" imgW="317019" imgH="35969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41811" y="2571750"/>
                        <a:ext cx="317500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841590"/>
              </p:ext>
            </p:extLst>
          </p:nvPr>
        </p:nvGraphicFramePr>
        <p:xfrm>
          <a:off x="6084168" y="1707654"/>
          <a:ext cx="3175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2" name="Equation" r:id="rId8" imgW="317019" imgH="359695" progId="Equation.DSMT4">
                  <p:embed/>
                </p:oleObj>
              </mc:Choice>
              <mc:Fallback>
                <p:oleObj name="Equation" r:id="rId8" imgW="317019" imgH="35969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84168" y="1707654"/>
                        <a:ext cx="317500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72382" y="3435846"/>
            <a:ext cx="8928992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 smtClean="0"/>
              <a:t>Априорная информация </a:t>
            </a:r>
            <a:r>
              <a:rPr lang="ru-RU" b="1" i="1" dirty="0"/>
              <a:t>I</a:t>
            </a:r>
            <a:r>
              <a:rPr lang="ru-RU" baseline="-25000" dirty="0"/>
              <a:t>1</a:t>
            </a:r>
            <a:r>
              <a:rPr lang="ru-RU" dirty="0"/>
              <a:t>, </a:t>
            </a:r>
            <a:r>
              <a:rPr lang="ru-RU" b="1" i="1" dirty="0"/>
              <a:t>I</a:t>
            </a:r>
            <a:r>
              <a:rPr lang="ru-RU" baseline="-25000" dirty="0"/>
              <a:t>2</a:t>
            </a:r>
            <a:r>
              <a:rPr lang="ru-RU" dirty="0"/>
              <a:t>, </a:t>
            </a:r>
            <a:r>
              <a:rPr lang="ru-RU" b="1" i="1" dirty="0"/>
              <a:t>I</a:t>
            </a:r>
            <a:r>
              <a:rPr lang="ru-RU" baseline="-25000" dirty="0"/>
              <a:t>3</a:t>
            </a:r>
            <a:r>
              <a:rPr lang="ru-RU" dirty="0"/>
              <a:t>, </a:t>
            </a:r>
            <a:r>
              <a:rPr lang="ru-RU" b="1" i="1" dirty="0"/>
              <a:t>I</a:t>
            </a:r>
            <a:r>
              <a:rPr lang="ru-RU" baseline="-25000" dirty="0"/>
              <a:t>4</a:t>
            </a:r>
            <a:r>
              <a:rPr lang="ru-RU" dirty="0"/>
              <a:t>, </a:t>
            </a:r>
            <a:r>
              <a:rPr lang="ru-RU" b="1" i="1" dirty="0"/>
              <a:t>I</a:t>
            </a:r>
            <a:r>
              <a:rPr lang="ru-RU" baseline="-25000" dirty="0"/>
              <a:t>5</a:t>
            </a:r>
            <a:r>
              <a:rPr lang="ru-RU" dirty="0"/>
              <a:t>, </a:t>
            </a:r>
            <a:r>
              <a:rPr lang="ru-RU" b="1" i="1" dirty="0"/>
              <a:t>I</a:t>
            </a:r>
            <a:r>
              <a:rPr lang="ru-RU" baseline="-25000" dirty="0"/>
              <a:t>6</a:t>
            </a:r>
            <a:r>
              <a:rPr lang="ru-RU" dirty="0"/>
              <a:t>   может отражать определённые свойства пространства ситуаций, источника стохастичности, оператора </a:t>
            </a:r>
            <a:r>
              <a:rPr lang="ru-RU" b="1" i="1" dirty="0"/>
              <a:t>N</a:t>
            </a:r>
            <a:r>
              <a:rPr lang="ru-RU" dirty="0"/>
              <a:t>, пространства наблюдений, пространства решений и требований лица, принимающего решение.</a:t>
            </a:r>
          </a:p>
        </p:txBody>
      </p:sp>
    </p:spTree>
    <p:extLst>
      <p:ext uri="{BB962C8B-B14F-4D97-AF65-F5344CB8AC3E}">
        <p14:creationId xmlns:p14="http://schemas.microsoft.com/office/powerpoint/2010/main" val="252379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Обобщенная модель обработки экспериментальных данных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22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2" y="555526"/>
            <a:ext cx="8280920" cy="410836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3057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Обобщенная модель обработки экспериментальных данных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3518"/>
            <a:ext cx="7920880" cy="44818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7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Обобщенная модель обработки экспериментальных данных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24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71511"/>
            <a:ext cx="8496944" cy="181022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90" y="2814991"/>
            <a:ext cx="8496943" cy="186019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6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Обобщенная модель обработки экспериментальных данных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8" y="843558"/>
            <a:ext cx="8847124" cy="333688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41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Обобщенная модель обработки экспериментальных данных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26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776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0" y="1059582"/>
            <a:ext cx="8859228" cy="280151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804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Обобщенная модель обработки экспериментальных данных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18" y="987574"/>
            <a:ext cx="8614631" cy="266429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9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Обобщенная модель обработки экспериментальных данных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28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15566"/>
            <a:ext cx="8779854" cy="316835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61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Обобщенная модель обработки экспериментальных данных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29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0" y="555525"/>
            <a:ext cx="8496944" cy="399976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393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Times New Roman" panose="02020603050405020304" pitchFamily="18" charset="0"/>
              </a:rPr>
              <a:t>  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Введение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105916" y="627534"/>
            <a:ext cx="892899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Для повышения эффективности процесса наблюдения могут использоваться различные технические средства.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13EFC61-3067-49CD-A923-CB7B8DC7D3EB}"/>
              </a:ext>
            </a:extLst>
          </p:cNvPr>
          <p:cNvSpPr txBox="1"/>
          <p:nvPr/>
        </p:nvSpPr>
        <p:spPr bwMode="auto">
          <a:xfrm>
            <a:off x="105915" y="1628095"/>
            <a:ext cx="892899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Наблюдение присуще любому эксперименту. Фактически, эксперимент – это и есть создание условий для наиболее эффективного наблюдения тех или иных свойств изучаемого объекта.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D4F2AA4-225D-4075-8463-2DF96F8F89DE}"/>
              </a:ext>
            </a:extLst>
          </p:cNvPr>
          <p:cNvSpPr txBox="1"/>
          <p:nvPr/>
        </p:nvSpPr>
        <p:spPr bwMode="auto">
          <a:xfrm>
            <a:off x="118937" y="2904495"/>
            <a:ext cx="8928991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Поэтому каждый экспериментатор является в первую очередь наблюдателем. Учитывая большую, во многих случаях решающую роль эксперимента в современных науках, особенно в технических и экономических, можно утверждать, что понятие эксперимента является фундаментальным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1344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Обобщенная модель обработки экспериментальных данных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30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771550"/>
            <a:ext cx="8496945" cy="350462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Обобщенная модель обработки экспериментальных данных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31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97" y="1203598"/>
            <a:ext cx="8740474" cy="270321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25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Обобщенная модель обработки экспериментальных данных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32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9" y="1059582"/>
            <a:ext cx="8847459" cy="273630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92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Обобщенная модель обработки экспериментальных данных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33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4490"/>
            <a:ext cx="8883401" cy="274742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904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Обобщенная модель обработки экспериментальных данных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34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105914" y="471389"/>
            <a:ext cx="892899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При наиболее распространённой аддитивной ошибке модель непрерывного сигнала имеет вид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83057"/>
              </p:ext>
            </p:extLst>
          </p:nvPr>
        </p:nvGraphicFramePr>
        <p:xfrm>
          <a:off x="2915816" y="1267917"/>
          <a:ext cx="2956072" cy="583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7" name="Equation" r:id="rId4" imgW="1307880" imgH="241200" progId="Equation.DSMT4">
                  <p:embed/>
                </p:oleObj>
              </mc:Choice>
              <mc:Fallback>
                <p:oleObj name="Equation" r:id="rId4" imgW="1307880" imgH="241200" progId="Equation.DSMT4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267917"/>
                        <a:ext cx="2956072" cy="58375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543224"/>
              </p:ext>
            </p:extLst>
          </p:nvPr>
        </p:nvGraphicFramePr>
        <p:xfrm>
          <a:off x="131558" y="1779662"/>
          <a:ext cx="16367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8" name="Equation" r:id="rId6" imgW="723600" imgH="241200" progId="Equation.DSMT4">
                  <p:embed/>
                </p:oleObj>
              </mc:Choice>
              <mc:Fallback>
                <p:oleObj name="Equation" r:id="rId6" imgW="723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58" y="1779662"/>
                        <a:ext cx="1636712" cy="584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033223"/>
              </p:ext>
            </p:extLst>
          </p:nvPr>
        </p:nvGraphicFramePr>
        <p:xfrm>
          <a:off x="1160438" y="2427734"/>
          <a:ext cx="6032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9" name="Equation" r:id="rId8" imgW="266400" imgH="253800" progId="Equation.DSMT4">
                  <p:embed/>
                </p:oleObj>
              </mc:Choice>
              <mc:Fallback>
                <p:oleObj name="Equation" r:id="rId8" imgW="266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38" y="2427734"/>
                        <a:ext cx="603250" cy="6159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1834706" y="2499742"/>
            <a:ext cx="540159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вектор оцениваемых параметров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1835697" y="1923678"/>
            <a:ext cx="540060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полезная составляющая наблюдаемого сигнала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105913" y="3075806"/>
            <a:ext cx="8928991" cy="18466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sz="1900" dirty="0"/>
              <a:t>Характер полезной составляющей может быть использован как один из признаков для классификации моделей наблюдения. При этом можно выделить следующие типы полезных сигналов: детерминированный сигнал с неизвестными параметрами, случайный сигнал с известной функцией распределения (с точностью до параметров) и случайный сигнал с неизвестной функцией распределения (функция распределения может быть задана только классом распределений).</a:t>
            </a:r>
          </a:p>
        </p:txBody>
      </p:sp>
    </p:spTree>
    <p:extLst>
      <p:ext uri="{BB962C8B-B14F-4D97-AF65-F5344CB8AC3E}">
        <p14:creationId xmlns:p14="http://schemas.microsoft.com/office/powerpoint/2010/main" val="231061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и методы обработки экспериментальных данных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35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13EFC61-3067-49CD-A923-CB7B8DC7D3EB}"/>
              </a:ext>
            </a:extLst>
          </p:cNvPr>
          <p:cNvSpPr txBox="1"/>
          <p:nvPr/>
        </p:nvSpPr>
        <p:spPr bwMode="auto">
          <a:xfrm>
            <a:off x="105916" y="555526"/>
            <a:ext cx="8928991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 smtClean="0"/>
              <a:t>Основная цель </a:t>
            </a:r>
            <a:r>
              <a:rPr lang="ru-RU" dirty="0"/>
              <a:t>обработки экспериментальных данных состоит в получении определённых сведений об исследуемом объекте (процессе, явлении). Особенности процесса обработки определяются характером решаемых задач и объёмом информации, получаемой в ходе эксперимента. По указанным признакам обработка может быть первичной и вторичной.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13EFC61-3067-49CD-A923-CB7B8DC7D3EB}"/>
              </a:ext>
            </a:extLst>
          </p:cNvPr>
          <p:cNvSpPr txBox="1"/>
          <p:nvPr/>
        </p:nvSpPr>
        <p:spPr bwMode="auto">
          <a:xfrm>
            <a:off x="100977" y="2355726"/>
            <a:ext cx="8928991" cy="22467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Задачами </a:t>
            </a:r>
            <a:r>
              <a:rPr lang="ru-RU" b="1" dirty="0"/>
              <a:t>первичной обработки </a:t>
            </a:r>
            <a:r>
              <a:rPr lang="ru-RU" dirty="0" smtClean="0"/>
              <a:t>являются:</a:t>
            </a:r>
          </a:p>
          <a:p>
            <a:pPr algn="just">
              <a:defRPr/>
            </a:pPr>
            <a:r>
              <a:rPr lang="ru-RU" dirty="0" smtClean="0"/>
              <a:t>- выделение </a:t>
            </a:r>
            <a:r>
              <a:rPr lang="ru-RU" dirty="0"/>
              <a:t>полезного сигнала на фоне помех (</a:t>
            </a:r>
            <a:r>
              <a:rPr lang="ru-RU" dirty="0" smtClean="0"/>
              <a:t>шумов);</a:t>
            </a:r>
          </a:p>
          <a:p>
            <a:pPr algn="just">
              <a:defRPr/>
            </a:pPr>
            <a:r>
              <a:rPr lang="ru-RU" dirty="0" smtClean="0"/>
              <a:t>- сжатие данных;</a:t>
            </a:r>
          </a:p>
          <a:p>
            <a:pPr algn="just">
              <a:defRPr/>
            </a:pPr>
            <a:r>
              <a:rPr lang="ru-RU" dirty="0" smtClean="0"/>
              <a:t>- приведение данных к </a:t>
            </a:r>
            <a:r>
              <a:rPr lang="ru-RU" dirty="0"/>
              <a:t>системе измерений, </a:t>
            </a:r>
            <a:r>
              <a:rPr lang="ru-RU" dirty="0" smtClean="0"/>
              <a:t>пригодной </a:t>
            </a:r>
            <a:r>
              <a:rPr lang="ru-RU" dirty="0"/>
              <a:t>для дальнейшей обработки или </a:t>
            </a:r>
            <a:r>
              <a:rPr lang="ru-RU" dirty="0" smtClean="0"/>
              <a:t>отображения.</a:t>
            </a:r>
          </a:p>
          <a:p>
            <a:pPr algn="just">
              <a:defRPr/>
            </a:pPr>
            <a:r>
              <a:rPr lang="ru-RU" dirty="0" smtClean="0"/>
              <a:t>Наиболее </a:t>
            </a:r>
            <a:r>
              <a:rPr lang="ru-RU" dirty="0"/>
              <a:t>характерной операцией выделения полезного сигнала является устранение грубых ошибок.</a:t>
            </a:r>
          </a:p>
        </p:txBody>
      </p:sp>
    </p:spTree>
    <p:extLst>
      <p:ext uri="{BB962C8B-B14F-4D97-AF65-F5344CB8AC3E}">
        <p14:creationId xmlns:p14="http://schemas.microsoft.com/office/powerpoint/2010/main" val="302857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и методы обработки экспериментальных данных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36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13EFC61-3067-49CD-A923-CB7B8DC7D3EB}"/>
              </a:ext>
            </a:extLst>
          </p:cNvPr>
          <p:cNvSpPr txBox="1"/>
          <p:nvPr/>
        </p:nvSpPr>
        <p:spPr bwMode="auto">
          <a:xfrm>
            <a:off x="105916" y="555526"/>
            <a:ext cx="8928991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Задачи </a:t>
            </a:r>
            <a:r>
              <a:rPr lang="ru-RU" b="1" dirty="0"/>
              <a:t>вторичной обработки </a:t>
            </a:r>
            <a:r>
              <a:rPr lang="ru-RU" dirty="0"/>
              <a:t>могут быть распределены в две </a:t>
            </a:r>
            <a:r>
              <a:rPr lang="ru-RU" dirty="0" smtClean="0"/>
              <a:t>группы.</a:t>
            </a:r>
          </a:p>
          <a:p>
            <a:pPr algn="just">
              <a:defRPr/>
            </a:pPr>
            <a:r>
              <a:rPr lang="ru-RU" dirty="0" smtClean="0"/>
              <a:t>Первая </a:t>
            </a:r>
            <a:r>
              <a:rPr lang="ru-RU" dirty="0"/>
              <a:t>группа задач сводится к построению математических моделей реальных процессов и </a:t>
            </a:r>
            <a:r>
              <a:rPr lang="ru-RU" dirty="0" smtClean="0"/>
              <a:t>явлений.</a:t>
            </a:r>
          </a:p>
          <a:p>
            <a:pPr algn="just">
              <a:defRPr/>
            </a:pPr>
            <a:r>
              <a:rPr lang="ru-RU" dirty="0" smtClean="0"/>
              <a:t>Вторая группа </a:t>
            </a:r>
            <a:r>
              <a:rPr lang="ru-RU" dirty="0"/>
              <a:t>– к анализу таких </a:t>
            </a:r>
            <a:r>
              <a:rPr lang="ru-RU" dirty="0" smtClean="0"/>
              <a:t>моделей.</a:t>
            </a:r>
          </a:p>
          <a:p>
            <a:pPr algn="just">
              <a:defRPr/>
            </a:pPr>
            <a:r>
              <a:rPr lang="ru-RU" dirty="0" smtClean="0"/>
              <a:t>Математическая </a:t>
            </a:r>
            <a:r>
              <a:rPr lang="ru-RU" dirty="0"/>
              <a:t>модель – это абстрактное информационное отражение реального процесса или явления на языке математики.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13EFC61-3067-49CD-A923-CB7B8DC7D3EB}"/>
              </a:ext>
            </a:extLst>
          </p:cNvPr>
          <p:cNvSpPr txBox="1"/>
          <p:nvPr/>
        </p:nvSpPr>
        <p:spPr bwMode="auto">
          <a:xfrm>
            <a:off x="97030" y="2736089"/>
            <a:ext cx="8928991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В кибернетике (как технической, так и экономической) и теории управления процедура построения математических моделей объектов управления по результатам наблюдения их входных и выходных процессов называется </a:t>
            </a:r>
            <a:r>
              <a:rPr lang="ru-RU" b="1" dirty="0"/>
              <a:t>идентификацией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078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и методы обработки экспериментальных данных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37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13EFC61-3067-49CD-A923-CB7B8DC7D3EB}"/>
              </a:ext>
            </a:extLst>
          </p:cNvPr>
          <p:cNvSpPr txBox="1"/>
          <p:nvPr/>
        </p:nvSpPr>
        <p:spPr bwMode="auto">
          <a:xfrm>
            <a:off x="105915" y="1275606"/>
            <a:ext cx="8928991" cy="22467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Параллельно с теорией идентификации в кибернетике развивается теория </a:t>
            </a:r>
            <a:r>
              <a:rPr lang="ru-RU" dirty="0" smtClean="0"/>
              <a:t>распознавания </a:t>
            </a:r>
            <a:r>
              <a:rPr lang="ru-RU" dirty="0"/>
              <a:t>образов, которая также связана с проблематикой построения математических моделей по результатам обработки экспериментальных </a:t>
            </a:r>
            <a:r>
              <a:rPr lang="ru-RU" dirty="0" smtClean="0"/>
              <a:t>данных.</a:t>
            </a:r>
          </a:p>
          <a:p>
            <a:pPr algn="just">
              <a:defRPr/>
            </a:pPr>
            <a:r>
              <a:rPr lang="ru-RU" dirty="0" smtClean="0"/>
              <a:t>Распознавание </a:t>
            </a:r>
            <a:r>
              <a:rPr lang="ru-RU" dirty="0"/>
              <a:t>образов представляет собой задачу обработки данных, в процессе которой делается вывод о принадлежности распознаваемого образа к определённому классу. Этот класс и определяет вид искомой модели.</a:t>
            </a:r>
          </a:p>
        </p:txBody>
      </p:sp>
    </p:spTree>
    <p:extLst>
      <p:ext uri="{BB962C8B-B14F-4D97-AF65-F5344CB8AC3E}">
        <p14:creationId xmlns:p14="http://schemas.microsoft.com/office/powerpoint/2010/main" val="66125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и методы обработки экспериментальных данных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38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13EFC61-3067-49CD-A923-CB7B8DC7D3EB}"/>
              </a:ext>
            </a:extLst>
          </p:cNvPr>
          <p:cNvSpPr txBox="1"/>
          <p:nvPr/>
        </p:nvSpPr>
        <p:spPr bwMode="auto">
          <a:xfrm>
            <a:off x="118938" y="483518"/>
            <a:ext cx="8928991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Наиболее типовыми задачами построения математических моделей на основе статистических методов являются </a:t>
            </a:r>
            <a:r>
              <a:rPr lang="ru-RU" dirty="0" smtClean="0"/>
              <a:t>задачи:</a:t>
            </a:r>
          </a:p>
          <a:p>
            <a:pPr marL="342900" indent="-342900" algn="just">
              <a:buFontTx/>
              <a:buChar char="-"/>
              <a:defRPr/>
            </a:pPr>
            <a:r>
              <a:rPr lang="ru-RU" dirty="0" smtClean="0"/>
              <a:t>оценивания </a:t>
            </a:r>
            <a:r>
              <a:rPr lang="ru-RU" dirty="0"/>
              <a:t>параметров (например, параметров законов распределения случайных объектов</a:t>
            </a:r>
            <a:r>
              <a:rPr lang="ru-RU" dirty="0" smtClean="0"/>
              <a:t>);</a:t>
            </a:r>
          </a:p>
          <a:p>
            <a:pPr marL="342900" indent="-342900" algn="just">
              <a:buFontTx/>
              <a:buChar char="-"/>
              <a:defRPr/>
            </a:pPr>
            <a:r>
              <a:rPr lang="ru-RU" dirty="0" smtClean="0"/>
              <a:t>оценивания </a:t>
            </a:r>
            <a:r>
              <a:rPr lang="ru-RU" dirty="0"/>
              <a:t>неизвестных функциональных зависимостей (например, законов распределения</a:t>
            </a:r>
            <a:r>
              <a:rPr lang="ru-RU" dirty="0" smtClean="0"/>
              <a:t>);</a:t>
            </a:r>
          </a:p>
          <a:p>
            <a:pPr marL="342900" indent="-342900" algn="just">
              <a:buFontTx/>
              <a:buChar char="-"/>
              <a:defRPr/>
            </a:pPr>
            <a:r>
              <a:rPr lang="ru-RU" dirty="0" smtClean="0"/>
              <a:t>проверки гипотез;</a:t>
            </a:r>
          </a:p>
          <a:p>
            <a:pPr marL="342900" indent="-342900" algn="just">
              <a:buFontTx/>
              <a:buChar char="-"/>
              <a:defRPr/>
            </a:pPr>
            <a:r>
              <a:rPr lang="ru-RU" dirty="0" smtClean="0"/>
              <a:t>построения </a:t>
            </a:r>
            <a:r>
              <a:rPr lang="ru-RU" dirty="0"/>
              <a:t>уравнений </a:t>
            </a:r>
            <a:r>
              <a:rPr lang="ru-RU" dirty="0" smtClean="0"/>
              <a:t>регрессии;</a:t>
            </a:r>
          </a:p>
          <a:p>
            <a:pPr marL="342900" indent="-342900" algn="just">
              <a:buFontTx/>
              <a:buChar char="-"/>
              <a:defRPr/>
            </a:pPr>
            <a:r>
              <a:rPr lang="ru-RU" dirty="0" smtClean="0"/>
              <a:t>распознавания </a:t>
            </a:r>
            <a:r>
              <a:rPr lang="ru-RU" dirty="0"/>
              <a:t>образов.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13EFC61-3067-49CD-A923-CB7B8DC7D3EB}"/>
              </a:ext>
            </a:extLst>
          </p:cNvPr>
          <p:cNvSpPr txBox="1"/>
          <p:nvPr/>
        </p:nvSpPr>
        <p:spPr bwMode="auto">
          <a:xfrm>
            <a:off x="118937" y="3480559"/>
            <a:ext cx="8928991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В задачах анализа моделей производится оценка влияния множества факторов на конечный результат и выбор наиболее важных факторов, а также исследуется структура экспериментальных данных и построенных на их основе математических моделей.</a:t>
            </a:r>
          </a:p>
        </p:txBody>
      </p:sp>
    </p:spTree>
    <p:extLst>
      <p:ext uri="{BB962C8B-B14F-4D97-AF65-F5344CB8AC3E}">
        <p14:creationId xmlns:p14="http://schemas.microsoft.com/office/powerpoint/2010/main" val="20374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3.</a:t>
            </a:r>
            <a:r>
              <a:rPr lang="ru-RU" sz="1600" dirty="0">
                <a:cs typeface="Arial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и методы обработки экспериментальных данных</a:t>
            </a:r>
            <a:r>
              <a:rPr lang="ru-RU" sz="16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39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42306"/>
            <a:ext cx="5688632" cy="418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83568" y="3922312"/>
            <a:ext cx="3466637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dirty="0">
                <a:latin typeface="Times New Roman"/>
                <a:ea typeface="Times New Roman"/>
              </a:rPr>
              <a:t>Классификация задач обработки экспериментальных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60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Times New Roman" panose="02020603050405020304" pitchFamily="18" charset="0"/>
              </a:rPr>
              <a:t>  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Введение. 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105916" y="627534"/>
            <a:ext cx="892899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b="1" dirty="0"/>
              <a:t>Эксперимент</a:t>
            </a:r>
            <a:r>
              <a:rPr lang="ru-RU" dirty="0"/>
              <a:t> – это составная часть научного исследования или каких-то опытно-конструкторских работ, результатом которых является получение новых данных об исследуемом процессе.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13EFC61-3067-49CD-A923-CB7B8DC7D3EB}"/>
              </a:ext>
            </a:extLst>
          </p:cNvPr>
          <p:cNvSpPr txBox="1"/>
          <p:nvPr/>
        </p:nvSpPr>
        <p:spPr bwMode="auto">
          <a:xfrm>
            <a:off x="105915" y="1938690"/>
            <a:ext cx="892899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Проблема извлечения информации из эксперимента относится к важнейшим проблемам всех отраслей научного знания.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D4F2AA4-225D-4075-8463-2DF96F8F89DE}"/>
              </a:ext>
            </a:extLst>
          </p:cNvPr>
          <p:cNvSpPr txBox="1"/>
          <p:nvPr/>
        </p:nvSpPr>
        <p:spPr bwMode="auto">
          <a:xfrm>
            <a:off x="105914" y="2920396"/>
            <a:ext cx="8928991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Термин «эксперимент» имеет широкое толкование.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B870DA9-DEC1-45E6-9C61-5E26116ED6B2}"/>
              </a:ext>
            </a:extLst>
          </p:cNvPr>
          <p:cNvSpPr txBox="1"/>
          <p:nvPr/>
        </p:nvSpPr>
        <p:spPr bwMode="auto">
          <a:xfrm>
            <a:off x="118938" y="3656101"/>
            <a:ext cx="892899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Эксперимент может быть:</a:t>
            </a:r>
          </a:p>
          <a:p>
            <a:pPr marL="342900" indent="-342900" algn="just">
              <a:buFontTx/>
              <a:buChar char="-"/>
              <a:defRPr/>
            </a:pPr>
            <a:r>
              <a:rPr lang="ru-RU" b="1" dirty="0"/>
              <a:t>активным</a:t>
            </a:r>
            <a:r>
              <a:rPr lang="ru-RU" dirty="0"/>
              <a:t>;</a:t>
            </a:r>
          </a:p>
          <a:p>
            <a:pPr marL="342900" indent="-342900" algn="just">
              <a:buFontTx/>
              <a:buChar char="-"/>
              <a:defRPr/>
            </a:pPr>
            <a:r>
              <a:rPr lang="ru-RU" b="1" dirty="0"/>
              <a:t>пассивным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1747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Times New Roman" panose="02020603050405020304" pitchFamily="18" charset="0"/>
              </a:rPr>
              <a:t>  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Введение. 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105913" y="510137"/>
            <a:ext cx="892899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Эксперимент называется </a:t>
            </a:r>
            <a:r>
              <a:rPr lang="ru-RU" b="1" dirty="0"/>
              <a:t>активным</a:t>
            </a:r>
            <a:r>
              <a:rPr lang="ru-RU" dirty="0"/>
              <a:t>, если имеет место целенаправленное воздействие на исследуемый процесс с целью всестороннего исследования его свойств.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13EFC61-3067-49CD-A923-CB7B8DC7D3EB}"/>
              </a:ext>
            </a:extLst>
          </p:cNvPr>
          <p:cNvSpPr txBox="1"/>
          <p:nvPr/>
        </p:nvSpPr>
        <p:spPr bwMode="auto">
          <a:xfrm>
            <a:off x="105913" y="1667621"/>
            <a:ext cx="8928991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Подача тестовых сигналов на входы технического устройства с целью определения его работоспособности является целенаправленным воздействием на процесс функционирования данного устройства.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D4F2AA4-225D-4075-8463-2DF96F8F89DE}"/>
              </a:ext>
            </a:extLst>
          </p:cNvPr>
          <p:cNvSpPr txBox="1"/>
          <p:nvPr/>
        </p:nvSpPr>
        <p:spPr bwMode="auto">
          <a:xfrm>
            <a:off x="105913" y="2732772"/>
            <a:ext cx="892899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Эксперимент называется </a:t>
            </a:r>
            <a:r>
              <a:rPr lang="ru-RU" b="1" dirty="0"/>
              <a:t>пассивным</a:t>
            </a:r>
            <a:r>
              <a:rPr lang="ru-RU" dirty="0"/>
              <a:t>, если производится только наблюдение за исследуемым процессом. Наблюдение может предполагать и различные измерения с целью накопления данных.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B870DA9-DEC1-45E6-9C61-5E26116ED6B2}"/>
              </a:ext>
            </a:extLst>
          </p:cNvPr>
          <p:cNvSpPr txBox="1"/>
          <p:nvPr/>
        </p:nvSpPr>
        <p:spPr bwMode="auto">
          <a:xfrm>
            <a:off x="118938" y="3906321"/>
            <a:ext cx="8928991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Так, объектами исследования в астрономии являются небесные тела. Очевидно, что за ними можно только наблюдать, производя определенные измерения. Какое-либо целенаправленное воздействие на них невозможно.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4967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Times New Roman" panose="02020603050405020304" pitchFamily="18" charset="0"/>
              </a:rPr>
              <a:t>  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Введение. 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105914" y="508084"/>
            <a:ext cx="892899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Обычно предполагается, что в процессе эксперимента исследуется некоторая сложная система, поведение которой описывается множеством входных и выходных параметров.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B870DA9-DEC1-45E6-9C61-5E26116ED6B2}"/>
              </a:ext>
            </a:extLst>
          </p:cNvPr>
          <p:cNvSpPr txBox="1"/>
          <p:nvPr/>
        </p:nvSpPr>
        <p:spPr bwMode="auto">
          <a:xfrm>
            <a:off x="118939" y="3656101"/>
            <a:ext cx="8629526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sz="1800" dirty="0"/>
              <a:t>Поскольку поведение системы зависит от среды, параметры системы изменяются случайным образом (среда – субстанция неорганизованная). Эти особенности приводят к тому, что задачи извлечения информации, обработки и анализа данных по своей постановке являются </a:t>
            </a:r>
            <a:r>
              <a:rPr lang="ru-RU" sz="1800" u="sng" dirty="0"/>
              <a:t>вероятностно-статистическими</a:t>
            </a:r>
            <a:r>
              <a:rPr lang="ru-RU" sz="1800" dirty="0"/>
              <a:t>.</a:t>
            </a:r>
          </a:p>
        </p:txBody>
      </p:sp>
      <p:grpSp>
        <p:nvGrpSpPr>
          <p:cNvPr id="12" name="Полотно 4"/>
          <p:cNvGrpSpPr/>
          <p:nvPr/>
        </p:nvGrpSpPr>
        <p:grpSpPr>
          <a:xfrm>
            <a:off x="1475656" y="1707654"/>
            <a:ext cx="6264696" cy="1728192"/>
            <a:chOff x="0" y="0"/>
            <a:chExt cx="5553075" cy="1371600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0" y="0"/>
              <a:ext cx="5553075" cy="1371600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52000"/>
                  </a:srgbClr>
                </a:gs>
                <a:gs pos="100000">
                  <a:srgbClr val="FFFFFF">
                    <a:gamma/>
                    <a:tint val="97647"/>
                    <a:invGamma/>
                  </a:srgbClr>
                </a:gs>
              </a:gsLst>
              <a:lin ang="5400000" scaled="1"/>
              <a:tileRect/>
            </a:gradFill>
            <a:ln>
              <a:noFill/>
            </a:ln>
          </p:spPr>
        </p:sp>
        <p:cxnSp>
          <p:nvCxnSpPr>
            <p:cNvPr id="14" name="Line 7"/>
            <p:cNvCxnSpPr/>
            <p:nvPr/>
          </p:nvCxnSpPr>
          <p:spPr bwMode="auto">
            <a:xfrm>
              <a:off x="1447800" y="440312"/>
              <a:ext cx="6223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8"/>
            <p:cNvCxnSpPr/>
            <p:nvPr/>
          </p:nvCxnSpPr>
          <p:spPr bwMode="auto">
            <a:xfrm>
              <a:off x="1341120" y="237536"/>
              <a:ext cx="73533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11"/>
            <p:cNvCxnSpPr/>
            <p:nvPr/>
          </p:nvCxnSpPr>
          <p:spPr bwMode="auto">
            <a:xfrm>
              <a:off x="1303020" y="872112"/>
              <a:ext cx="7734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2076450" y="35999"/>
              <a:ext cx="1822450" cy="1073150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70000"/>
                  </a:srgbClr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200">
                  <a:effectLst/>
                  <a:latin typeface="Times New Roman"/>
                  <a:ea typeface="Times New Roman"/>
                </a:rPr>
                <a:t> </a:t>
              </a:r>
            </a:p>
            <a:p>
              <a:pPr>
                <a:spcAft>
                  <a:spcPts val="0"/>
                </a:spcAft>
              </a:pPr>
              <a:r>
                <a:rPr lang="ru-RU" sz="120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algn="ctr">
                <a:spcAft>
                  <a:spcPts val="0"/>
                </a:spcAft>
              </a:pPr>
              <a:r>
                <a:rPr lang="ru-RU" sz="1800">
                  <a:effectLst/>
                  <a:latin typeface="Times New Roman"/>
                  <a:ea typeface="Times New Roman"/>
                </a:rPr>
                <a:t>Система</a:t>
              </a:r>
              <a:endParaRPr lang="ru-RU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9" name="Line 19"/>
            <p:cNvCxnSpPr/>
            <p:nvPr/>
          </p:nvCxnSpPr>
          <p:spPr bwMode="auto">
            <a:xfrm>
              <a:off x="1428750" y="687962"/>
              <a:ext cx="6642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20"/>
            <p:cNvCxnSpPr/>
            <p:nvPr/>
          </p:nvCxnSpPr>
          <p:spPr bwMode="auto">
            <a:xfrm>
              <a:off x="3872839" y="869572"/>
              <a:ext cx="498120" cy="25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Line 22"/>
            <p:cNvCxnSpPr/>
            <p:nvPr/>
          </p:nvCxnSpPr>
          <p:spPr bwMode="auto">
            <a:xfrm>
              <a:off x="3914045" y="208325"/>
              <a:ext cx="456914" cy="84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23"/>
            <p:cNvCxnSpPr/>
            <p:nvPr/>
          </p:nvCxnSpPr>
          <p:spPr bwMode="auto">
            <a:xfrm>
              <a:off x="3898900" y="544875"/>
              <a:ext cx="456057" cy="84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Пятиугольник 23"/>
            <p:cNvSpPr/>
            <p:nvPr/>
          </p:nvSpPr>
          <p:spPr>
            <a:xfrm>
              <a:off x="76200" y="201099"/>
              <a:ext cx="1428750" cy="711201"/>
            </a:xfrm>
            <a:prstGeom prst="homePlat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5" name="Надпись 2"/>
            <p:cNvSpPr txBox="1"/>
            <p:nvPr/>
          </p:nvSpPr>
          <p:spPr>
            <a:xfrm>
              <a:off x="191770" y="348419"/>
              <a:ext cx="914400" cy="3683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>
                  <a:effectLst/>
                  <a:latin typeface="Times New Roman"/>
                  <a:ea typeface="Times New Roman"/>
                </a:rPr>
                <a:t>Среда</a:t>
              </a:r>
              <a:endParaRPr lang="ru-RU" sz="12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Овал 25"/>
            <p:cNvSpPr/>
            <p:nvPr/>
          </p:nvSpPr>
          <p:spPr>
            <a:xfrm>
              <a:off x="4438650" y="105849"/>
              <a:ext cx="1016000" cy="81914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ru-RU"/>
            </a:p>
          </p:txBody>
        </p:sp>
        <p:sp>
          <p:nvSpPr>
            <p:cNvPr id="27" name="Надпись 4"/>
            <p:cNvSpPr txBox="1"/>
            <p:nvPr/>
          </p:nvSpPr>
          <p:spPr>
            <a:xfrm>
              <a:off x="4541520" y="334449"/>
              <a:ext cx="793750" cy="33020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1800">
                  <a:effectLst/>
                  <a:latin typeface="Times New Roman"/>
                  <a:ea typeface="Times New Roman"/>
                </a:rPr>
                <a:t>Среда</a:t>
              </a:r>
              <a:endParaRPr lang="ru-RU" sz="1200">
                <a:effectLst/>
                <a:latin typeface="Times New Roman"/>
                <a:ea typeface="Times New Roman"/>
              </a:endParaRPr>
            </a:p>
            <a:p>
              <a:pPr>
                <a:spcAft>
                  <a:spcPts val="0"/>
                </a:spcAft>
              </a:pPr>
              <a:r>
                <a:rPr lang="ru-RU" sz="1200"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985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Times New Roman" panose="02020603050405020304" pitchFamily="18" charset="0"/>
              </a:rPr>
              <a:t>  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Введение. 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105914" y="471389"/>
            <a:ext cx="892899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Данные эксперимента могут быть представлены количественно – числами, векторами или функциями.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13EFC61-3067-49CD-A923-CB7B8DC7D3EB}"/>
              </a:ext>
            </a:extLst>
          </p:cNvPr>
          <p:cNvSpPr txBox="1"/>
          <p:nvPr/>
        </p:nvSpPr>
        <p:spPr bwMode="auto">
          <a:xfrm>
            <a:off x="105913" y="1551711"/>
            <a:ext cx="8928991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Если данные не могут быть представлены количественно, а являются качественными характеристиками, высказываниями, утверждениями, то их обработку следует предоставить специалистам по различным логическим </a:t>
            </a:r>
            <a:r>
              <a:rPr lang="ru-RU" dirty="0" smtClean="0"/>
              <a:t>методам.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B870DA9-DEC1-45E6-9C61-5E26116ED6B2}"/>
              </a:ext>
            </a:extLst>
          </p:cNvPr>
          <p:cNvSpPr txBox="1"/>
          <p:nvPr/>
        </p:nvSpPr>
        <p:spPr bwMode="auto">
          <a:xfrm>
            <a:off x="105913" y="3352375"/>
            <a:ext cx="8928991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Математическими основами обработки экспериментальных данных являются:</a:t>
            </a:r>
          </a:p>
          <a:p>
            <a:pPr algn="just">
              <a:defRPr/>
            </a:pPr>
            <a:r>
              <a:rPr lang="ru-RU" dirty="0"/>
              <a:t>- теория вероятностей;</a:t>
            </a:r>
          </a:p>
          <a:p>
            <a:pPr algn="just">
              <a:defRPr/>
            </a:pPr>
            <a:r>
              <a:rPr lang="ru-RU" dirty="0"/>
              <a:t>- теория случайных процессов;</a:t>
            </a:r>
          </a:p>
          <a:p>
            <a:pPr algn="just">
              <a:defRPr/>
            </a:pPr>
            <a:r>
              <a:rPr lang="ru-RU" dirty="0"/>
              <a:t>- математическая статистика.</a:t>
            </a:r>
          </a:p>
        </p:txBody>
      </p:sp>
    </p:spTree>
    <p:extLst>
      <p:ext uri="{BB962C8B-B14F-4D97-AF65-F5344CB8AC3E}">
        <p14:creationId xmlns:p14="http://schemas.microsoft.com/office/powerpoint/2010/main" val="225096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Times New Roman" panose="02020603050405020304" pitchFamily="18" charset="0"/>
              </a:rPr>
              <a:t>  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Введение. 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105913" y="657294"/>
            <a:ext cx="892899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i="1" u="sng" dirty="0"/>
              <a:t>Теория вероятностей</a:t>
            </a:r>
            <a:r>
              <a:rPr lang="ru-RU" i="1" dirty="0"/>
              <a:t> </a:t>
            </a:r>
            <a:r>
              <a:rPr lang="ru-RU" dirty="0"/>
              <a:t>позволяет строить и исследовать модели случайных событий, случайных явлений.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13EFC61-3067-49CD-A923-CB7B8DC7D3EB}"/>
              </a:ext>
            </a:extLst>
          </p:cNvPr>
          <p:cNvSpPr txBox="1"/>
          <p:nvPr/>
        </p:nvSpPr>
        <p:spPr bwMode="auto">
          <a:xfrm>
            <a:off x="105912" y="1863864"/>
            <a:ext cx="8928991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i="1" u="sng" dirty="0"/>
              <a:t>Теория случайных процессов</a:t>
            </a:r>
            <a:r>
              <a:rPr lang="ru-RU" i="1" dirty="0"/>
              <a:t> </a:t>
            </a:r>
            <a:r>
              <a:rPr lang="ru-RU" dirty="0"/>
              <a:t>позволяет обрабатывать данные, которые могут представляться случайными функциями.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B870DA9-DEC1-45E6-9C61-5E26116ED6B2}"/>
              </a:ext>
            </a:extLst>
          </p:cNvPr>
          <p:cNvSpPr txBox="1"/>
          <p:nvPr/>
        </p:nvSpPr>
        <p:spPr bwMode="auto">
          <a:xfrm>
            <a:off x="105912" y="3213339"/>
            <a:ext cx="8928991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i="1" u="sng" dirty="0"/>
              <a:t>Математическая статистика</a:t>
            </a:r>
            <a:r>
              <a:rPr lang="ru-RU" i="1" dirty="0"/>
              <a:t> </a:t>
            </a:r>
            <a:r>
              <a:rPr lang="ru-RU" dirty="0"/>
              <a:t>позволяет разрабатывать оптимальные алгоритмы обработки данных, планировать проведение экспериментов, проводить классификацию экспериментальных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5530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4111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ru-RU" sz="1600" b="1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706437" y="-20538"/>
            <a:ext cx="7753995" cy="43204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ru-RU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cs typeface="Times New Roman" panose="02020603050405020304" pitchFamily="18" charset="0"/>
              </a:rPr>
              <a:t>   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Введение. </a:t>
            </a:r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3175" y="5048250"/>
            <a:ext cx="9147175" cy="103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748464" y="4731990"/>
            <a:ext cx="395536" cy="395536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3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48713" y="4792663"/>
            <a:ext cx="395287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C254F70-B132-4281-BD7E-46362D854318}" type="slidenum">
              <a:rPr lang="ru-RU" altLang="ru-RU" sz="1400" b="1" smtClean="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400" b="1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CFCCFBD-21F2-4D46-9C89-FED18BC7C69E}"/>
              </a:ext>
            </a:extLst>
          </p:cNvPr>
          <p:cNvSpPr txBox="1"/>
          <p:nvPr/>
        </p:nvSpPr>
        <p:spPr bwMode="auto">
          <a:xfrm>
            <a:off x="105916" y="486428"/>
            <a:ext cx="8928991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dirty="0"/>
              <a:t>Вероятностные и статистические методы обработки данных используются в самых различных научных направлениях. К ним относятся:</a:t>
            </a:r>
          </a:p>
          <a:p>
            <a:pPr lvl="1" algn="just">
              <a:defRPr/>
            </a:pPr>
            <a:r>
              <a:rPr lang="ru-RU" sz="2000" dirty="0"/>
              <a:t>- статистическая теория управления; </a:t>
            </a:r>
          </a:p>
          <a:p>
            <a:pPr lvl="1" algn="just">
              <a:defRPr/>
            </a:pPr>
            <a:r>
              <a:rPr lang="ru-RU" sz="2000" dirty="0"/>
              <a:t>- статистическая теория связи;</a:t>
            </a:r>
          </a:p>
          <a:p>
            <a:pPr lvl="1" algn="just">
              <a:defRPr/>
            </a:pPr>
            <a:r>
              <a:rPr lang="ru-RU" sz="2000" dirty="0"/>
              <a:t>- теория надежности; </a:t>
            </a:r>
          </a:p>
          <a:p>
            <a:pPr lvl="1" algn="just">
              <a:defRPr/>
            </a:pPr>
            <a:r>
              <a:rPr lang="ru-RU" sz="2000" dirty="0"/>
              <a:t>- теория массового обслуживания;</a:t>
            </a:r>
          </a:p>
          <a:p>
            <a:pPr lvl="1" algn="just">
              <a:defRPr/>
            </a:pPr>
            <a:r>
              <a:rPr lang="ru-RU" sz="2000" dirty="0"/>
              <a:t>- эконометрика;</a:t>
            </a:r>
          </a:p>
          <a:p>
            <a:pPr lvl="1" algn="just">
              <a:defRPr/>
            </a:pPr>
            <a:r>
              <a:rPr lang="ru-RU" sz="2000" dirty="0"/>
              <a:t>- метеорология;</a:t>
            </a:r>
          </a:p>
          <a:p>
            <a:pPr lvl="1" algn="just">
              <a:defRPr/>
            </a:pPr>
            <a:r>
              <a:rPr lang="ru-RU" sz="2000" dirty="0"/>
              <a:t>- сейсмология и т.д.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771CE8E-8165-4D83-975F-4116CF10C665}"/>
              </a:ext>
            </a:extLst>
          </p:cNvPr>
          <p:cNvSpPr txBox="1"/>
          <p:nvPr/>
        </p:nvSpPr>
        <p:spPr bwMode="auto">
          <a:xfrm>
            <a:off x="105915" y="3451064"/>
            <a:ext cx="8928991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>
              <a:defRPr sz="2000">
                <a:solidFill>
                  <a:srgbClr val="000000"/>
                </a:solidFill>
                <a:cs typeface="Times New Roman" panose="02020603050405020304" pitchFamily="18" charset="0"/>
              </a:defRPr>
            </a:lvl1pPr>
          </a:lstStyle>
          <a:p>
            <a:pPr algn="just">
              <a:defRPr/>
            </a:pPr>
            <a:r>
              <a:rPr lang="ru-RU" sz="1800" dirty="0"/>
              <a:t>Все эти самостоятельные направления исследований имеют как свои характерные особенности, так и общие закономерности обработки экспериментальных данных. В дисциплине «Обработка экспериментальных данных» рассматриваются только общие закономерности, они инвариантны (т.е. независимы) к физической , биологической, экономической или какой-то другой природе экспериментальных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73760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12470</TotalTime>
  <Words>2116</Words>
  <Application>Microsoft Office PowerPoint</Application>
  <PresentationFormat>Экран (16:9)</PresentationFormat>
  <Paragraphs>240</Paragraphs>
  <Slides>39</Slides>
  <Notes>39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39</vt:i4>
      </vt:variant>
    </vt:vector>
  </HeadingPairs>
  <TitlesOfParts>
    <vt:vector size="46" baseType="lpstr">
      <vt:lpstr>Arial</vt:lpstr>
      <vt:lpstr>Calibri</vt:lpstr>
      <vt:lpstr>Symbol</vt:lpstr>
      <vt:lpstr>Times New Roman</vt:lpstr>
      <vt:lpstr>Тема Office</vt:lpstr>
      <vt:lpstr>Equation</vt:lpstr>
      <vt:lpstr>Picture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Кафедра 25</dc:creator>
  <cp:lastModifiedBy>Мышко Анастасия</cp:lastModifiedBy>
  <cp:revision>570</cp:revision>
  <cp:lastPrinted>2017-07-04T04:57:24Z</cp:lastPrinted>
  <dcterms:created xsi:type="dcterms:W3CDTF">2010-06-24T06:01:48Z</dcterms:created>
  <dcterms:modified xsi:type="dcterms:W3CDTF">2023-02-17T21:24:57Z</dcterms:modified>
</cp:coreProperties>
</file>