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96" r:id="rId2"/>
    <p:sldId id="294" r:id="rId3"/>
    <p:sldId id="377" r:id="rId4"/>
    <p:sldId id="376" r:id="rId5"/>
    <p:sldId id="356" r:id="rId6"/>
    <p:sldId id="407" r:id="rId7"/>
    <p:sldId id="408" r:id="rId8"/>
    <p:sldId id="409" r:id="rId9"/>
    <p:sldId id="410" r:id="rId10"/>
    <p:sldId id="411" r:id="rId11"/>
    <p:sldId id="357" r:id="rId12"/>
    <p:sldId id="358" r:id="rId13"/>
    <p:sldId id="359" r:id="rId14"/>
    <p:sldId id="360" r:id="rId15"/>
    <p:sldId id="412" r:id="rId16"/>
    <p:sldId id="413" r:id="rId17"/>
    <p:sldId id="414" r:id="rId18"/>
    <p:sldId id="415" r:id="rId19"/>
    <p:sldId id="416" r:id="rId20"/>
    <p:sldId id="417" r:id="rId21"/>
    <p:sldId id="361" r:id="rId22"/>
    <p:sldId id="418" r:id="rId23"/>
    <p:sldId id="378" r:id="rId24"/>
    <p:sldId id="419" r:id="rId25"/>
    <p:sldId id="37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30" r:id="rId35"/>
    <p:sldId id="429" r:id="rId36"/>
    <p:sldId id="431" r:id="rId37"/>
    <p:sldId id="432" r:id="rId38"/>
    <p:sldId id="433" r:id="rId39"/>
    <p:sldId id="434" r:id="rId40"/>
    <p:sldId id="435" r:id="rId41"/>
    <p:sldId id="436" r:id="rId42"/>
  </p:sldIdLst>
  <p:sldSz cx="9144000" cy="5143500" type="screen16x9"/>
  <p:notesSz cx="6858000" cy="99472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D71"/>
    <a:srgbClr val="FFFF66"/>
    <a:srgbClr val="FCDDCF"/>
    <a:srgbClr val="FFFF99"/>
    <a:srgbClr val="008000"/>
    <a:srgbClr val="45CF5C"/>
    <a:srgbClr val="0000FF"/>
    <a:srgbClr val="15FF7F"/>
    <a:srgbClr val="EF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160" autoAdjust="0"/>
  </p:normalViewPr>
  <p:slideViewPr>
    <p:cSldViewPr>
      <p:cViewPr varScale="1">
        <p:scale>
          <a:sx n="92" d="100"/>
          <a:sy n="92" d="100"/>
        </p:scale>
        <p:origin x="83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4BA7A67-8001-408C-AEF7-6AE5FFA55EE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0" tIns="45930" rIns="91860" bIns="4593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5988"/>
            <a:ext cx="5486400" cy="4475162"/>
          </a:xfrm>
          <a:prstGeom prst="rect">
            <a:avLst/>
          </a:prstGeom>
        </p:spPr>
        <p:txBody>
          <a:bodyPr vert="horz" lIns="91860" tIns="45930" rIns="91860" bIns="4593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1860" tIns="45930" rIns="91860" bIns="459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E04338-B67D-4DCF-AEA7-1D7E75265C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67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BB527-4C28-4E2C-89E0-8C755DBC9CE3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857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699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065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31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E7FD-55FA-4358-A9BE-B481138785E1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63308-E767-4127-9B00-064DADCC9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61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6687-B7C1-4757-BBBB-B1FF44BFFDEE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D88DD-4971-4FD8-A70C-1D2A3D4B03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47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81C2-DC59-4164-B7F6-D3645A177B7D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4CCC6-3237-4EB9-9A7A-C65A2AF8E4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97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764C-2801-4B96-9D97-FD4FC475177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5E4-83BB-4EC2-A2E7-FEEE122AC3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7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CA5D-980A-4A95-A828-56D3FE6FF062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B8D3-ACA5-4838-9E45-9813E58566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31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46450-8F64-4736-8714-4AB0720D7221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44E21-206B-42BC-97E8-7FA1420AAE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427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EBCAE-D842-4D20-B10E-C5914CF4C5AB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6A10-5210-421F-93BE-092A37D283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3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6B8C0-78BA-4F8D-8C0A-7B0C6CA0072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1C31-BD5C-48E7-9FDC-169E4B44C5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45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72EE-5ADC-4D8D-9C98-189BCB1BAED3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5923-C9BA-4983-9B6A-1BF7C271CA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73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60A22-F041-42DE-B92B-6F7095A4F0F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FCAF6-DDD2-4536-BF4C-1C5256EEE4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76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81735-14CD-4D7D-BB88-84620851357F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E1AB0-73D9-4C85-ADA4-BA2CBE5B6D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225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401F3-963F-493D-8F96-F08CF80AF2FA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295C1A-3005-4B07-BEDA-98C71664B9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9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44"/>
          <p:cNvSpPr>
            <a:spLocks noChangeArrowheads="1"/>
          </p:cNvSpPr>
          <p:nvPr/>
        </p:nvSpPr>
        <p:spPr bwMode="auto">
          <a:xfrm>
            <a:off x="0" y="0"/>
            <a:ext cx="9144000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Line 1045"/>
          <p:cNvSpPr>
            <a:spLocks noChangeShapeType="1"/>
          </p:cNvSpPr>
          <p:nvPr/>
        </p:nvSpPr>
        <p:spPr bwMode="auto">
          <a:xfrm flipH="1">
            <a:off x="0" y="700088"/>
            <a:ext cx="9144000" cy="0"/>
          </a:xfrm>
          <a:prstGeom prst="line">
            <a:avLst/>
          </a:prstGeom>
          <a:noFill/>
          <a:ln w="57150" cmpd="thickThin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/>
          </a:p>
        </p:txBody>
      </p:sp>
      <p:sp>
        <p:nvSpPr>
          <p:cNvPr id="3078" name="Rectangle 1048"/>
          <p:cNvSpPr>
            <a:spLocks noChangeArrowheads="1"/>
          </p:cNvSpPr>
          <p:nvPr/>
        </p:nvSpPr>
        <p:spPr bwMode="auto">
          <a:xfrm>
            <a:off x="0" y="5046663"/>
            <a:ext cx="9147175" cy="1031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79" name="Прямая соединительная линия 13"/>
          <p:cNvCxnSpPr>
            <a:cxnSpLocks noChangeShapeType="1"/>
          </p:cNvCxnSpPr>
          <p:nvPr/>
        </p:nvCxnSpPr>
        <p:spPr bwMode="auto">
          <a:xfrm flipV="1">
            <a:off x="0" y="5067300"/>
            <a:ext cx="9144000" cy="12700"/>
          </a:xfrm>
          <a:prstGeom prst="line">
            <a:avLst/>
          </a:prstGeom>
          <a:noFill/>
          <a:ln w="158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Прямоугольник 12"/>
          <p:cNvSpPr/>
          <p:nvPr/>
        </p:nvSpPr>
        <p:spPr>
          <a:xfrm>
            <a:off x="335323" y="93380"/>
            <a:ext cx="84582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САНКТ-ПЕТЕРБУРГСКИЙ ГОСУДАРСТВЕННЫЙ УНИВЕРСИТЕТ </a:t>
            </a:r>
            <a:r>
              <a:rPr lang="en-US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АЭРОКОСМИЧЕСКОГО ПРИБОРОСТРОЕНИЯ</a:t>
            </a:r>
          </a:p>
          <a:p>
            <a:pPr algn="ctr">
              <a:defRPr/>
            </a:pPr>
            <a:r>
              <a:rPr lang="ru-RU" sz="1100" b="1" i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     КАФЕДРА КОМПЬЮТЕРНЫХ ТЕХНОЛОГИЙ И ПРОГРАММНОЙ ИНЖЕНЕРИИ</a:t>
            </a:r>
            <a:endParaRPr lang="ru-RU" sz="1600" b="1" i="1" dirty="0">
              <a:solidFill>
                <a:schemeClr val="bg1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 bwMode="auto">
          <a:xfrm>
            <a:off x="650875" y="842962"/>
            <a:ext cx="8493125" cy="64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ru-RU" sz="2800" b="1" i="1" kern="1200" cap="none" spc="50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Учебная дисциплина</a:t>
            </a:r>
          </a:p>
          <a:p>
            <a:pPr>
              <a:defRPr/>
            </a:pP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</a:t>
            </a:r>
            <a:r>
              <a:rPr lang="ru-RU"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ОБРАБОТКА ЭКСПЕРИМЕНТАЛЬНЫХ ДАННЫХ</a:t>
            </a: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41350" y="1637246"/>
            <a:ext cx="8362950" cy="6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ru-RU" sz="1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Лекция №2. Интерполяция, экстраполяция и аппроксимация как основные процедуры обработки экспериментальных данных.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28FDEE0-492F-4D83-9CF7-6B1E697F823B}"/>
              </a:ext>
            </a:extLst>
          </p:cNvPr>
          <p:cNvSpPr/>
          <p:nvPr/>
        </p:nvSpPr>
        <p:spPr>
          <a:xfrm>
            <a:off x="650875" y="2806669"/>
            <a:ext cx="83629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1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Учебные вопросы:</a:t>
            </a: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ru-RU" sz="1700" dirty="0">
                <a:cs typeface="Arial" pitchFamily="34" charset="0"/>
              </a:rPr>
              <a:t>Интерполяция и экстраполяция.</a:t>
            </a:r>
            <a:endParaRPr lang="ru-RU" sz="17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1700" dirty="0">
                <a:cs typeface="Arial" pitchFamily="34" charset="0"/>
              </a:rPr>
              <a:t>Аппроксимация</a:t>
            </a:r>
            <a:r>
              <a:rPr lang="ru-RU" sz="1700" dirty="0">
                <a:latin typeface="Arial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5976" y="4321175"/>
            <a:ext cx="4788024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ctr" eaLnBrk="1" hangingPunct="1">
              <a:spcBef>
                <a:spcPct val="20000"/>
              </a:spcBef>
              <a:defRPr sz="1600" b="1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Лектор: </a:t>
            </a:r>
            <a:r>
              <a:rPr lang="ru-RU" dirty="0" smtClean="0"/>
              <a:t>доцент </a:t>
            </a:r>
            <a:r>
              <a:rPr lang="ru-RU" dirty="0"/>
              <a:t>43 кафедры </a:t>
            </a:r>
            <a:r>
              <a:rPr lang="ru-RU" dirty="0" smtClean="0"/>
              <a:t>Мышко В.В.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1.1 Метод пропорциональных частей (линейная интерполяция).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Данный метод основан на предположении, что что между смежными (соседними) значениями x величина y изменяется линейно.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870DA9-DEC1-45E6-9C61-5E26116ED6B2}"/>
              </a:ext>
            </a:extLst>
          </p:cNvPr>
          <p:cNvSpPr txBox="1"/>
          <p:nvPr/>
        </p:nvSpPr>
        <p:spPr bwMode="auto">
          <a:xfrm>
            <a:off x="5341062" y="1797661"/>
            <a:ext cx="368605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две смежные точки из массива экспериментальных данных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E8DAD433-CE94-4F5F-B502-03916886B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37246"/>
              </p:ext>
            </p:extLst>
          </p:nvPr>
        </p:nvGraphicFramePr>
        <p:xfrm>
          <a:off x="116888" y="1720003"/>
          <a:ext cx="4545792" cy="26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5" name="Picture" r:id="rId4" imgW="2459099" imgH="1503512" progId="Word.Picture.8">
                  <p:embed/>
                </p:oleObj>
              </mc:Choice>
              <mc:Fallback>
                <p:oleObj name="Picture" r:id="rId4" imgW="2459099" imgH="15035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88" y="1720003"/>
                        <a:ext cx="4545792" cy="2651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="" xmlns:a16="http://schemas.microsoft.com/office/drawing/2014/main" id="{D47C4C58-63D4-46CE-96A6-41BA6E053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74562"/>
              </p:ext>
            </p:extLst>
          </p:nvPr>
        </p:nvGraphicFramePr>
        <p:xfrm>
          <a:off x="4570412" y="1779662"/>
          <a:ext cx="677863" cy="35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6" r:id="rId6" imgW="495085" imgH="241195" progId="Equation.DSMT4">
                  <p:embed/>
                </p:oleObj>
              </mc:Choice>
              <mc:Fallback>
                <p:oleObj r:id="rId6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2" y="1779662"/>
                        <a:ext cx="677863" cy="3594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="" xmlns:a16="http://schemas.microsoft.com/office/drawing/2014/main" id="{E4D5E38E-1A70-4F00-A144-D2A8F777F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42909"/>
              </p:ext>
            </p:extLst>
          </p:nvPr>
        </p:nvGraphicFramePr>
        <p:xfrm>
          <a:off x="4283968" y="2231107"/>
          <a:ext cx="971301" cy="35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7" r:id="rId8" imgW="710891" imgH="241195" progId="Equation.DSMT4">
                  <p:embed/>
                </p:oleObj>
              </mc:Choice>
              <mc:Fallback>
                <p:oleObj r:id="rId8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231107"/>
                        <a:ext cx="971301" cy="3594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6888" y="4011910"/>
            <a:ext cx="8631576" cy="969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Расчетное значение зависимой переменной </a:t>
            </a:r>
            <a:r>
              <a:rPr lang="ru-RU" sz="1900" b="1" i="1" dirty="0"/>
              <a:t>y</a:t>
            </a:r>
            <a:r>
              <a:rPr lang="ru-RU" sz="1900" dirty="0"/>
              <a:t> находится на прямой, соединяющей смежные точки (в силу предположения о линейном изменении зависимой переменной).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06803F4-59EC-480C-B07A-1CC1F3DAF4C3}"/>
              </a:ext>
            </a:extLst>
          </p:cNvPr>
          <p:cNvSpPr txBox="1"/>
          <p:nvPr/>
        </p:nvSpPr>
        <p:spPr bwMode="auto">
          <a:xfrm>
            <a:off x="4753594" y="2715766"/>
            <a:ext cx="427351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Из рисунка следует, что соответствующая </a:t>
            </a:r>
            <a:r>
              <a:rPr lang="ru-RU" sz="1800" b="1" i="1" dirty="0"/>
              <a:t>x</a:t>
            </a:r>
            <a:r>
              <a:rPr lang="ru-RU" sz="1800" dirty="0"/>
              <a:t> величина </a:t>
            </a:r>
            <a:r>
              <a:rPr lang="ru-RU" sz="1800" b="1" i="1" dirty="0"/>
              <a:t>yʹ</a:t>
            </a:r>
            <a:r>
              <a:rPr lang="ru-RU" sz="1800" dirty="0"/>
              <a:t>, которая находится на кривой, – это истинное, но неизвестное значение зависимой переменной. </a:t>
            </a:r>
          </a:p>
        </p:txBody>
      </p:sp>
    </p:spTree>
    <p:extLst>
      <p:ext uri="{BB962C8B-B14F-4D97-AF65-F5344CB8AC3E}">
        <p14:creationId xmlns:p14="http://schemas.microsoft.com/office/powerpoint/2010/main" val="55432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 </a:t>
            </a:r>
          </a:p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4572001" y="544077"/>
            <a:ext cx="447469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 в силу пропорциональности сторон двух подобных треугольников (см. рис.) можно составить пропорцию:</a:t>
            </a:r>
          </a:p>
        </p:txBody>
      </p:sp>
      <p:graphicFrame>
        <p:nvGraphicFramePr>
          <p:cNvPr id="29" name="Объект 28">
            <a:extLst>
              <a:ext uri="{FF2B5EF4-FFF2-40B4-BE49-F238E27FC236}">
                <a16:creationId xmlns="" xmlns:a16="http://schemas.microsoft.com/office/drawing/2014/main" id="{E8DAD433-CE94-4F5F-B502-03916886B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8295"/>
              </p:ext>
            </p:extLst>
          </p:nvPr>
        </p:nvGraphicFramePr>
        <p:xfrm>
          <a:off x="81620" y="627534"/>
          <a:ext cx="4274356" cy="308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6" name="Picture" r:id="rId4" imgW="2459099" imgH="1503512" progId="Word.Picture.8">
                  <p:embed/>
                </p:oleObj>
              </mc:Choice>
              <mc:Fallback>
                <p:oleObj name="Picture" r:id="rId4" imgW="2459099" imgH="15035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0" y="627534"/>
                        <a:ext cx="4274356" cy="3083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2186" y="4212571"/>
            <a:ext cx="882476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Выражение (2) представляет собой </a:t>
            </a:r>
            <a:r>
              <a:rPr lang="ru-RU" b="1" i="1" dirty="0"/>
              <a:t>интерполяционную формулу</a:t>
            </a:r>
            <a:r>
              <a:rPr lang="ru-RU" dirty="0"/>
              <a:t>, которая реализует метод пропорциональных частей.</a:t>
            </a:r>
            <a:r>
              <a:rPr lang="ru-RU" b="1" i="1" dirty="0"/>
              <a:t> </a:t>
            </a:r>
            <a:endParaRPr lang="ru-RU" dirty="0"/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="" xmlns:a16="http://schemas.microsoft.com/office/drawing/2014/main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27135"/>
              </p:ext>
            </p:extLst>
          </p:nvPr>
        </p:nvGraphicFramePr>
        <p:xfrm>
          <a:off x="5148064" y="1635646"/>
          <a:ext cx="2664296" cy="105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7" r:id="rId6" imgW="1371600" imgH="495300" progId="Equation.DSMT4">
                  <p:embed/>
                </p:oleObj>
              </mc:Choice>
              <mc:Fallback>
                <p:oleObj r:id="rId6" imgW="1371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35646"/>
                        <a:ext cx="2664296" cy="10515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4A0358-B99E-4EAA-9958-17BB054DC85D}"/>
              </a:ext>
            </a:extLst>
          </p:cNvPr>
          <p:cNvSpPr txBox="1"/>
          <p:nvPr/>
        </p:nvSpPr>
        <p:spPr bwMode="auto">
          <a:xfrm>
            <a:off x="8432895" y="1923678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(1)</a:t>
            </a:r>
          </a:p>
        </p:txBody>
      </p:sp>
      <p:graphicFrame>
        <p:nvGraphicFramePr>
          <p:cNvPr id="33" name="Объект 32">
            <a:extLst>
              <a:ext uri="{FF2B5EF4-FFF2-40B4-BE49-F238E27FC236}">
                <a16:creationId xmlns="" xmlns:a16="http://schemas.microsoft.com/office/drawing/2014/main" id="{D93A2A07-7194-48C0-94EC-DF74DF849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22611"/>
              </p:ext>
            </p:extLst>
          </p:nvPr>
        </p:nvGraphicFramePr>
        <p:xfrm>
          <a:off x="4581288" y="3122257"/>
          <a:ext cx="3236425" cy="99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8" r:id="rId8" imgW="1764534" imgH="495085" progId="Equation.DSMT4">
                  <p:embed/>
                </p:oleObj>
              </mc:Choice>
              <mc:Fallback>
                <p:oleObj r:id="rId8" imgW="1764534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288" y="3122257"/>
                        <a:ext cx="3236425" cy="9944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337FDE9-E943-4B90-98ED-E9918B0167FF}"/>
              </a:ext>
            </a:extLst>
          </p:cNvPr>
          <p:cNvSpPr txBox="1"/>
          <p:nvPr/>
        </p:nvSpPr>
        <p:spPr bwMode="auto">
          <a:xfrm>
            <a:off x="8420425" y="3412050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</a:p>
        </p:txBody>
      </p:sp>
      <p:sp>
        <p:nvSpPr>
          <p:cNvPr id="35" name="Стрелка: вправо 10">
            <a:extLst>
              <a:ext uri="{FF2B5EF4-FFF2-40B4-BE49-F238E27FC236}">
                <a16:creationId xmlns="" xmlns:a16="http://schemas.microsoft.com/office/drawing/2014/main" id="{D7ED4110-51CE-4C04-A569-E73F66F753CC}"/>
              </a:ext>
            </a:extLst>
          </p:cNvPr>
          <p:cNvSpPr/>
          <p:nvPr/>
        </p:nvSpPr>
        <p:spPr>
          <a:xfrm rot="5400000">
            <a:off x="6290100" y="2704509"/>
            <a:ext cx="380224" cy="400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5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60706" y="463946"/>
            <a:ext cx="129146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Пример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899592" y="2704112"/>
            <a:ext cx="637836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Смежные значения независимой переменной в массиве данных, между которыми находится заданное значение: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91025E-8AB5-4462-BFC0-B67BB4CE865D}"/>
              </a:ext>
            </a:extLst>
          </p:cNvPr>
          <p:cNvSpPr txBox="1"/>
          <p:nvPr/>
        </p:nvSpPr>
        <p:spPr bwMode="auto">
          <a:xfrm>
            <a:off x="1497896" y="768922"/>
            <a:ext cx="85941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Дано: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C44888-A915-457F-A0CB-33B003702534}"/>
              </a:ext>
            </a:extLst>
          </p:cNvPr>
          <p:cNvSpPr txBox="1"/>
          <p:nvPr/>
        </p:nvSpPr>
        <p:spPr bwMode="auto">
          <a:xfrm>
            <a:off x="1497896" y="1493918"/>
            <a:ext cx="55068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Требуется:</a:t>
            </a:r>
            <a:r>
              <a:rPr lang="ru-RU" dirty="0"/>
              <a:t> выполнить интерполяцию при </a:t>
            </a:r>
            <a:r>
              <a:rPr lang="en-US" sz="2000" b="1" i="1" dirty="0">
                <a:solidFill>
                  <a:sysClr val="windowText" lastClr="000000"/>
                </a:solidFill>
                <a:effectLst/>
              </a:rPr>
              <a:t>x</a:t>
            </a:r>
            <a:r>
              <a:rPr lang="ru-RU" sz="2000" b="1" i="1" dirty="0">
                <a:solidFill>
                  <a:sysClr val="windowText" lastClr="000000"/>
                </a:solidFill>
                <a:effectLst/>
              </a:rPr>
              <a:t> = </a:t>
            </a:r>
            <a:r>
              <a:rPr lang="ru-RU" sz="2000" b="1" dirty="0">
                <a:solidFill>
                  <a:sysClr val="windowText" lastClr="000000"/>
                </a:solidFill>
                <a:effectLst/>
              </a:rPr>
              <a:t>1,5</a:t>
            </a:r>
            <a:r>
              <a:rPr lang="ru-RU" dirty="0"/>
              <a:t>.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88D76427-50A2-48F0-AB8C-18D5A831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1261"/>
              </p:ext>
            </p:extLst>
          </p:nvPr>
        </p:nvGraphicFramePr>
        <p:xfrm>
          <a:off x="2485358" y="538956"/>
          <a:ext cx="6263106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851">
                  <a:extLst>
                    <a:ext uri="{9D8B030D-6E8A-4147-A177-3AD203B41FA5}">
                      <a16:colId xmlns="" xmlns:a16="http://schemas.microsoft.com/office/drawing/2014/main" val="1902243453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603274841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3510664413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749055709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662002702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5900065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-2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-1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96722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153755"/>
                  </a:ext>
                </a:extLst>
              </a:tr>
            </a:tbl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E9535731-67D5-43C3-8BA4-5C6F92CAE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887969"/>
              </p:ext>
            </p:extLst>
          </p:nvPr>
        </p:nvGraphicFramePr>
        <p:xfrm>
          <a:off x="7421563" y="3011488"/>
          <a:ext cx="6207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9" r:id="rId4" imgW="406224" imgH="241195" progId="Equation.DSMT4">
                  <p:embed/>
                </p:oleObj>
              </mc:Choice>
              <mc:Fallback>
                <p:oleObj r:id="rId4" imgW="40622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563" y="3011488"/>
                        <a:ext cx="620712" cy="400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="" xmlns:a16="http://schemas.microsoft.com/office/drawing/2014/main" id="{9E1F41BE-9039-41B3-892C-A07EB0269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56575"/>
              </p:ext>
            </p:extLst>
          </p:nvPr>
        </p:nvGraphicFramePr>
        <p:xfrm>
          <a:off x="8186417" y="3011888"/>
          <a:ext cx="825544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0" r:id="rId6" imgW="545863" imgH="241195" progId="Equation.DSMT4">
                  <p:embed/>
                </p:oleObj>
              </mc:Choice>
              <mc:Fallback>
                <p:oleObj r:id="rId6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417" y="3011888"/>
                        <a:ext cx="825544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F5409FA-6639-42C0-A0AE-73B08B0DC831}"/>
              </a:ext>
            </a:extLst>
          </p:cNvPr>
          <p:cNvSpPr txBox="1"/>
          <p:nvPr/>
        </p:nvSpPr>
        <p:spPr bwMode="auto">
          <a:xfrm>
            <a:off x="899592" y="3539792"/>
            <a:ext cx="637836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Соответствующие им значения зависимой переменной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="" xmlns:a16="http://schemas.microsoft.com/office/drawing/2014/main" id="{900FEC59-56C2-404D-8989-F8F71D138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28241"/>
              </p:ext>
            </p:extLst>
          </p:nvPr>
        </p:nvGraphicFramePr>
        <p:xfrm>
          <a:off x="7421976" y="3542172"/>
          <a:ext cx="645643" cy="3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1" r:id="rId8" imgW="457200" imgH="241300" progId="Equation.DSMT4">
                  <p:embed/>
                </p:oleObj>
              </mc:Choice>
              <mc:Fallback>
                <p:oleObj r:id="rId8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976" y="3542172"/>
                        <a:ext cx="645643" cy="3723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B5DD0308-E03A-4B29-9531-BF93638BE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26630"/>
              </p:ext>
            </p:extLst>
          </p:nvPr>
        </p:nvGraphicFramePr>
        <p:xfrm>
          <a:off x="8204997" y="3542172"/>
          <a:ext cx="893061" cy="3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2" r:id="rId10" imgW="634725" imgH="241195" progId="Equation.DSMT4">
                  <p:embed/>
                </p:oleObj>
              </mc:Choice>
              <mc:Fallback>
                <p:oleObj r:id="rId10" imgW="6347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997" y="3542172"/>
                        <a:ext cx="893061" cy="3723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1306358-B513-4766-9540-2EF82C0D4A3A}"/>
              </a:ext>
            </a:extLst>
          </p:cNvPr>
          <p:cNvSpPr txBox="1"/>
          <p:nvPr/>
        </p:nvSpPr>
        <p:spPr bwMode="auto">
          <a:xfrm>
            <a:off x="140528" y="4304922"/>
            <a:ext cx="307632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Из выражения (2) следует: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="" xmlns:a16="http://schemas.microsoft.com/office/drawing/2014/main" id="{A7751E76-5959-45B8-AD41-0082699BA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75232"/>
              </p:ext>
            </p:extLst>
          </p:nvPr>
        </p:nvGraphicFramePr>
        <p:xfrm>
          <a:off x="3485672" y="4134826"/>
          <a:ext cx="3485199" cy="76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r:id="rId12" imgW="2197100" imgH="444500" progId="Equation.DSMT4">
                  <p:embed/>
                </p:oleObj>
              </mc:Choice>
              <mc:Fallback>
                <p:oleObj r:id="rId12" imgW="2197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672" y="4134826"/>
                        <a:ext cx="3485199" cy="76040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F012D3-93EC-46B6-9ACD-DE6993CBE75A}"/>
              </a:ext>
            </a:extLst>
          </p:cNvPr>
          <p:cNvSpPr txBox="1"/>
          <p:nvPr/>
        </p:nvSpPr>
        <p:spPr bwMode="auto">
          <a:xfrm>
            <a:off x="95761" y="2099015"/>
            <a:ext cx="118693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225096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3363084" y="456267"/>
            <a:ext cx="264907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1.2 Метод Лагранжа.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Метод Лагранжа основан на предположении, что функциональная зависимость может быть аппроксимирована алгебраическим полиномом с любой заданной точностью.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BF39A6-A9E2-462B-A88E-0B5239AF2799}"/>
              </a:ext>
            </a:extLst>
          </p:cNvPr>
          <p:cNvSpPr txBox="1"/>
          <p:nvPr/>
        </p:nvSpPr>
        <p:spPr bwMode="auto">
          <a:xfrm>
            <a:off x="105916" y="2076483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того, чтобы получить интерполяционную формулу, рассуждения необходимо разбить на этапы.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8170E17-4181-43B9-9894-DC43D5EBF922}"/>
              </a:ext>
            </a:extLst>
          </p:cNvPr>
          <p:cNvSpPr txBox="1"/>
          <p:nvPr/>
        </p:nvSpPr>
        <p:spPr bwMode="auto">
          <a:xfrm>
            <a:off x="118938" y="2859782"/>
            <a:ext cx="92467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Этап 1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9BD2DDE2-C839-4F61-A9AF-1CEA0CFD7C16}"/>
              </a:ext>
            </a:extLst>
          </p:cNvPr>
          <p:cNvGrpSpPr/>
          <p:nvPr/>
        </p:nvGrpSpPr>
        <p:grpSpPr>
          <a:xfrm>
            <a:off x="118938" y="3363838"/>
            <a:ext cx="8928991" cy="1015663"/>
            <a:chOff x="118938" y="3504731"/>
            <a:chExt cx="8928991" cy="1015663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CB30F95-CC56-4854-846F-C63167616856}"/>
                </a:ext>
              </a:extLst>
            </p:cNvPr>
            <p:cNvSpPr txBox="1"/>
            <p:nvPr/>
          </p:nvSpPr>
          <p:spPr bwMode="auto">
            <a:xfrm>
              <a:off x="118938" y="3504731"/>
              <a:ext cx="8928991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 algn="just">
                <a:defRPr/>
              </a:pPr>
              <a:r>
                <a:rPr lang="ru-RU" dirty="0"/>
                <a:t>Требуется найти выражение для алгебраического полинома  (</a:t>
              </a:r>
              <a:r>
                <a:rPr lang="en-US" b="1" i="1" dirty="0"/>
                <a:t>n</a:t>
              </a:r>
              <a:r>
                <a:rPr lang="en-US" b="1" dirty="0"/>
                <a:t>-1</a:t>
              </a:r>
              <a:r>
                <a:rPr lang="en-US" dirty="0"/>
                <a:t>)</a:t>
              </a:r>
              <a:r>
                <a:rPr lang="ru-RU" dirty="0"/>
                <a:t>-й степени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             </a:t>
              </a:r>
              <a:r>
                <a:rPr lang="ru-RU" dirty="0"/>
                <a:t>, имеющего при </a:t>
              </a:r>
              <a:r>
                <a:rPr lang="en-US" b="1" i="1" dirty="0"/>
                <a:t>x</a:t>
              </a:r>
              <a:r>
                <a:rPr lang="en-US" b="1" dirty="0"/>
                <a:t>=</a:t>
              </a:r>
              <a:r>
                <a:rPr lang="en-US" b="1" i="1" dirty="0"/>
                <a:t>x</a:t>
              </a:r>
              <a:r>
                <a:rPr lang="en-US" b="1" baseline="-25000" dirty="0"/>
                <a:t>1 </a:t>
              </a:r>
              <a:r>
                <a:rPr lang="ru-RU" dirty="0"/>
                <a:t>значение </a:t>
              </a:r>
              <a:r>
                <a:rPr lang="ru-RU" b="1" i="1" dirty="0"/>
                <a:t>y</a:t>
              </a:r>
              <a:r>
                <a:rPr lang="ru-RU" b="1" baseline="-25000" dirty="0"/>
                <a:t>1</a:t>
              </a:r>
              <a:r>
                <a:rPr lang="ru-RU" dirty="0"/>
                <a:t>, а при всех остальных значениях </a:t>
              </a:r>
              <a:r>
                <a:rPr lang="ru-RU" b="1" i="1" dirty="0"/>
                <a:t>x</a:t>
              </a:r>
              <a:r>
                <a:rPr lang="ru-RU" dirty="0"/>
                <a:t> из массива данных – ноль:</a:t>
              </a:r>
            </a:p>
          </p:txBody>
        </p:sp>
        <p:graphicFrame>
          <p:nvGraphicFramePr>
            <p:cNvPr id="18" name="Объект 17">
              <a:extLst>
                <a:ext uri="{FF2B5EF4-FFF2-40B4-BE49-F238E27FC236}">
                  <a16:creationId xmlns="" xmlns:a16="http://schemas.microsoft.com/office/drawing/2014/main" id="{893463E1-7589-4851-AAF0-3F06186789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48410"/>
                </p:ext>
              </p:extLst>
            </p:nvPr>
          </p:nvGraphicFramePr>
          <p:xfrm>
            <a:off x="179512" y="3801435"/>
            <a:ext cx="720080" cy="43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7" r:id="rId4" imgW="520474" imgH="279279" progId="Equation.DSMT4">
                    <p:embed/>
                  </p:oleObj>
                </mc:Choice>
                <mc:Fallback>
                  <p:oleObj r:id="rId4" imgW="52047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3801435"/>
                          <a:ext cx="720080" cy="4315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Объект 19">
            <a:extLst>
              <a:ext uri="{FF2B5EF4-FFF2-40B4-BE49-F238E27FC236}">
                <a16:creationId xmlns="" xmlns:a16="http://schemas.microsoft.com/office/drawing/2014/main" id="{9002ACEC-A97F-4874-95D5-1DC3F8968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04410"/>
              </p:ext>
            </p:extLst>
          </p:nvPr>
        </p:nvGraphicFramePr>
        <p:xfrm>
          <a:off x="2724484" y="4485415"/>
          <a:ext cx="1368152" cy="50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8" r:id="rId6" imgW="838200" imgH="279400" progId="Equation.DSMT4">
                  <p:embed/>
                </p:oleObj>
              </mc:Choice>
              <mc:Fallback>
                <p:oleObj r:id="rId6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84" y="4485415"/>
                        <a:ext cx="1368152" cy="5076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="" xmlns:a16="http://schemas.microsoft.com/office/drawing/2014/main" id="{64421117-65A5-451E-B357-B0D811344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98114"/>
              </p:ext>
            </p:extLst>
          </p:nvPr>
        </p:nvGraphicFramePr>
        <p:xfrm>
          <a:off x="4223901" y="4495800"/>
          <a:ext cx="2220307" cy="49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9" r:id="rId8" imgW="1397000" imgH="279400" progId="Equation.DSMT4">
                  <p:embed/>
                </p:oleObj>
              </mc:Choice>
              <mc:Fallback>
                <p:oleObj r:id="rId8" imgW="139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901" y="4495800"/>
                        <a:ext cx="2220307" cy="49724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7992D30-EF8B-466D-AB4D-08CCA648CC09}"/>
              </a:ext>
            </a:extLst>
          </p:cNvPr>
          <p:cNvSpPr txBox="1"/>
          <p:nvPr/>
        </p:nvSpPr>
        <p:spPr bwMode="auto">
          <a:xfrm>
            <a:off x="7812360" y="4531935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</a:t>
            </a:r>
            <a:r>
              <a:rPr lang="en-US" dirty="0"/>
              <a:t>3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03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5916" y="496050"/>
            <a:ext cx="69013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Такой полином выводится из теоремы Лагранжа и имеет вид: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1BF39A6-A9E2-462B-A88E-0B5239AF2799}"/>
              </a:ext>
            </a:extLst>
          </p:cNvPr>
          <p:cNvSpPr txBox="1"/>
          <p:nvPr/>
        </p:nvSpPr>
        <p:spPr bwMode="auto">
          <a:xfrm>
            <a:off x="105916" y="2483741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Если в выражении (4) перемножить скобки и привести подобные члены, то получится полином вида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7992D30-EF8B-466D-AB4D-08CCA648CC09}"/>
              </a:ext>
            </a:extLst>
          </p:cNvPr>
          <p:cNvSpPr txBox="1"/>
          <p:nvPr/>
        </p:nvSpPr>
        <p:spPr bwMode="auto">
          <a:xfrm>
            <a:off x="7740352" y="3361615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</a:t>
            </a:r>
            <a:r>
              <a:rPr lang="en-US" dirty="0"/>
              <a:t>5</a:t>
            </a:r>
            <a:r>
              <a:rPr lang="ru-RU" dirty="0"/>
              <a:t>)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="" xmlns:a16="http://schemas.microsoft.com/office/drawing/2014/main" id="{7D179E99-4E75-4F8E-BE34-81E9D1BE0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89856"/>
              </p:ext>
            </p:extLst>
          </p:nvPr>
        </p:nvGraphicFramePr>
        <p:xfrm>
          <a:off x="1896392" y="1299355"/>
          <a:ext cx="4392488" cy="84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r:id="rId4" imgW="2844800" imgH="495300" progId="Equation.DSMT4">
                  <p:embed/>
                </p:oleObj>
              </mc:Choice>
              <mc:Fallback>
                <p:oleObj r:id="rId4" imgW="2844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392" y="1299355"/>
                        <a:ext cx="4392488" cy="8403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FE8EB01-69F4-4EA5-BF1E-F846FDEDDC54}"/>
              </a:ext>
            </a:extLst>
          </p:cNvPr>
          <p:cNvSpPr txBox="1"/>
          <p:nvPr/>
        </p:nvSpPr>
        <p:spPr bwMode="auto">
          <a:xfrm>
            <a:off x="7740352" y="1496418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</a:t>
            </a:r>
            <a:r>
              <a:rPr lang="en-US" dirty="0"/>
              <a:t>4</a:t>
            </a:r>
            <a:r>
              <a:rPr lang="ru-RU" dirty="0"/>
              <a:t>)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5CD33D5B-FDEE-458C-853D-E3B7F60C4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522746"/>
              </p:ext>
            </p:extLst>
          </p:nvPr>
        </p:nvGraphicFramePr>
        <p:xfrm>
          <a:off x="1924810" y="3305933"/>
          <a:ext cx="4497087" cy="52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1" r:id="rId6" imgW="2590800" imgH="279400" progId="Equation.DSMT4">
                  <p:embed/>
                </p:oleObj>
              </mc:Choice>
              <mc:Fallback>
                <p:oleObj r:id="rId6" imgW="2590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10" y="3305933"/>
                        <a:ext cx="4497087" cy="5263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278EB5EE-52F3-497E-98A8-55A20A36F8DB}"/>
              </a:ext>
            </a:extLst>
          </p:cNvPr>
          <p:cNvGrpSpPr/>
          <p:nvPr/>
        </p:nvGrpSpPr>
        <p:grpSpPr>
          <a:xfrm>
            <a:off x="105916" y="3953896"/>
            <a:ext cx="6251674" cy="418054"/>
            <a:chOff x="755576" y="4067646"/>
            <a:chExt cx="6251674" cy="418054"/>
          </a:xfrm>
        </p:grpSpPr>
        <p:grpSp>
          <p:nvGrpSpPr>
            <p:cNvPr id="19" name="Группа 18">
              <a:extLst>
                <a:ext uri="{FF2B5EF4-FFF2-40B4-BE49-F238E27FC236}">
                  <a16:creationId xmlns="" xmlns:a16="http://schemas.microsoft.com/office/drawing/2014/main" id="{5652BF54-0588-4891-A646-59631C2B2BA8}"/>
                </a:ext>
              </a:extLst>
            </p:cNvPr>
            <p:cNvGrpSpPr/>
            <p:nvPr/>
          </p:nvGrpSpPr>
          <p:grpSpPr>
            <a:xfrm>
              <a:off x="2729788" y="4067646"/>
              <a:ext cx="1554180" cy="418054"/>
              <a:chOff x="1475656" y="4067646"/>
              <a:chExt cx="1554180" cy="418054"/>
            </a:xfrm>
          </p:grpSpPr>
          <p:graphicFrame>
            <p:nvGraphicFramePr>
              <p:cNvPr id="22" name="Объект 21">
                <a:extLst>
                  <a:ext uri="{FF2B5EF4-FFF2-40B4-BE49-F238E27FC236}">
                    <a16:creationId xmlns="" xmlns:a16="http://schemas.microsoft.com/office/drawing/2014/main" id="{501C8F7B-9683-4D20-8D18-9C45E97202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9558011"/>
                  </p:ext>
                </p:extLst>
              </p:nvPr>
            </p:nvGraphicFramePr>
            <p:xfrm>
              <a:off x="1475656" y="4075193"/>
              <a:ext cx="293220" cy="410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2" r:id="rId8" imgW="190335" imgH="266469" progId="Equation.DSMT4">
                      <p:embed/>
                    </p:oleObj>
                  </mc:Choice>
                  <mc:Fallback>
                    <p:oleObj r:id="rId8" imgW="190335" imgH="2664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5656" y="4075193"/>
                            <a:ext cx="293220" cy="410507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Объект 22">
                <a:extLst>
                  <a:ext uri="{FF2B5EF4-FFF2-40B4-BE49-F238E27FC236}">
                    <a16:creationId xmlns="" xmlns:a16="http://schemas.microsoft.com/office/drawing/2014/main" id="{5D2073D8-2C84-4130-8F53-AB7232D10E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4854056"/>
                  </p:ext>
                </p:extLst>
              </p:nvPr>
            </p:nvGraphicFramePr>
            <p:xfrm>
              <a:off x="1867504" y="4067646"/>
              <a:ext cx="1162332" cy="4105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3" r:id="rId10" imgW="800100" imgH="279400" progId="Equation.DSMT4">
                      <p:embed/>
                    </p:oleObj>
                  </mc:Choice>
                  <mc:Fallback>
                    <p:oleObj r:id="rId10" imgW="800100" imgH="279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7504" y="4067646"/>
                            <a:ext cx="1162332" cy="410506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B273DD0-3373-4371-A807-6F0D6FE9B0DF}"/>
                </a:ext>
              </a:extLst>
            </p:cNvPr>
            <p:cNvSpPr txBox="1"/>
            <p:nvPr/>
          </p:nvSpPr>
          <p:spPr bwMode="auto">
            <a:xfrm>
              <a:off x="755576" y="4084925"/>
              <a:ext cx="1872208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rnd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 algn="ctr">
                <a:defRPr/>
              </a:pPr>
              <a:r>
                <a:rPr lang="ru-RU" dirty="0"/>
                <a:t>коэффициенты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DCB0061-FF1F-4E17-96D4-794D90820D4E}"/>
                </a:ext>
              </a:extLst>
            </p:cNvPr>
            <p:cNvSpPr txBox="1"/>
            <p:nvPr/>
          </p:nvSpPr>
          <p:spPr bwMode="auto">
            <a:xfrm>
              <a:off x="4385101" y="4078042"/>
              <a:ext cx="2622149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rnd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 algn="ctr">
                <a:defRPr/>
              </a:pPr>
              <a:r>
                <a:rPr lang="ru-RU" dirty="0"/>
                <a:t>- вещественные числа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60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5916" y="495712"/>
            <a:ext cx="892899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Тот факт, что полином (4) удовлетворяет требованиям (3), проверяется непосредственной подстановкой. Например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="" xmlns:a16="http://schemas.microsoft.com/office/drawing/2014/main" id="{4CF902EC-8790-4A1F-BB02-C7947832A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53144"/>
              </p:ext>
            </p:extLst>
          </p:nvPr>
        </p:nvGraphicFramePr>
        <p:xfrm>
          <a:off x="395536" y="1295379"/>
          <a:ext cx="5100351" cy="77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2" r:id="rId4" imgW="3213100" imgH="495300" progId="Equation.DSMT4">
                  <p:embed/>
                </p:oleObj>
              </mc:Choice>
              <mc:Fallback>
                <p:oleObj r:id="rId4" imgW="3213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95379"/>
                        <a:ext cx="5100351" cy="7719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="" xmlns:a16="http://schemas.microsoft.com/office/drawing/2014/main" id="{46F53B8E-8541-44C1-BEE9-906F401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54882"/>
              </p:ext>
            </p:extLst>
          </p:nvPr>
        </p:nvGraphicFramePr>
        <p:xfrm>
          <a:off x="395536" y="2153690"/>
          <a:ext cx="5100351" cy="70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r:id="rId6" imgW="3251200" imgH="495300" progId="Equation.DSMT4">
                  <p:embed/>
                </p:oleObj>
              </mc:Choice>
              <mc:Fallback>
                <p:oleObj r:id="rId6" imgW="3251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53690"/>
                        <a:ext cx="5100351" cy="70609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2534B54-4ECD-42F2-B0C9-C4A9C6650C25}"/>
              </a:ext>
            </a:extLst>
          </p:cNvPr>
          <p:cNvSpPr txBox="1"/>
          <p:nvPr/>
        </p:nvSpPr>
        <p:spPr bwMode="auto">
          <a:xfrm>
            <a:off x="5746376" y="2429299"/>
            <a:ext cx="108012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так как</a:t>
            </a: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="" xmlns:a16="http://schemas.microsoft.com/office/drawing/2014/main" id="{3428FF7C-9A89-4155-858A-E65E09E7A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76631"/>
              </p:ext>
            </p:extLst>
          </p:nvPr>
        </p:nvGraphicFramePr>
        <p:xfrm>
          <a:off x="7031040" y="2417205"/>
          <a:ext cx="1406730" cy="4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4" r:id="rId8" imgW="787400" imgH="241300" progId="Equation.DSMT4">
                  <p:embed/>
                </p:oleObj>
              </mc:Choice>
              <mc:Fallback>
                <p:oleObj r:id="rId8" imgW="78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40" y="2417205"/>
                        <a:ext cx="1406730" cy="42429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321892F-570A-4E48-9D1E-63F86DEFFEF2}"/>
              </a:ext>
            </a:extLst>
          </p:cNvPr>
          <p:cNvSpPr txBox="1"/>
          <p:nvPr/>
        </p:nvSpPr>
        <p:spPr bwMode="auto">
          <a:xfrm>
            <a:off x="118938" y="2914989"/>
            <a:ext cx="92467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Этап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7DF7E4D-E723-494C-8227-A8A917277712}"/>
              </a:ext>
            </a:extLst>
          </p:cNvPr>
          <p:cNvSpPr txBox="1"/>
          <p:nvPr/>
        </p:nvSpPr>
        <p:spPr bwMode="auto">
          <a:xfrm>
            <a:off x="7812360" y="4531935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(6)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="" xmlns:a16="http://schemas.microsoft.com/office/drawing/2014/main" id="{D817BD11-F313-45E2-A8D5-AC75263CC69A}"/>
              </a:ext>
            </a:extLst>
          </p:cNvPr>
          <p:cNvGrpSpPr/>
          <p:nvPr/>
        </p:nvGrpSpPr>
        <p:grpSpPr>
          <a:xfrm>
            <a:off x="118938" y="3363838"/>
            <a:ext cx="8928991" cy="1015663"/>
            <a:chOff x="118938" y="3363838"/>
            <a:chExt cx="8928991" cy="1015663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212C89A-B822-4626-800E-8C496819A427}"/>
                </a:ext>
              </a:extLst>
            </p:cNvPr>
            <p:cNvSpPr txBox="1"/>
            <p:nvPr/>
          </p:nvSpPr>
          <p:spPr bwMode="auto">
            <a:xfrm>
              <a:off x="118938" y="3363838"/>
              <a:ext cx="8928991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 algn="just">
                <a:defRPr/>
              </a:pPr>
              <a:r>
                <a:rPr lang="ru-RU" dirty="0"/>
                <a:t>Требуется найти выражение для алгебраического полинома  (</a:t>
              </a:r>
              <a:r>
                <a:rPr lang="en-US" b="1" i="1" dirty="0"/>
                <a:t>n</a:t>
              </a:r>
              <a:r>
                <a:rPr lang="en-US" b="1" dirty="0"/>
                <a:t>-1</a:t>
              </a:r>
              <a:r>
                <a:rPr lang="en-US" dirty="0"/>
                <a:t>)</a:t>
              </a:r>
              <a:r>
                <a:rPr lang="ru-RU" dirty="0"/>
                <a:t>-й степени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             </a:t>
              </a:r>
              <a:r>
                <a:rPr lang="ru-RU" dirty="0"/>
                <a:t>, имеющего при </a:t>
              </a:r>
              <a:r>
                <a:rPr lang="en-US" b="1" i="1" dirty="0"/>
                <a:t>x</a:t>
              </a:r>
              <a:r>
                <a:rPr lang="en-US" b="1" dirty="0"/>
                <a:t>=</a:t>
              </a:r>
              <a:r>
                <a:rPr lang="en-US" b="1" i="1" dirty="0"/>
                <a:t>x</a:t>
              </a:r>
              <a:r>
                <a:rPr lang="ru-RU" b="1" baseline="-25000" dirty="0"/>
                <a:t>2</a:t>
              </a:r>
              <a:r>
                <a:rPr lang="en-US" b="1" baseline="-25000" dirty="0"/>
                <a:t> </a:t>
              </a:r>
              <a:r>
                <a:rPr lang="ru-RU" dirty="0"/>
                <a:t>значение </a:t>
              </a:r>
              <a:r>
                <a:rPr lang="ru-RU" b="1" i="1" dirty="0"/>
                <a:t>y</a:t>
              </a:r>
              <a:r>
                <a:rPr lang="ru-RU" b="1" baseline="-25000" dirty="0"/>
                <a:t>2</a:t>
              </a:r>
              <a:r>
                <a:rPr lang="ru-RU" dirty="0"/>
                <a:t>, а при всех остальных значениях </a:t>
              </a:r>
              <a:r>
                <a:rPr lang="ru-RU" b="1" i="1" dirty="0"/>
                <a:t>x</a:t>
              </a:r>
              <a:r>
                <a:rPr lang="ru-RU" dirty="0"/>
                <a:t> из массива данных – ноль:</a:t>
              </a:r>
            </a:p>
          </p:txBody>
        </p:sp>
        <p:graphicFrame>
          <p:nvGraphicFramePr>
            <p:cNvPr id="33" name="Объект 32">
              <a:extLst>
                <a:ext uri="{FF2B5EF4-FFF2-40B4-BE49-F238E27FC236}">
                  <a16:creationId xmlns="" xmlns:a16="http://schemas.microsoft.com/office/drawing/2014/main" id="{543A7CFC-F4AC-43FC-A7D4-105F30D1E3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4522058"/>
                </p:ext>
              </p:extLst>
            </p:nvPr>
          </p:nvGraphicFramePr>
          <p:xfrm>
            <a:off x="227313" y="3631359"/>
            <a:ext cx="707919" cy="424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5" r:id="rId10" imgW="520474" imgH="279279" progId="Equation.DSMT4">
                    <p:embed/>
                  </p:oleObj>
                </mc:Choice>
                <mc:Fallback>
                  <p:oleObj r:id="rId10" imgW="52047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13" y="3631359"/>
                          <a:ext cx="707919" cy="4242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Объект 33">
            <a:extLst>
              <a:ext uri="{FF2B5EF4-FFF2-40B4-BE49-F238E27FC236}">
                <a16:creationId xmlns="" xmlns:a16="http://schemas.microsoft.com/office/drawing/2014/main" id="{98149BDE-43D6-4CFD-A130-101A412F1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32547"/>
              </p:ext>
            </p:extLst>
          </p:nvPr>
        </p:nvGraphicFramePr>
        <p:xfrm>
          <a:off x="2611507" y="4498037"/>
          <a:ext cx="1384429" cy="49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6" r:id="rId12" imgW="876300" imgH="279400" progId="Equation.DSMT4">
                  <p:embed/>
                </p:oleObj>
              </mc:Choice>
              <mc:Fallback>
                <p:oleObj r:id="rId12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07" y="4498037"/>
                        <a:ext cx="1384429" cy="49500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>
            <a:extLst>
              <a:ext uri="{FF2B5EF4-FFF2-40B4-BE49-F238E27FC236}">
                <a16:creationId xmlns="" xmlns:a16="http://schemas.microsoft.com/office/drawing/2014/main" id="{36C3DF45-A48E-442C-A47D-AAA5B5FE2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67367"/>
              </p:ext>
            </p:extLst>
          </p:nvPr>
        </p:nvGraphicFramePr>
        <p:xfrm>
          <a:off x="4116013" y="4506712"/>
          <a:ext cx="2652276" cy="4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7" r:id="rId14" imgW="1714500" imgH="279400" progId="Equation.DSMT4">
                  <p:embed/>
                </p:oleObj>
              </mc:Choice>
              <mc:Fallback>
                <p:oleObj r:id="rId14" imgW="171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13" y="4506712"/>
                        <a:ext cx="2652276" cy="482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82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61647" y="715164"/>
            <a:ext cx="24498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Полином имеет вид: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321892F-570A-4E48-9D1E-63F86DEFFEF2}"/>
              </a:ext>
            </a:extLst>
          </p:cNvPr>
          <p:cNvSpPr txBox="1"/>
          <p:nvPr/>
        </p:nvSpPr>
        <p:spPr bwMode="auto">
          <a:xfrm>
            <a:off x="161647" y="1203598"/>
            <a:ext cx="92467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Этап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7DF7E4D-E723-494C-8227-A8A917277712}"/>
              </a:ext>
            </a:extLst>
          </p:cNvPr>
          <p:cNvSpPr txBox="1"/>
          <p:nvPr/>
        </p:nvSpPr>
        <p:spPr bwMode="auto">
          <a:xfrm>
            <a:off x="8382772" y="4357196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212C89A-B822-4626-800E-8C496819A427}"/>
              </a:ext>
            </a:extLst>
          </p:cNvPr>
          <p:cNvSpPr txBox="1"/>
          <p:nvPr/>
        </p:nvSpPr>
        <p:spPr bwMode="auto">
          <a:xfrm>
            <a:off x="161647" y="1641518"/>
            <a:ext cx="366097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/>
              <a:t>Аналогично строятся полиномы </a:t>
            </a:r>
            <a:endParaRPr lang="ru-RU" dirty="0"/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="" xmlns:a16="http://schemas.microsoft.com/office/drawing/2014/main" id="{3728A99A-F5C9-43DA-A1D2-11BDC7264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30875"/>
              </p:ext>
            </p:extLst>
          </p:nvPr>
        </p:nvGraphicFramePr>
        <p:xfrm>
          <a:off x="2771800" y="519264"/>
          <a:ext cx="4653908" cy="87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2" r:id="rId4" imgW="2908300" imgH="495300" progId="Equation.DSMT4">
                  <p:embed/>
                </p:oleObj>
              </mc:Choice>
              <mc:Fallback>
                <p:oleObj r:id="rId4" imgW="2908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9264"/>
                        <a:ext cx="4653908" cy="870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A10008C-2A0A-41E5-AFFF-4F1192471E58}"/>
              </a:ext>
            </a:extLst>
          </p:cNvPr>
          <p:cNvSpPr txBox="1"/>
          <p:nvPr/>
        </p:nvSpPr>
        <p:spPr bwMode="auto">
          <a:xfrm>
            <a:off x="8437770" y="727423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(7)</a:t>
            </a:r>
          </a:p>
        </p:txBody>
      </p:sp>
      <p:graphicFrame>
        <p:nvGraphicFramePr>
          <p:cNvPr id="38" name="Объект 37">
            <a:extLst>
              <a:ext uri="{FF2B5EF4-FFF2-40B4-BE49-F238E27FC236}">
                <a16:creationId xmlns="" xmlns:a16="http://schemas.microsoft.com/office/drawing/2014/main" id="{E7F4F94C-10F3-4DC0-B0A5-EC91C0FC2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25049"/>
              </p:ext>
            </p:extLst>
          </p:nvPr>
        </p:nvGraphicFramePr>
        <p:xfrm>
          <a:off x="3995936" y="1566882"/>
          <a:ext cx="792088" cy="47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3" r:id="rId6" imgW="520474" imgH="279279" progId="Equation.DSMT4">
                  <p:embed/>
                </p:oleObj>
              </mc:Choice>
              <mc:Fallback>
                <p:oleObj r:id="rId6" imgW="520474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566882"/>
                        <a:ext cx="792088" cy="47474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>
            <a:extLst>
              <a:ext uri="{FF2B5EF4-FFF2-40B4-BE49-F238E27FC236}">
                <a16:creationId xmlns="" xmlns:a16="http://schemas.microsoft.com/office/drawing/2014/main" id="{B9B50A6A-6A1B-4F98-9994-6D301276A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228160"/>
              </p:ext>
            </p:extLst>
          </p:nvPr>
        </p:nvGraphicFramePr>
        <p:xfrm>
          <a:off x="4932040" y="1566883"/>
          <a:ext cx="792088" cy="47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4" r:id="rId8" imgW="520474" imgH="279279" progId="Equation.DSMT4">
                  <p:embed/>
                </p:oleObj>
              </mc:Choice>
              <mc:Fallback>
                <p:oleObj r:id="rId8" imgW="520474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66883"/>
                        <a:ext cx="792088" cy="47474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>
            <a:extLst>
              <a:ext uri="{FF2B5EF4-FFF2-40B4-BE49-F238E27FC236}">
                <a16:creationId xmlns="" xmlns:a16="http://schemas.microsoft.com/office/drawing/2014/main" id="{98E9A518-3283-42DC-A3F8-A28F991DC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20029"/>
              </p:ext>
            </p:extLst>
          </p:nvPr>
        </p:nvGraphicFramePr>
        <p:xfrm>
          <a:off x="6588224" y="1574502"/>
          <a:ext cx="803008" cy="48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5" r:id="rId10" imgW="520474" imgH="279279" progId="Equation.DSMT4">
                  <p:embed/>
                </p:oleObj>
              </mc:Choice>
              <mc:Fallback>
                <p:oleObj r:id="rId10" imgW="520474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574502"/>
                        <a:ext cx="803008" cy="4812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19B8DD2-5839-4CC6-9FCD-F5B80CF1C43D}"/>
              </a:ext>
            </a:extLst>
          </p:cNvPr>
          <p:cNvSpPr txBox="1"/>
          <p:nvPr/>
        </p:nvSpPr>
        <p:spPr bwMode="auto">
          <a:xfrm>
            <a:off x="8437770" y="1603708"/>
            <a:ext cx="50405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696F4F8-3F40-4CD1-B8CC-091332BB7BC2}"/>
              </a:ext>
            </a:extLst>
          </p:cNvPr>
          <p:cNvSpPr txBox="1"/>
          <p:nvPr/>
        </p:nvSpPr>
        <p:spPr bwMode="auto">
          <a:xfrm>
            <a:off x="161647" y="2191157"/>
            <a:ext cx="366097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Так, выражение для заключительного полинома имеет вид:</a:t>
            </a:r>
          </a:p>
        </p:txBody>
      </p:sp>
      <p:graphicFrame>
        <p:nvGraphicFramePr>
          <p:cNvPr id="43" name="Объект 42">
            <a:extLst>
              <a:ext uri="{FF2B5EF4-FFF2-40B4-BE49-F238E27FC236}">
                <a16:creationId xmlns="" xmlns:a16="http://schemas.microsoft.com/office/drawing/2014/main" id="{A0EBA48E-51C6-4E4F-A50A-567214EB2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94227"/>
              </p:ext>
            </p:extLst>
          </p:nvPr>
        </p:nvGraphicFramePr>
        <p:xfrm>
          <a:off x="4106250" y="2263226"/>
          <a:ext cx="4835576" cy="87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6" r:id="rId12" imgW="3022600" imgH="495300" progId="Equation.DSMT4">
                  <p:embed/>
                </p:oleObj>
              </mc:Choice>
              <mc:Fallback>
                <p:oleObj r:id="rId12" imgW="3022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250" y="2263226"/>
                        <a:ext cx="4835576" cy="870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72DB115-83C4-42E5-AF39-E32B9E08733D}"/>
              </a:ext>
            </a:extLst>
          </p:cNvPr>
          <p:cNvSpPr txBox="1"/>
          <p:nvPr/>
        </p:nvSpPr>
        <p:spPr bwMode="auto">
          <a:xfrm>
            <a:off x="161646" y="3291830"/>
            <a:ext cx="873083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Соотношение, удовлетворяющее всему массиву данных, формируется как сумма полиномов (4), (7) и (8):</a:t>
            </a:r>
          </a:p>
        </p:txBody>
      </p:sp>
      <p:graphicFrame>
        <p:nvGraphicFramePr>
          <p:cNvPr id="45" name="Объект 44">
            <a:extLst>
              <a:ext uri="{FF2B5EF4-FFF2-40B4-BE49-F238E27FC236}">
                <a16:creationId xmlns="" xmlns:a16="http://schemas.microsoft.com/office/drawing/2014/main" id="{7DCDE38A-5612-48D9-9BDB-C7648F89D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30391"/>
              </p:ext>
            </p:extLst>
          </p:nvPr>
        </p:nvGraphicFramePr>
        <p:xfrm>
          <a:off x="3275856" y="4121189"/>
          <a:ext cx="4335694" cy="85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7" r:id="rId14" imgW="3086100" imgH="546100" progId="Equation.DSMT4">
                  <p:embed/>
                </p:oleObj>
              </mc:Choice>
              <mc:Fallback>
                <p:oleObj r:id="rId14" imgW="30861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21189"/>
                        <a:ext cx="4335694" cy="8563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63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5915" y="496050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Соотношение (9) называется </a:t>
            </a:r>
            <a:r>
              <a:rPr lang="ru-RU" b="1" i="1" dirty="0"/>
              <a:t>интерполяционной формулой Лагранжа</a:t>
            </a:r>
            <a:r>
              <a:rPr lang="ru-RU" dirty="0"/>
              <a:t>. Также указанная формула может записываться в виде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1BF39A6-A9E2-462B-A88E-0B5239AF2799}"/>
              </a:ext>
            </a:extLst>
          </p:cNvPr>
          <p:cNvSpPr txBox="1"/>
          <p:nvPr/>
        </p:nvSpPr>
        <p:spPr bwMode="auto">
          <a:xfrm>
            <a:off x="105915" y="2411516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Интерполяционная формула Лагранжа позволяет проводить интерполяцию любой степени, а не только линейную.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FE8EB01-69F4-4EA5-BF1E-F846FDEDDC54}"/>
              </a:ext>
            </a:extLst>
          </p:cNvPr>
          <p:cNvSpPr txBox="1"/>
          <p:nvPr/>
        </p:nvSpPr>
        <p:spPr bwMode="auto">
          <a:xfrm>
            <a:off x="8386834" y="1588540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DCB0061-FF1F-4E17-96D4-794D90820D4E}"/>
              </a:ext>
            </a:extLst>
          </p:cNvPr>
          <p:cNvSpPr txBox="1"/>
          <p:nvPr/>
        </p:nvSpPr>
        <p:spPr bwMode="auto">
          <a:xfrm>
            <a:off x="140636" y="3226167"/>
            <a:ext cx="673562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i="1" dirty="0"/>
              <a:t>Частные случаи интерполяционной формулы Лагранжа</a:t>
            </a: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="" xmlns:a16="http://schemas.microsoft.com/office/drawing/2014/main" id="{201CCE19-B696-479A-BE00-9582A6A5D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41608"/>
              </p:ext>
            </p:extLst>
          </p:nvPr>
        </p:nvGraphicFramePr>
        <p:xfrm>
          <a:off x="3099129" y="1288476"/>
          <a:ext cx="2148448" cy="101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r:id="rId4" imgW="1409088" imgH="660113" progId="Equation.DSMT4">
                  <p:embed/>
                </p:oleObj>
              </mc:Choice>
              <mc:Fallback>
                <p:oleObj r:id="rId4" imgW="1409088" imgH="6601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129" y="1288476"/>
                        <a:ext cx="2148448" cy="10113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44EAE5B-EA24-4AD1-BCD0-A5D244192B5D}"/>
              </a:ext>
            </a:extLst>
          </p:cNvPr>
          <p:cNvSpPr txBox="1"/>
          <p:nvPr/>
        </p:nvSpPr>
        <p:spPr bwMode="auto">
          <a:xfrm>
            <a:off x="140636" y="3762526"/>
            <a:ext cx="249352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Пусть массив данных содержит две пары измерений.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="" xmlns:a16="http://schemas.microsoft.com/office/drawing/2014/main" id="{5222BDBD-430A-48D8-9323-A99EB60FD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01152"/>
              </p:ext>
            </p:extLst>
          </p:nvPr>
        </p:nvGraphicFramePr>
        <p:xfrm>
          <a:off x="3407872" y="3924825"/>
          <a:ext cx="3131553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851">
                  <a:extLst>
                    <a:ext uri="{9D8B030D-6E8A-4147-A177-3AD203B41FA5}">
                      <a16:colId xmlns="" xmlns:a16="http://schemas.microsoft.com/office/drawing/2014/main" val="1902243453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662002702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5900065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ru-RU" sz="20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96722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ru-RU" sz="20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15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83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90461" y="668106"/>
            <a:ext cx="2593877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 выражение (10) принимает вид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1BF39A6-A9E2-462B-A88E-0B5239AF2799}"/>
              </a:ext>
            </a:extLst>
          </p:cNvPr>
          <p:cNvSpPr txBox="1"/>
          <p:nvPr/>
        </p:nvSpPr>
        <p:spPr bwMode="auto">
          <a:xfrm>
            <a:off x="90461" y="1546431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 помощью формулы (11) выполняется линейная интерполяция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FE8EB01-69F4-4EA5-BF1E-F846FDEDDC54}"/>
              </a:ext>
            </a:extLst>
          </p:cNvPr>
          <p:cNvSpPr txBox="1"/>
          <p:nvPr/>
        </p:nvSpPr>
        <p:spPr bwMode="auto">
          <a:xfrm>
            <a:off x="8386834" y="775422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</a:t>
            </a:r>
            <a:r>
              <a:rPr lang="en-US" dirty="0"/>
              <a:t>1</a:t>
            </a:r>
            <a:r>
              <a:rPr lang="ru-RU" dirty="0"/>
              <a:t>)</a:t>
            </a: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="" xmlns:a16="http://schemas.microsoft.com/office/drawing/2014/main" id="{0F4941FD-9E33-4D2E-BD9F-ED62AC208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99734"/>
              </p:ext>
            </p:extLst>
          </p:nvPr>
        </p:nvGraphicFramePr>
        <p:xfrm>
          <a:off x="2915816" y="511153"/>
          <a:ext cx="3046110" cy="93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r:id="rId4" imgW="1777229" imgH="495085" progId="Equation.DSMT4">
                  <p:embed/>
                </p:oleObj>
              </mc:Choice>
              <mc:Fallback>
                <p:oleObj r:id="rId4" imgW="1777229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11153"/>
                        <a:ext cx="3046110" cy="9359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9A6F14E-0B74-4AE3-87D3-53E3C41C08DF}"/>
              </a:ext>
            </a:extLst>
          </p:cNvPr>
          <p:cNvSpPr txBox="1"/>
          <p:nvPr/>
        </p:nvSpPr>
        <p:spPr bwMode="auto">
          <a:xfrm>
            <a:off x="179512" y="2396376"/>
            <a:ext cx="129146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Пример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A53E96B-3745-431D-AA53-12C1C0E4D239}"/>
              </a:ext>
            </a:extLst>
          </p:cNvPr>
          <p:cNvSpPr txBox="1"/>
          <p:nvPr/>
        </p:nvSpPr>
        <p:spPr bwMode="auto">
          <a:xfrm>
            <a:off x="211643" y="3169547"/>
            <a:ext cx="85941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Дано: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055EB17-1CFE-4789-B2BD-52A0F68D209E}"/>
              </a:ext>
            </a:extLst>
          </p:cNvPr>
          <p:cNvSpPr txBox="1"/>
          <p:nvPr/>
        </p:nvSpPr>
        <p:spPr bwMode="auto">
          <a:xfrm>
            <a:off x="179512" y="4147285"/>
            <a:ext cx="763284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Требуется:</a:t>
            </a:r>
            <a:r>
              <a:rPr lang="ru-RU" dirty="0"/>
              <a:t> выполнить интерполяцию при </a:t>
            </a:r>
            <a:r>
              <a:rPr lang="en-US" sz="2000" b="1" i="1" dirty="0">
                <a:solidFill>
                  <a:sysClr val="windowText" lastClr="000000"/>
                </a:solidFill>
                <a:effectLst/>
              </a:rPr>
              <a:t>x</a:t>
            </a:r>
            <a:r>
              <a:rPr lang="ru-RU" sz="2000" b="1" i="1" dirty="0">
                <a:solidFill>
                  <a:sysClr val="windowText" lastClr="000000"/>
                </a:solidFill>
                <a:effectLst/>
              </a:rPr>
              <a:t> = </a:t>
            </a:r>
            <a:r>
              <a:rPr lang="ru-RU" sz="2000" b="1" dirty="0">
                <a:solidFill>
                  <a:sysClr val="windowText" lastClr="000000"/>
                </a:solidFill>
                <a:effectLst/>
              </a:rPr>
              <a:t>1,5 </a:t>
            </a:r>
            <a:r>
              <a:rPr lang="ru-RU" sz="2000" dirty="0">
                <a:solidFill>
                  <a:sysClr val="windowText" lastClr="000000"/>
                </a:solidFill>
                <a:effectLst/>
              </a:rPr>
              <a:t>методом Лагранжа</a:t>
            </a:r>
            <a:r>
              <a:rPr lang="ru-RU" dirty="0"/>
              <a:t>.</a:t>
            </a:r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="" xmlns:a16="http://schemas.microsoft.com/office/drawing/2014/main" id="{3CBB13D4-6453-456F-8C8A-DD8678193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47855"/>
              </p:ext>
            </p:extLst>
          </p:nvPr>
        </p:nvGraphicFramePr>
        <p:xfrm>
          <a:off x="1522675" y="3176241"/>
          <a:ext cx="3131553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851">
                  <a:extLst>
                    <a:ext uri="{9D8B030D-6E8A-4147-A177-3AD203B41FA5}">
                      <a16:colId xmlns="" xmlns:a16="http://schemas.microsoft.com/office/drawing/2014/main" val="1902243453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662002702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5900065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96722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15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4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1638EB-D3FE-44EE-9FBE-9C25F51E7673}"/>
              </a:ext>
            </a:extLst>
          </p:cNvPr>
          <p:cNvSpPr txBox="1"/>
          <p:nvPr/>
        </p:nvSpPr>
        <p:spPr bwMode="auto">
          <a:xfrm>
            <a:off x="112967" y="411510"/>
            <a:ext cx="118693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Решение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4BD96E-1791-4EE4-BB2F-5A217A67939B}"/>
              </a:ext>
            </a:extLst>
          </p:cNvPr>
          <p:cNvSpPr txBox="1"/>
          <p:nvPr/>
        </p:nvSpPr>
        <p:spPr bwMode="auto">
          <a:xfrm>
            <a:off x="1403648" y="411510"/>
            <a:ext cx="21602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выражении (11)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="" xmlns:a16="http://schemas.microsoft.com/office/drawing/2014/main" id="{5ABAC7AE-562F-4F5B-A993-98171E7AD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70148"/>
              </p:ext>
            </p:extLst>
          </p:nvPr>
        </p:nvGraphicFramePr>
        <p:xfrm>
          <a:off x="3702715" y="418659"/>
          <a:ext cx="633086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0" r:id="rId4" imgW="418918" imgH="241195" progId="Equation.DSMT4">
                  <p:embed/>
                </p:oleObj>
              </mc:Choice>
              <mc:Fallback>
                <p:oleObj r:id="rId4" imgW="41891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715" y="418659"/>
                        <a:ext cx="633086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="" xmlns:a16="http://schemas.microsoft.com/office/drawing/2014/main" id="{F09555B9-7786-4DC7-A32C-9A6093C79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71669"/>
              </p:ext>
            </p:extLst>
          </p:nvPr>
        </p:nvGraphicFramePr>
        <p:xfrm>
          <a:off x="4448632" y="431371"/>
          <a:ext cx="719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1" r:id="rId6" imgW="469696" imgH="241195" progId="Equation.DSMT4">
                  <p:embed/>
                </p:oleObj>
              </mc:Choice>
              <mc:Fallback>
                <p:oleObj r:id="rId6" imgW="46969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632" y="431371"/>
                        <a:ext cx="719137" cy="400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>
            <a:extLst>
              <a:ext uri="{FF2B5EF4-FFF2-40B4-BE49-F238E27FC236}">
                <a16:creationId xmlns="" xmlns:a16="http://schemas.microsoft.com/office/drawing/2014/main" id="{69EEF73D-F255-4887-B01D-FA0AEF5E9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73475"/>
              </p:ext>
            </p:extLst>
          </p:nvPr>
        </p:nvGraphicFramePr>
        <p:xfrm>
          <a:off x="5280600" y="444371"/>
          <a:ext cx="633086" cy="36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2" r:id="rId8" imgW="457200" imgH="241300" progId="Equation.DSMT4">
                  <p:embed/>
                </p:oleObj>
              </mc:Choice>
              <mc:Fallback>
                <p:oleObj r:id="rId8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600" y="444371"/>
                        <a:ext cx="633086" cy="365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>
            <a:extLst>
              <a:ext uri="{FF2B5EF4-FFF2-40B4-BE49-F238E27FC236}">
                <a16:creationId xmlns="" xmlns:a16="http://schemas.microsoft.com/office/drawing/2014/main" id="{E959BC1F-4A81-46E7-B49B-9855B6F88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13110"/>
              </p:ext>
            </p:extLst>
          </p:nvPr>
        </p:nvGraphicFramePr>
        <p:xfrm>
          <a:off x="6026517" y="441415"/>
          <a:ext cx="811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3" r:id="rId10" imgW="545863" imgH="241195" progId="Equation.DSMT4">
                  <p:embed/>
                </p:oleObj>
              </mc:Choice>
              <mc:Fallback>
                <p:oleObj r:id="rId10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517" y="441415"/>
                        <a:ext cx="811213" cy="365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="" xmlns:a16="http://schemas.microsoft.com/office/drawing/2014/main" id="{2CCCC8D1-EABC-44F3-9524-A1F8C624B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57543"/>
              </p:ext>
            </p:extLst>
          </p:nvPr>
        </p:nvGraphicFramePr>
        <p:xfrm>
          <a:off x="112967" y="1540467"/>
          <a:ext cx="3737648" cy="7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4" r:id="rId12" imgW="2438400" imgH="444500" progId="Equation.DSMT4">
                  <p:embed/>
                </p:oleObj>
              </mc:Choice>
              <mc:Fallback>
                <p:oleObj r:id="rId12" imgW="2438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67" y="1540467"/>
                        <a:ext cx="3737648" cy="735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D3B1CD3-BD84-49CE-AFED-DECCCC4A93D7}"/>
              </a:ext>
            </a:extLst>
          </p:cNvPr>
          <p:cNvSpPr txBox="1"/>
          <p:nvPr/>
        </p:nvSpPr>
        <p:spPr bwMode="auto">
          <a:xfrm>
            <a:off x="1475656" y="982227"/>
            <a:ext cx="78061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03CC881-A8D1-452D-A838-15F34D507D91}"/>
              </a:ext>
            </a:extLst>
          </p:cNvPr>
          <p:cNvSpPr txBox="1"/>
          <p:nvPr/>
        </p:nvSpPr>
        <p:spPr bwMode="auto">
          <a:xfrm>
            <a:off x="4067944" y="952303"/>
            <a:ext cx="504055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Получен такой же результат, как и в примере 1. Это естественно, поскольку выражениями (2) и (11) реализуется интерполяция первой степени.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73D716C-CBB9-4ACD-9D2A-1B8BA287B8A0}"/>
              </a:ext>
            </a:extLst>
          </p:cNvPr>
          <p:cNvSpPr txBox="1"/>
          <p:nvPr/>
        </p:nvSpPr>
        <p:spPr bwMode="auto">
          <a:xfrm>
            <a:off x="96026" y="2354693"/>
            <a:ext cx="253175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Пусть массив данных содержит три пары измерений.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="" xmlns:a16="http://schemas.microsoft.com/office/drawing/2014/main" id="{E4E39429-3270-4521-B5B2-2A9D7F770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10928"/>
              </p:ext>
            </p:extLst>
          </p:nvPr>
        </p:nvGraphicFramePr>
        <p:xfrm>
          <a:off x="2882856" y="2519907"/>
          <a:ext cx="3131552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888">
                  <a:extLst>
                    <a:ext uri="{9D8B030D-6E8A-4147-A177-3AD203B41FA5}">
                      <a16:colId xmlns="" xmlns:a16="http://schemas.microsoft.com/office/drawing/2014/main" val="1902243453"/>
                    </a:ext>
                  </a:extLst>
                </a:gridCol>
                <a:gridCol w="782888">
                  <a:extLst>
                    <a:ext uri="{9D8B030D-6E8A-4147-A177-3AD203B41FA5}">
                      <a16:colId xmlns="" xmlns:a16="http://schemas.microsoft.com/office/drawing/2014/main" val="662002702"/>
                    </a:ext>
                  </a:extLst>
                </a:gridCol>
                <a:gridCol w="782888">
                  <a:extLst>
                    <a:ext uri="{9D8B030D-6E8A-4147-A177-3AD203B41FA5}">
                      <a16:colId xmlns="" xmlns:a16="http://schemas.microsoft.com/office/drawing/2014/main" val="2590006598"/>
                    </a:ext>
                  </a:extLst>
                </a:gridCol>
                <a:gridCol w="782888">
                  <a:extLst>
                    <a:ext uri="{9D8B030D-6E8A-4147-A177-3AD203B41FA5}">
                      <a16:colId xmlns="" xmlns:a16="http://schemas.microsoft.com/office/drawing/2014/main" val="311824686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ru-RU" sz="20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96722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ru-RU" sz="20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ru-RU" sz="1800" b="1" i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600" b="1" i="0" baseline="-25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15375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65771E7-427C-4076-9F11-5FC64B3500CB}"/>
              </a:ext>
            </a:extLst>
          </p:cNvPr>
          <p:cNvSpPr txBox="1"/>
          <p:nvPr/>
        </p:nvSpPr>
        <p:spPr bwMode="auto">
          <a:xfrm>
            <a:off x="6156176" y="2662470"/>
            <a:ext cx="289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 выражение (10) принимает вид</a:t>
            </a:r>
          </a:p>
        </p:txBody>
      </p:sp>
      <p:graphicFrame>
        <p:nvGraphicFramePr>
          <p:cNvPr id="35" name="Объект 3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38022"/>
              </p:ext>
            </p:extLst>
          </p:nvPr>
        </p:nvGraphicFramePr>
        <p:xfrm>
          <a:off x="112967" y="3463190"/>
          <a:ext cx="7480090" cy="87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5" r:id="rId14" imgW="4660900" imgH="495300" progId="Equation.DSMT4">
                  <p:embed/>
                </p:oleObj>
              </mc:Choice>
              <mc:Fallback>
                <p:oleObj r:id="rId14" imgW="4660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67" y="3463190"/>
                        <a:ext cx="7480090" cy="8743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8382961" y="3702654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1740228-8487-4E72-93D2-2C8E11F1AC27}"/>
              </a:ext>
            </a:extLst>
          </p:cNvPr>
          <p:cNvSpPr txBox="1"/>
          <p:nvPr/>
        </p:nvSpPr>
        <p:spPr bwMode="auto">
          <a:xfrm>
            <a:off x="96026" y="4371950"/>
            <a:ext cx="85804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 помощью формулы (12) выполняется интерполяция 2-й степени или параболическая интерполяция.</a:t>
            </a:r>
          </a:p>
        </p:txBody>
      </p:sp>
    </p:spTree>
    <p:extLst>
      <p:ext uri="{BB962C8B-B14F-4D97-AF65-F5344CB8AC3E}">
        <p14:creationId xmlns:p14="http://schemas.microsoft.com/office/powerpoint/2010/main" val="30260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6" y="627534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Если экспериментальные данные представлены количественно, то их обработка заключается в получении формальных (математических) соотношений, характеризующих количественные закономерности изучаемого процесса.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4F2AA4-225D-4075-8463-2DF96F8F89DE}"/>
              </a:ext>
            </a:extLst>
          </p:cNvPr>
          <p:cNvSpPr txBox="1"/>
          <p:nvPr/>
        </p:nvSpPr>
        <p:spPr bwMode="auto">
          <a:xfrm>
            <a:off x="118937" y="2492191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Если экспериментальные данные получены в виде чисел, то основной формой их представления являются таблицы.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B870DA9-DEC1-45E6-9C61-5E26116ED6B2}"/>
              </a:ext>
            </a:extLst>
          </p:cNvPr>
          <p:cNvSpPr txBox="1"/>
          <p:nvPr/>
        </p:nvSpPr>
        <p:spPr bwMode="auto">
          <a:xfrm>
            <a:off x="118938" y="3656101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Таблица представляет собой ряды дискретных значений величин, которые могут рассматриваться как независимые переменные, и ряд соответствующих им значений зависимой переменной.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9A6F14E-0B74-4AE3-87D3-53E3C41C08DF}"/>
              </a:ext>
            </a:extLst>
          </p:cNvPr>
          <p:cNvSpPr txBox="1"/>
          <p:nvPr/>
        </p:nvSpPr>
        <p:spPr bwMode="auto">
          <a:xfrm>
            <a:off x="107504" y="527368"/>
            <a:ext cx="129146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Пример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A53E96B-3745-431D-AA53-12C1C0E4D239}"/>
              </a:ext>
            </a:extLst>
          </p:cNvPr>
          <p:cNvSpPr txBox="1"/>
          <p:nvPr/>
        </p:nvSpPr>
        <p:spPr bwMode="auto">
          <a:xfrm>
            <a:off x="1631928" y="527686"/>
            <a:ext cx="85941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Дано: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055EB17-1CFE-4789-B2BD-52A0F68D209E}"/>
              </a:ext>
            </a:extLst>
          </p:cNvPr>
          <p:cNvSpPr txBox="1"/>
          <p:nvPr/>
        </p:nvSpPr>
        <p:spPr bwMode="auto">
          <a:xfrm>
            <a:off x="142713" y="1418845"/>
            <a:ext cx="89289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Требуется:</a:t>
            </a:r>
            <a:r>
              <a:rPr lang="ru-RU" dirty="0"/>
              <a:t> выполнить параболическую интерполяцию при </a:t>
            </a:r>
            <a:r>
              <a:rPr lang="en-US" sz="2000" b="1" i="1" dirty="0">
                <a:solidFill>
                  <a:sysClr val="windowText" lastClr="000000"/>
                </a:solidFill>
                <a:effectLst/>
              </a:rPr>
              <a:t>x</a:t>
            </a:r>
            <a:r>
              <a:rPr lang="ru-RU" sz="2000" b="1" i="1" dirty="0">
                <a:solidFill>
                  <a:sysClr val="windowText" lastClr="000000"/>
                </a:solidFill>
                <a:effectLst/>
              </a:rPr>
              <a:t> = </a:t>
            </a:r>
            <a:r>
              <a:rPr lang="ru-RU" sz="2000" b="1" dirty="0">
                <a:solidFill>
                  <a:sysClr val="windowText" lastClr="000000"/>
                </a:solidFill>
                <a:effectLst/>
              </a:rPr>
              <a:t>1,5 </a:t>
            </a:r>
            <a:r>
              <a:rPr lang="ru-RU" sz="2000" dirty="0">
                <a:solidFill>
                  <a:sysClr val="windowText" lastClr="000000"/>
                </a:solidFill>
                <a:effectLst/>
              </a:rPr>
              <a:t>методом Лагранжа</a:t>
            </a:r>
            <a:r>
              <a:rPr lang="ru-RU" dirty="0"/>
              <a:t>.</a:t>
            </a:r>
          </a:p>
        </p:txBody>
      </p:sp>
      <p:graphicFrame>
        <p:nvGraphicFramePr>
          <p:cNvPr id="41" name="Таблица 40">
            <a:extLst>
              <a:ext uri="{FF2B5EF4-FFF2-40B4-BE49-F238E27FC236}">
                <a16:creationId xmlns="" xmlns:a16="http://schemas.microsoft.com/office/drawing/2014/main" id="{3CBB13D4-6453-456F-8C8A-DD8678193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30464"/>
              </p:ext>
            </p:extLst>
          </p:nvPr>
        </p:nvGraphicFramePr>
        <p:xfrm>
          <a:off x="2808599" y="497430"/>
          <a:ext cx="4175404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851">
                  <a:extLst>
                    <a:ext uri="{9D8B030D-6E8A-4147-A177-3AD203B41FA5}">
                      <a16:colId xmlns="" xmlns:a16="http://schemas.microsoft.com/office/drawing/2014/main" val="1902243453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749055709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662002702"/>
                    </a:ext>
                  </a:extLst>
                </a:gridCol>
                <a:gridCol w="1043851">
                  <a:extLst>
                    <a:ext uri="{9D8B030D-6E8A-4147-A177-3AD203B41FA5}">
                      <a16:colId xmlns="" xmlns:a16="http://schemas.microsoft.com/office/drawing/2014/main" val="25900065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96722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20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8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b="1" i="0" dirty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ru-RU" sz="1600" b="1" i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15375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E5ACAB5-5379-447A-8761-EE4E6D9F7D62}"/>
              </a:ext>
            </a:extLst>
          </p:cNvPr>
          <p:cNvSpPr txBox="1"/>
          <p:nvPr/>
        </p:nvSpPr>
        <p:spPr bwMode="auto">
          <a:xfrm>
            <a:off x="162805" y="2218972"/>
            <a:ext cx="118693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Решение</a:t>
            </a:r>
          </a:p>
        </p:txBody>
      </p:sp>
      <p:graphicFrame>
        <p:nvGraphicFramePr>
          <p:cNvPr id="43" name="Объект 42">
            <a:extLst>
              <a:ext uri="{FF2B5EF4-FFF2-40B4-BE49-F238E27FC236}">
                <a16:creationId xmlns="" xmlns:a16="http://schemas.microsoft.com/office/drawing/2014/main" id="{E056CBB4-6D29-4099-89A7-893FF3549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08572"/>
              </p:ext>
            </p:extLst>
          </p:nvPr>
        </p:nvGraphicFramePr>
        <p:xfrm>
          <a:off x="5288060" y="2246818"/>
          <a:ext cx="719136" cy="40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2" r:id="rId4" imgW="457200" imgH="241300" progId="Equation.DSMT4">
                  <p:embed/>
                </p:oleObj>
              </mc:Choice>
              <mc:Fallback>
                <p:oleObj r:id="rId4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0" y="2246818"/>
                        <a:ext cx="719136" cy="4026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E29FC49-7ECE-49F1-B71B-D7349C7227DD}"/>
              </a:ext>
            </a:extLst>
          </p:cNvPr>
          <p:cNvSpPr txBox="1"/>
          <p:nvPr/>
        </p:nvSpPr>
        <p:spPr bwMode="auto">
          <a:xfrm>
            <a:off x="1466010" y="2226958"/>
            <a:ext cx="21602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выражении (12)</a:t>
            </a:r>
          </a:p>
        </p:txBody>
      </p:sp>
      <p:graphicFrame>
        <p:nvGraphicFramePr>
          <p:cNvPr id="45" name="Объект 44">
            <a:extLst>
              <a:ext uri="{FF2B5EF4-FFF2-40B4-BE49-F238E27FC236}">
                <a16:creationId xmlns="" xmlns:a16="http://schemas.microsoft.com/office/drawing/2014/main" id="{EFE29AD4-BD64-44F1-98F9-AEA854BD7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34183"/>
              </p:ext>
            </p:extLst>
          </p:nvPr>
        </p:nvGraphicFramePr>
        <p:xfrm>
          <a:off x="3707904" y="2241681"/>
          <a:ext cx="672730" cy="40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3" r:id="rId6" imgW="444307" imgH="241195" progId="Equation.DSMT4">
                  <p:embed/>
                </p:oleObj>
              </mc:Choice>
              <mc:Fallback>
                <p:oleObj r:id="rId6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41681"/>
                        <a:ext cx="672730" cy="4026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>
            <a:extLst>
              <a:ext uri="{FF2B5EF4-FFF2-40B4-BE49-F238E27FC236}">
                <a16:creationId xmlns="" xmlns:a16="http://schemas.microsoft.com/office/drawing/2014/main" id="{08AF7534-B2AE-41B3-A813-E7E1BDFFA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95410"/>
              </p:ext>
            </p:extLst>
          </p:nvPr>
        </p:nvGraphicFramePr>
        <p:xfrm>
          <a:off x="4490047" y="2240974"/>
          <a:ext cx="672730" cy="4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4" r:id="rId8" imgW="431613" imgH="241195" progId="Equation.DSMT4">
                  <p:embed/>
                </p:oleObj>
              </mc:Choice>
              <mc:Fallback>
                <p:oleObj r:id="rId8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047" y="2240974"/>
                        <a:ext cx="672730" cy="4103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>
            <a:extLst>
              <a:ext uri="{FF2B5EF4-FFF2-40B4-BE49-F238E27FC236}">
                <a16:creationId xmlns="" xmlns:a16="http://schemas.microsoft.com/office/drawing/2014/main" id="{801B0D88-BA4C-4877-9B2A-529832903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37972"/>
              </p:ext>
            </p:extLst>
          </p:nvPr>
        </p:nvGraphicFramePr>
        <p:xfrm>
          <a:off x="6118476" y="2248746"/>
          <a:ext cx="672730" cy="40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5" r:id="rId10" imgW="418918" imgH="241195" progId="Equation.DSMT4">
                  <p:embed/>
                </p:oleObj>
              </mc:Choice>
              <mc:Fallback>
                <p:oleObj r:id="rId10" imgW="41891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476" y="2248746"/>
                        <a:ext cx="672730" cy="4026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>
            <a:extLst>
              <a:ext uri="{FF2B5EF4-FFF2-40B4-BE49-F238E27FC236}">
                <a16:creationId xmlns="" xmlns:a16="http://schemas.microsoft.com/office/drawing/2014/main" id="{6107F7CD-49A0-42ED-9A21-6A5D14DAB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35147"/>
              </p:ext>
            </p:extLst>
          </p:nvPr>
        </p:nvGraphicFramePr>
        <p:xfrm>
          <a:off x="6902486" y="2248747"/>
          <a:ext cx="721010" cy="39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6" r:id="rId12" imgW="482391" imgH="241195" progId="Equation.DSMT4">
                  <p:embed/>
                </p:oleObj>
              </mc:Choice>
              <mc:Fallback>
                <p:oleObj r:id="rId12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86" y="2248747"/>
                        <a:ext cx="721010" cy="39555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>
            <a:extLst>
              <a:ext uri="{FF2B5EF4-FFF2-40B4-BE49-F238E27FC236}">
                <a16:creationId xmlns="" xmlns:a16="http://schemas.microsoft.com/office/drawing/2014/main" id="{92985244-C5EB-45EE-85BF-B82253B51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83551"/>
              </p:ext>
            </p:extLst>
          </p:nvPr>
        </p:nvGraphicFramePr>
        <p:xfrm>
          <a:off x="7734776" y="2248745"/>
          <a:ext cx="792700" cy="40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7" r:id="rId14" imgW="545863" imgH="241195" progId="Equation.DSMT4">
                  <p:embed/>
                </p:oleObj>
              </mc:Choice>
              <mc:Fallback>
                <p:oleObj r:id="rId14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776" y="2248745"/>
                        <a:ext cx="792700" cy="4026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AEA16E3-6919-4E31-998B-8CDBEA665DA4}"/>
              </a:ext>
            </a:extLst>
          </p:cNvPr>
          <p:cNvSpPr txBox="1"/>
          <p:nvPr/>
        </p:nvSpPr>
        <p:spPr bwMode="auto">
          <a:xfrm>
            <a:off x="162805" y="2867827"/>
            <a:ext cx="78061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</a:t>
            </a:r>
          </a:p>
        </p:txBody>
      </p:sp>
      <p:graphicFrame>
        <p:nvGraphicFramePr>
          <p:cNvPr id="51" name="Объект 50">
            <a:extLst>
              <a:ext uri="{FF2B5EF4-FFF2-40B4-BE49-F238E27FC236}">
                <a16:creationId xmlns="" xmlns:a16="http://schemas.microsoft.com/office/drawing/2014/main" id="{5FA53FCE-EABF-4784-B41D-7A0CC51E7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432"/>
              </p:ext>
            </p:extLst>
          </p:nvPr>
        </p:nvGraphicFramePr>
        <p:xfrm>
          <a:off x="1100725" y="2736599"/>
          <a:ext cx="7575731" cy="76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8" r:id="rId16" imgW="5232400" imgH="482600" progId="Equation.DSMT4">
                  <p:embed/>
                </p:oleObj>
              </mc:Choice>
              <mc:Fallback>
                <p:oleObj r:id="rId16" imgW="5232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725" y="2736599"/>
                        <a:ext cx="7575731" cy="7640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>
            <a:extLst>
              <a:ext uri="{FF2B5EF4-FFF2-40B4-BE49-F238E27FC236}">
                <a16:creationId xmlns="" xmlns:a16="http://schemas.microsoft.com/office/drawing/2014/main" id="{6444A1AF-A191-4A98-80AF-AC60669AA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479162"/>
              </p:ext>
            </p:extLst>
          </p:nvPr>
        </p:nvGraphicFramePr>
        <p:xfrm>
          <a:off x="1100725" y="3533982"/>
          <a:ext cx="3695201" cy="39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9" r:id="rId18" imgW="2324100" imgH="228600" progId="Equation.DSMT4">
                  <p:embed/>
                </p:oleObj>
              </mc:Choice>
              <mc:Fallback>
                <p:oleObj r:id="rId18" imgW="232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725" y="3533982"/>
                        <a:ext cx="3695201" cy="3955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FD7129D-9E4F-43E2-85A3-D013F3407034}"/>
              </a:ext>
            </a:extLst>
          </p:cNvPr>
          <p:cNvSpPr txBox="1"/>
          <p:nvPr/>
        </p:nvSpPr>
        <p:spPr bwMode="auto">
          <a:xfrm>
            <a:off x="20604" y="4015766"/>
            <a:ext cx="91233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Полученный результат находится ближе к истинному значению по сравнению с результатом линейной интерполяции. Параболическая интерполяция более точно учитывает особенности реальной зависимости между экспериментальными данными. </a:t>
            </a:r>
          </a:p>
        </p:txBody>
      </p:sp>
    </p:spTree>
    <p:extLst>
      <p:ext uri="{BB962C8B-B14F-4D97-AF65-F5344CB8AC3E}">
        <p14:creationId xmlns:p14="http://schemas.microsoft.com/office/powerpoint/2010/main" val="308086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Очень часто необходимо вычислить значения величины в области, для которой отсутствуют экспериментальные данные, в этом случае говорят об </a:t>
            </a:r>
            <a:r>
              <a:rPr lang="ru-RU" b="1" dirty="0"/>
              <a:t>экстраполяции</a:t>
            </a:r>
            <a:r>
              <a:rPr lang="ru-RU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76BA0B6-4067-4C02-AB54-B1A783392BC3}"/>
              </a:ext>
            </a:extLst>
          </p:cNvPr>
          <p:cNvSpPr txBox="1"/>
          <p:nvPr/>
        </p:nvSpPr>
        <p:spPr bwMode="auto">
          <a:xfrm>
            <a:off x="105913" y="1779662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Экстраполяция </a:t>
            </a:r>
            <a:r>
              <a:rPr lang="ru-RU" dirty="0"/>
              <a:t>– это процедура нахождения значений зависимой переменной</a:t>
            </a:r>
            <a:r>
              <a:rPr lang="ru-RU" b="1" dirty="0"/>
              <a:t> </a:t>
            </a:r>
            <a:r>
              <a:rPr lang="ru-RU" b="1" i="1" dirty="0"/>
              <a:t>y</a:t>
            </a:r>
            <a:r>
              <a:rPr lang="ru-RU" b="1" dirty="0"/>
              <a:t> </a:t>
            </a:r>
            <a:r>
              <a:rPr lang="ru-RU" dirty="0"/>
              <a:t>для некоторых значений </a:t>
            </a:r>
            <a:r>
              <a:rPr lang="ru-RU" b="1" i="1" dirty="0"/>
              <a:t>x</a:t>
            </a:r>
            <a:r>
              <a:rPr lang="ru-RU" b="1" dirty="0"/>
              <a:t>, </a:t>
            </a:r>
            <a:r>
              <a:rPr lang="ru-RU" dirty="0"/>
              <a:t>находящихся за пределами массива данных.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D8935A2-782F-474C-82AD-7FAB2103C91B}"/>
              </a:ext>
            </a:extLst>
          </p:cNvPr>
          <p:cNvSpPr txBox="1"/>
          <p:nvPr/>
        </p:nvSpPr>
        <p:spPr bwMode="auto">
          <a:xfrm>
            <a:off x="128241" y="2787774"/>
            <a:ext cx="24498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Задано</a:t>
            </a:r>
            <a:r>
              <a:rPr lang="ru-RU" dirty="0"/>
              <a:t>:  значения </a:t>
            </a:r>
            <a:r>
              <a:rPr lang="en-US" b="1" i="1" dirty="0"/>
              <a:t>x</a:t>
            </a:r>
            <a:r>
              <a:rPr lang="en-US" dirty="0"/>
              <a:t>, 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885DB88-C57D-4420-A2B7-A7C60B5626B3}"/>
              </a:ext>
            </a:extLst>
          </p:cNvPr>
          <p:cNvSpPr txBox="1"/>
          <p:nvPr/>
        </p:nvSpPr>
        <p:spPr bwMode="auto">
          <a:xfrm>
            <a:off x="128241" y="3953638"/>
            <a:ext cx="213485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Требуется</a:t>
            </a:r>
            <a:r>
              <a:rPr lang="ru-RU" dirty="0"/>
              <a:t>:  найти </a:t>
            </a: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="" xmlns:a16="http://schemas.microsoft.com/office/drawing/2014/main" id="{14FD3CB8-2C87-4906-9EC3-EEC398A01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86444"/>
              </p:ext>
            </p:extLst>
          </p:nvPr>
        </p:nvGraphicFramePr>
        <p:xfrm>
          <a:off x="666664" y="4455764"/>
          <a:ext cx="1058008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r:id="rId4" imgW="647700" imgH="228600" progId="Equation.DSMT4">
                  <p:embed/>
                </p:oleObj>
              </mc:Choice>
              <mc:Fallback>
                <p:oleObj r:id="rId4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64" y="4455764"/>
                        <a:ext cx="1058008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50806FE-BE55-4EBF-9054-A8D276C29CC2}"/>
              </a:ext>
            </a:extLst>
          </p:cNvPr>
          <p:cNvSpPr txBox="1"/>
          <p:nvPr/>
        </p:nvSpPr>
        <p:spPr bwMode="auto">
          <a:xfrm>
            <a:off x="2578104" y="3939902"/>
            <a:ext cx="640712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причем установление явного вида зависимости </a:t>
            </a:r>
            <a:r>
              <a:rPr lang="ru-RU" b="1" i="1" dirty="0"/>
              <a:t>f</a:t>
            </a:r>
            <a:r>
              <a:rPr lang="ru-RU" dirty="0"/>
              <a:t>  при экстраполяции не требуется.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5EBFA002-BA3E-43F0-B8D9-3206FA2F9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82969"/>
              </p:ext>
            </p:extLst>
          </p:nvPr>
        </p:nvGraphicFramePr>
        <p:xfrm>
          <a:off x="695695" y="3265192"/>
          <a:ext cx="1140001" cy="43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r:id="rId6" imgW="647700" imgH="228600" progId="Equation.DSMT4">
                  <p:embed/>
                </p:oleObj>
              </mc:Choice>
              <mc:Fallback>
                <p:oleObj r:id="rId6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95" y="3265192"/>
                        <a:ext cx="1140001" cy="43665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78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Процедура экстраполяции, также как и интерполяции, не имеет единственного решения. Метод экстраполяции следует выбирать из физических соображений. В противном случае получаемые значения могут быть весьма далеки от реальных. Кроме того, не рекомендуется проводить экстраполяцию в удалённые области.</a:t>
            </a:r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1689974"/>
            <a:ext cx="4644008" cy="3258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D8935A2-782F-474C-82AD-7FAB2103C91B}"/>
              </a:ext>
            </a:extLst>
          </p:cNvPr>
          <p:cNvSpPr txBox="1"/>
          <p:nvPr/>
        </p:nvSpPr>
        <p:spPr bwMode="auto">
          <a:xfrm>
            <a:off x="120563" y="1851670"/>
            <a:ext cx="4227735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примера рассмотрим экстраполяцию синусоиды. Видно, что вблизи области определения экстраполяция даёт значения, близкие к точным, но по мере удаления точность прогноза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258626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Аппроксимация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Одной из типичных задач обработки данных является их аппроксимация. В этом случае общий вид аналитической зависимости, которой подчиняются данные, известен, но параметры этого распределения не определены.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8041" y="2211710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Задача аппроксимации заключается в определении параметров таким образом, что общая аналитическая зависимость наилучшим образом соответствовала данным эксперимента.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6779" y="3795886"/>
            <a:ext cx="890985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Иначе говоря, аппроксимация – замена одних математических объектов другими, в том или ином смысле близкими к исходным.</a:t>
            </a:r>
          </a:p>
        </p:txBody>
      </p:sp>
    </p:spTree>
    <p:extLst>
      <p:ext uri="{BB962C8B-B14F-4D97-AF65-F5344CB8AC3E}">
        <p14:creationId xmlns:p14="http://schemas.microsoft.com/office/powerpoint/2010/main" val="414684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Аппроксимация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интерполировании интерполирующая функция строго проходит через узловые точки таблицы вследствие того, что количество коэффициентов в интерполирующей функции равно количеству табличных значений.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4139952" y="2499742"/>
            <a:ext cx="4896543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Аппроксимация – метод приближения, при котором для нахождения дополнительных значений, отличных от табличных данных, приближенная функция проходит не через узлы интерполяции, а между ними.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" y="1563638"/>
            <a:ext cx="3999364" cy="3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Аппроксимация 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5436096" y="2283718"/>
            <a:ext cx="3598808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Геометрически задача построения функции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l-GR" b="1" i="1" dirty="0"/>
              <a:t>ϕ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</a:t>
            </a:r>
            <a:r>
              <a:rPr lang="ru-RU" dirty="0"/>
              <a:t>  по эмпирической формуле состоит в проведении усредненной кривой – кривой, проходящей через середину области значений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18938" y="627534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Аппроксимация</a:t>
            </a:r>
            <a:r>
              <a:rPr lang="ru-RU" dirty="0"/>
              <a:t> – это представление неизвестной зависимости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</a:t>
            </a:r>
            <a:r>
              <a:rPr lang="ru-RU" dirty="0"/>
              <a:t> между экспериментальными данными более простой по структуре известной зависимостью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l-GR" b="1" i="1" dirty="0"/>
              <a:t>ϕ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</a:t>
            </a:r>
            <a:r>
              <a:rPr lang="ru-RU" dirty="0"/>
              <a:t>, которая отражает значимые закономерности изменения исходной (неизвестной) функции.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84177"/>
              </p:ext>
            </p:extLst>
          </p:nvPr>
        </p:nvGraphicFramePr>
        <p:xfrm>
          <a:off x="96109" y="2499744"/>
          <a:ext cx="1584639" cy="1800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7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92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,5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758685" y="2283718"/>
            <a:ext cx="3600400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Аппроксимация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Прежде чем обсуждать методы определения неизвестных параметров распре-деления, имеет смысл договориться о том, что мы будем считать наилучшим соответствием между теорией и экспериментом.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1992" y="1563638"/>
            <a:ext cx="8928991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Наилучшим вариантом будет прохождение аналитической кривой точно через все экспериментальные точки. Но из-за погрешностей при проведении эксперимента может оказаться, что не все экспериментальные очки окажутся на аналитической зависимости (более того, может оказаться, что ни одна из экспериментальных точек не попадает на аналитическую зависимость).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6779" y="3261859"/>
            <a:ext cx="8948126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Можно потребовать прохождения аналитической кривой через максимально возможное число экспериментальных точек, но у такого подхода свой недостаток – непонятно как выбирать точки, в которых требуется совпадение, и кроме того, отклонения в оставшихся точках могут быть настолько велики, что проведение аппроксимации будет лишено смысла.</a:t>
            </a:r>
          </a:p>
        </p:txBody>
      </p:sp>
    </p:spTree>
    <p:extLst>
      <p:ext uri="{BB962C8B-B14F-4D97-AF65-F5344CB8AC3E}">
        <p14:creationId xmlns:p14="http://schemas.microsoft.com/office/powerpoint/2010/main" val="263778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2.1 Метод наименьших квадратов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Суть метода наименьших квадратов заключается в нахождении таких значений </a:t>
            </a:r>
            <a:r>
              <a:rPr lang="ru-RU" b="1" i="1" dirty="0" err="1"/>
              <a:t>х</a:t>
            </a:r>
            <a:r>
              <a:rPr lang="ru-RU" b="1" i="1" baseline="-25000" dirty="0" err="1"/>
              <a:t>i</a:t>
            </a:r>
            <a:r>
              <a:rPr lang="ru-RU" dirty="0"/>
              <a:t>, при которых сумма квадратов отклонений (ошибок) </a:t>
            </a:r>
            <a:r>
              <a:rPr lang="ru-RU" b="1" i="1" dirty="0" err="1"/>
              <a:t>e</a:t>
            </a:r>
            <a:r>
              <a:rPr lang="ru-RU" b="1" i="1" baseline="-25000" dirty="0" err="1"/>
              <a:t>i</a:t>
            </a:r>
            <a:r>
              <a:rPr lang="ru-RU" b="1" i="1" baseline="-25000" dirty="0"/>
              <a:t> </a:t>
            </a:r>
            <a:r>
              <a:rPr lang="ru-RU" dirty="0"/>
              <a:t>= </a:t>
            </a:r>
            <a:r>
              <a:rPr lang="ru-RU" b="1" i="1" dirty="0" err="1"/>
              <a:t>y</a:t>
            </a:r>
            <a:r>
              <a:rPr lang="ru-RU" b="1" i="1" baseline="-25000" dirty="0" err="1"/>
              <a:t>i</a:t>
            </a:r>
            <a:r>
              <a:rPr lang="ru-RU" dirty="0"/>
              <a:t> – </a:t>
            </a:r>
            <a:r>
              <a:rPr lang="ru-RU" b="1" i="1" dirty="0" err="1"/>
              <a:t>φ</a:t>
            </a:r>
            <a:r>
              <a:rPr lang="ru-RU" b="1" i="1" baseline="-25000" dirty="0" err="1"/>
              <a:t>i</a:t>
            </a:r>
            <a:r>
              <a:rPr lang="ru-RU" dirty="0"/>
              <a:t>(</a:t>
            </a:r>
            <a:r>
              <a:rPr lang="ru-RU" b="1" i="1" dirty="0"/>
              <a:t>x</a:t>
            </a:r>
            <a:r>
              <a:rPr lang="ru-RU" dirty="0"/>
              <a:t>) будет стремиться к минимуму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03157" y="3075806"/>
            <a:ext cx="8920116" cy="969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Так как каждое значение </a:t>
            </a:r>
            <a:r>
              <a:rPr lang="ru-RU" sz="1900" dirty="0" err="1"/>
              <a:t>xi</a:t>
            </a:r>
            <a:r>
              <a:rPr lang="ru-RU" sz="1900" dirty="0"/>
              <a:t> в общем случае «сопровождается» соответствующим коэффициентом </a:t>
            </a:r>
            <a:r>
              <a:rPr lang="ru-RU" sz="1900" b="1" i="1" dirty="0" err="1"/>
              <a:t>а</a:t>
            </a:r>
            <a:r>
              <a:rPr lang="ru-RU" sz="1900" b="1" i="1" baseline="-25000" dirty="0" err="1"/>
              <a:t>i</a:t>
            </a:r>
            <a:r>
              <a:rPr lang="ru-RU" sz="1900" dirty="0"/>
              <a:t> (</a:t>
            </a:r>
            <a:r>
              <a:rPr lang="ru-RU" sz="1900" b="1" i="1" dirty="0"/>
              <a:t>i</a:t>
            </a:r>
            <a:r>
              <a:rPr lang="ru-RU" sz="1900" dirty="0"/>
              <a:t> = 0, 1, 2, …, </a:t>
            </a:r>
            <a:r>
              <a:rPr lang="ru-RU" sz="1900" b="1" i="1" dirty="0"/>
              <a:t>n</a:t>
            </a:r>
            <a:r>
              <a:rPr lang="ru-RU" sz="1900" dirty="0"/>
              <a:t>), то задача сводится к нахождению данных коэффициентов. Введем обозначение функции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51385"/>
              </p:ext>
            </p:extLst>
          </p:nvPr>
        </p:nvGraphicFramePr>
        <p:xfrm>
          <a:off x="2915816" y="2067694"/>
          <a:ext cx="3587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Equation" r:id="rId4" imgW="2234880" imgH="520560" progId="Equation.DSMT4">
                  <p:embed/>
                </p:oleObj>
              </mc:Choice>
              <mc:Fallback>
                <p:oleObj name="Equation" r:id="rId4" imgW="2234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067694"/>
                        <a:ext cx="3587750" cy="919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8388932" y="2379166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(13)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13459"/>
              </p:ext>
            </p:extLst>
          </p:nvPr>
        </p:nvGraphicFramePr>
        <p:xfrm>
          <a:off x="2987824" y="4128756"/>
          <a:ext cx="3419326" cy="80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Equation" r:id="rId6" imgW="2438280" imgH="520560" progId="Equation.DSMT4">
                  <p:embed/>
                </p:oleObj>
              </mc:Choice>
              <mc:Fallback>
                <p:oleObj name="Equation" r:id="rId6" imgW="2438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128756"/>
                        <a:ext cx="3419326" cy="8031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8371190" y="4276157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243349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483518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Тогда, на основе обращения в точке минимума функции </a:t>
            </a:r>
            <a:r>
              <a:rPr lang="ru-RU" b="1" i="1" dirty="0"/>
              <a:t>F</a:t>
            </a:r>
            <a:r>
              <a:rPr lang="ru-RU" dirty="0"/>
              <a:t> в нуль ее производных, для определения вышеупомянутых коэффициентов составляется нормальная система: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2885771" y="2499742"/>
            <a:ext cx="6044324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Существенным недостатком метода является громоздкость вычислений, вследствие чего к нему прибегают при достаточно точных экспериментальных данных при необходимости получения очень точных значений функции.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42316"/>
              </p:ext>
            </p:extLst>
          </p:nvPr>
        </p:nvGraphicFramePr>
        <p:xfrm>
          <a:off x="1403648" y="1680145"/>
          <a:ext cx="1081088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5" name="Equation" r:id="rId4" imgW="672840" imgH="1841400" progId="Equation.DSMT4">
                  <p:embed/>
                </p:oleObj>
              </mc:Choice>
              <mc:Fallback>
                <p:oleObj name="Equation" r:id="rId4" imgW="672840" imgH="18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80145"/>
                        <a:ext cx="1081088" cy="3249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6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2.2. Линейная аппроксимация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ряде экспериментов данные распределяются таким образом, что оказывается возможным описать их изменение линейной зависимостью (линейным уравнением)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3851919" y="2571750"/>
            <a:ext cx="5196009" cy="969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Формулы для расчета коэффициентов </a:t>
            </a:r>
            <a:r>
              <a:rPr lang="ru-RU" sz="1900" b="1" i="1" dirty="0"/>
              <a:t>a</a:t>
            </a:r>
            <a:r>
              <a:rPr lang="ru-RU" sz="1900" dirty="0"/>
              <a:t> и </a:t>
            </a:r>
            <a:r>
              <a:rPr lang="ru-RU" sz="1900" b="1" i="1" dirty="0"/>
              <a:t>b</a:t>
            </a:r>
            <a:r>
              <a:rPr lang="ru-RU" sz="1900" dirty="0"/>
              <a:t> определяются по методу наименьших квадратов (13), путем подстановки (15) в (14)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61175"/>
              </p:ext>
            </p:extLst>
          </p:nvPr>
        </p:nvGraphicFramePr>
        <p:xfrm>
          <a:off x="3851920" y="2029842"/>
          <a:ext cx="1609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8" name="Equation" r:id="rId4" imgW="1002960" imgH="266400" progId="Equation.DSMT4">
                  <p:embed/>
                </p:oleObj>
              </mc:Choice>
              <mc:Fallback>
                <p:oleObj name="Equation" r:id="rId4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029842"/>
                        <a:ext cx="1609725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084168" y="2067694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(15)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57409"/>
              </p:ext>
            </p:extLst>
          </p:nvPr>
        </p:nvGraphicFramePr>
        <p:xfrm>
          <a:off x="3851919" y="3672937"/>
          <a:ext cx="29194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6" imgW="2082600" imgH="520560" progId="Equation.DSMT4">
                  <p:embed/>
                </p:oleObj>
              </mc:Choice>
              <mc:Fallback>
                <p:oleObj name="Equation" r:id="rId6" imgW="2082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19" y="3672937"/>
                        <a:ext cx="2919412" cy="803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948264" y="3876047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(16)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8"/>
          <a:stretch>
            <a:fillRect/>
          </a:stretch>
        </p:blipFill>
        <p:spPr>
          <a:xfrm>
            <a:off x="141904" y="2067693"/>
            <a:ext cx="3638008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99356" y="483518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Вначале целесообразно рассмотреть наиболее простые массивы ЭД, в которых выделяется одна независимая переменная </a:t>
            </a:r>
            <a:r>
              <a:rPr lang="ru-RU" b="1" i="1" dirty="0"/>
              <a:t>x</a:t>
            </a:r>
            <a:r>
              <a:rPr lang="ru-RU" dirty="0"/>
              <a:t>. Зависимая переменная обозначается через </a:t>
            </a:r>
            <a:r>
              <a:rPr lang="ru-RU" b="1" i="1" dirty="0"/>
              <a:t>y</a:t>
            </a:r>
            <a:r>
              <a:rPr lang="ru-RU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5913" y="1814850"/>
            <a:ext cx="246600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Простейший вариант таблицы: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="" xmlns:a16="http://schemas.microsoft.com/office/drawing/2014/main" id="{762795F9-598C-4421-B541-2F7BA650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40886"/>
              </p:ext>
            </p:extLst>
          </p:nvPr>
        </p:nvGraphicFramePr>
        <p:xfrm>
          <a:off x="2771800" y="1707654"/>
          <a:ext cx="6263105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621">
                  <a:extLst>
                    <a:ext uri="{9D8B030D-6E8A-4147-A177-3AD203B41FA5}">
                      <a16:colId xmlns="" xmlns:a16="http://schemas.microsoft.com/office/drawing/2014/main" val="2325711142"/>
                    </a:ext>
                  </a:extLst>
                </a:gridCol>
                <a:gridCol w="1252621">
                  <a:extLst>
                    <a:ext uri="{9D8B030D-6E8A-4147-A177-3AD203B41FA5}">
                      <a16:colId xmlns="" xmlns:a16="http://schemas.microsoft.com/office/drawing/2014/main" val="2276651181"/>
                    </a:ext>
                  </a:extLst>
                </a:gridCol>
                <a:gridCol w="1252621">
                  <a:extLst>
                    <a:ext uri="{9D8B030D-6E8A-4147-A177-3AD203B41FA5}">
                      <a16:colId xmlns="" xmlns:a16="http://schemas.microsoft.com/office/drawing/2014/main" val="2367271281"/>
                    </a:ext>
                  </a:extLst>
                </a:gridCol>
                <a:gridCol w="1252621">
                  <a:extLst>
                    <a:ext uri="{9D8B030D-6E8A-4147-A177-3AD203B41FA5}">
                      <a16:colId xmlns="" xmlns:a16="http://schemas.microsoft.com/office/drawing/2014/main" val="464234303"/>
                    </a:ext>
                  </a:extLst>
                </a:gridCol>
                <a:gridCol w="1252621">
                  <a:extLst>
                    <a:ext uri="{9D8B030D-6E8A-4147-A177-3AD203B41FA5}">
                      <a16:colId xmlns="" xmlns:a16="http://schemas.microsoft.com/office/drawing/2014/main" val="35379668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…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en-US" sz="2000" b="1" i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33019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…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i="1" dirty="0">
                          <a:solidFill>
                            <a:sysClr val="windowText" lastClr="000000"/>
                          </a:solidFill>
                          <a:effectLst/>
                        </a:rPr>
                        <a:t>y</a:t>
                      </a:r>
                      <a:r>
                        <a:rPr lang="en-US" sz="2000" b="1" i="1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ru-RU" sz="1800" b="1" i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2989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B870DA9-DEC1-45E6-9C61-5E26116ED6B2}"/>
              </a:ext>
            </a:extLst>
          </p:cNvPr>
          <p:cNvSpPr txBox="1"/>
          <p:nvPr/>
        </p:nvSpPr>
        <p:spPr bwMode="auto">
          <a:xfrm>
            <a:off x="132889" y="2786959"/>
            <a:ext cx="246600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Предполагается, что                                                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="" xmlns:a16="http://schemas.microsoft.com/office/drawing/2014/main" id="{EFB933A7-C81F-4F6F-8511-9F593AC47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3820"/>
              </p:ext>
            </p:extLst>
          </p:nvPr>
        </p:nvGraphicFramePr>
        <p:xfrm>
          <a:off x="2689153" y="2786959"/>
          <a:ext cx="1045858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r:id="rId4" imgW="685800" imgH="241300" progId="Equation.DSMT4">
                  <p:embed/>
                </p:oleObj>
              </mc:Choice>
              <mc:Fallback>
                <p:oleObj r:id="rId4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53" y="2786959"/>
                        <a:ext cx="1045858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EDF24430-25CC-4D20-A9A1-E683D9469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99205"/>
              </p:ext>
            </p:extLst>
          </p:nvPr>
        </p:nvGraphicFramePr>
        <p:xfrm>
          <a:off x="3851920" y="2786959"/>
          <a:ext cx="622150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3" r:id="rId6" imgW="469900" imgH="279400" progId="Equation.DSMT4">
                  <p:embed/>
                </p:oleObj>
              </mc:Choice>
              <mc:Fallback>
                <p:oleObj r:id="rId6" imgW="46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786959"/>
                        <a:ext cx="622150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D6EC67-DAF9-407D-83DD-1688A57D98FA}"/>
              </a:ext>
            </a:extLst>
          </p:cNvPr>
          <p:cNvSpPr txBox="1"/>
          <p:nvPr/>
        </p:nvSpPr>
        <p:spPr bwMode="auto">
          <a:xfrm>
            <a:off x="4590979" y="2684962"/>
            <a:ext cx="446290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Интервал </a:t>
            </a:r>
            <a:r>
              <a:rPr lang="en-US" dirty="0"/>
              <a:t>[</a:t>
            </a:r>
            <a:r>
              <a:rPr lang="en-US" b="1" i="1" dirty="0" err="1"/>
              <a:t>a</a:t>
            </a:r>
            <a:r>
              <a:rPr lang="en-US" dirty="0" err="1"/>
              <a:t>;</a:t>
            </a:r>
            <a:r>
              <a:rPr lang="en-US" b="1" i="1" dirty="0" err="1"/>
              <a:t>b</a:t>
            </a:r>
            <a:r>
              <a:rPr lang="en-US" dirty="0"/>
              <a:t>]</a:t>
            </a:r>
            <a:r>
              <a:rPr lang="ru-RU" dirty="0"/>
              <a:t> охватывает все значения независимой переменной </a:t>
            </a:r>
            <a:r>
              <a:rPr lang="ru-RU" b="1" i="1" dirty="0"/>
              <a:t>x</a:t>
            </a:r>
            <a:r>
              <a:rPr lang="ru-RU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B0542D4-49F4-43C7-8335-8CD0EECF33AE}"/>
              </a:ext>
            </a:extLst>
          </p:cNvPr>
          <p:cNvSpPr txBox="1"/>
          <p:nvPr/>
        </p:nvSpPr>
        <p:spPr bwMode="auto">
          <a:xfrm>
            <a:off x="119401" y="3503329"/>
            <a:ext cx="8557055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Основные виды обработки экспериментальных данных в виде чисел:</a:t>
            </a:r>
          </a:p>
          <a:p>
            <a:pPr algn="just">
              <a:defRPr/>
            </a:pPr>
            <a:r>
              <a:rPr lang="ru-RU" dirty="0"/>
              <a:t>1) интерполяция;</a:t>
            </a:r>
          </a:p>
          <a:p>
            <a:pPr algn="just">
              <a:defRPr/>
            </a:pPr>
            <a:r>
              <a:rPr lang="ru-RU" dirty="0"/>
              <a:t>2) экстраполяция;</a:t>
            </a:r>
          </a:p>
          <a:p>
            <a:pPr algn="just">
              <a:defRPr/>
            </a:pPr>
            <a:r>
              <a:rPr lang="ru-RU" dirty="0"/>
              <a:t>3) аппроксимация.</a:t>
            </a:r>
          </a:p>
        </p:txBody>
      </p:sp>
    </p:spTree>
    <p:extLst>
      <p:ext uri="{BB962C8B-B14F-4D97-AF65-F5344CB8AC3E}">
        <p14:creationId xmlns:p14="http://schemas.microsoft.com/office/powerpoint/2010/main" val="128134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48351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решения (16) составляется система из двух уравнений с двумя неизвестными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376377" y="2571750"/>
            <a:ext cx="485180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Подставляя формулу (16) в (17), получаем: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170"/>
              </p:ext>
            </p:extLst>
          </p:nvPr>
        </p:nvGraphicFramePr>
        <p:xfrm>
          <a:off x="137915" y="1275606"/>
          <a:ext cx="1100138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4" name="Equation" r:id="rId4" imgW="685800" imgH="952200" progId="Equation.DSMT4">
                  <p:embed/>
                </p:oleObj>
              </mc:Choice>
              <mc:Fallback>
                <p:oleObj name="Equation" r:id="rId4" imgW="6858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15" y="1275606"/>
                        <a:ext cx="1100138" cy="1681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1403648" y="192367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(17)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94004"/>
              </p:ext>
            </p:extLst>
          </p:nvPr>
        </p:nvGraphicFramePr>
        <p:xfrm>
          <a:off x="118938" y="3147814"/>
          <a:ext cx="3348038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name="Equation" r:id="rId6" imgW="2387520" imgH="1079280" progId="Equation.DSMT4">
                  <p:embed/>
                </p:oleObj>
              </mc:Choice>
              <mc:Fallback>
                <p:oleObj name="Equation" r:id="rId6" imgW="238752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8" y="3147814"/>
                        <a:ext cx="3348038" cy="1665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3635896" y="372387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(18)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82436"/>
              </p:ext>
            </p:extLst>
          </p:nvPr>
        </p:nvGraphicFramePr>
        <p:xfrm>
          <a:off x="5029200" y="3148013"/>
          <a:ext cx="3081338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8" imgW="2197080" imgH="1079280" progId="Equation.DSMT4">
                  <p:embed/>
                </p:oleObj>
              </mc:Choice>
              <mc:Fallback>
                <p:oleObj name="Equation" r:id="rId8" imgW="219708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48013"/>
                        <a:ext cx="3081338" cy="1665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8388424" y="372387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(19)</a:t>
            </a:r>
          </a:p>
        </p:txBody>
      </p:sp>
    </p:spTree>
    <p:extLst>
      <p:ext uri="{BB962C8B-B14F-4D97-AF65-F5344CB8AC3E}">
        <p14:creationId xmlns:p14="http://schemas.microsoft.com/office/powerpoint/2010/main" val="359846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48351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Решая полученную систему (19) методом подстановки, получаем формулы для нахождения коэффициентов </a:t>
            </a:r>
            <a:r>
              <a:rPr lang="ru-RU" b="1" i="1" dirty="0"/>
              <a:t>a</a:t>
            </a:r>
            <a:r>
              <a:rPr lang="ru-RU" dirty="0"/>
              <a:t> и </a:t>
            </a:r>
            <a:r>
              <a:rPr lang="ru-RU" b="1" i="1" dirty="0"/>
              <a:t>b</a:t>
            </a:r>
            <a:r>
              <a:rPr lang="ru-RU" dirty="0"/>
              <a:t>: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77143"/>
              </p:ext>
            </p:extLst>
          </p:nvPr>
        </p:nvGraphicFramePr>
        <p:xfrm>
          <a:off x="118938" y="1347614"/>
          <a:ext cx="30813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4" imgW="2197080" imgH="1066680" progId="Equation.DSMT4">
                  <p:embed/>
                </p:oleObj>
              </mc:Choice>
              <mc:Fallback>
                <p:oleObj name="Equation" r:id="rId4" imgW="21970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8" y="1347614"/>
                        <a:ext cx="3081337" cy="1644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3563888" y="192367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(20)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42830"/>
              </p:ext>
            </p:extLst>
          </p:nvPr>
        </p:nvGraphicFramePr>
        <p:xfrm>
          <a:off x="2915816" y="3147814"/>
          <a:ext cx="5218112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6" imgW="3720960" imgH="1066680" progId="Equation.DSMT4">
                  <p:embed/>
                </p:oleObj>
              </mc:Choice>
              <mc:Fallback>
                <p:oleObj name="Equation" r:id="rId6" imgW="37209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47814"/>
                        <a:ext cx="5218112" cy="1646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8388424" y="372387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272803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2.3. Параболическая аппроксимация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Если линейным полиномом не удается точно точности аппроксимировать экспериментальные данные, применяют нелинейную аппроксимацию – аппроксимацию второго и большего порядков. Аппроксимация второго порядка (параболическая) описывается многочленом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8938" y="3125063"/>
            <a:ext cx="8928991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Коэффициенты </a:t>
            </a:r>
            <a:r>
              <a:rPr lang="ru-RU" sz="1900" b="1" i="1" dirty="0" err="1"/>
              <a:t>а</a:t>
            </a:r>
            <a:r>
              <a:rPr lang="ru-RU" sz="1900" b="1" i="1" baseline="-25000" dirty="0" err="1"/>
              <a:t>i</a:t>
            </a:r>
            <a:r>
              <a:rPr lang="ru-RU" sz="1900" dirty="0"/>
              <a:t> определятся по методу наименьших квадратов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9158"/>
              </p:ext>
            </p:extLst>
          </p:nvPr>
        </p:nvGraphicFramePr>
        <p:xfrm>
          <a:off x="3109193" y="2355726"/>
          <a:ext cx="2974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Equation" r:id="rId4" imgW="1854000" imgH="291960" progId="Equation.DSMT4">
                  <p:embed/>
                </p:oleObj>
              </mc:Choice>
              <mc:Fallback>
                <p:oleObj name="Equation" r:id="rId4" imgW="1854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193" y="2355726"/>
                        <a:ext cx="2974975" cy="514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658689" y="2424637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(22)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67371"/>
              </p:ext>
            </p:extLst>
          </p:nvPr>
        </p:nvGraphicFramePr>
        <p:xfrm>
          <a:off x="2554288" y="3724275"/>
          <a:ext cx="40592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Equation" r:id="rId6" imgW="2895480" imgH="520560" progId="Equation.DSMT4">
                  <p:embed/>
                </p:oleObj>
              </mc:Choice>
              <mc:Fallback>
                <p:oleObj name="Equation" r:id="rId6" imgW="2895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724275"/>
                        <a:ext cx="4059237" cy="803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732240" y="3939902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(23)</a:t>
            </a:r>
          </a:p>
        </p:txBody>
      </p:sp>
    </p:spTree>
    <p:extLst>
      <p:ext uri="{BB962C8B-B14F-4D97-AF65-F5344CB8AC3E}">
        <p14:creationId xmlns:p14="http://schemas.microsoft.com/office/powerpoint/2010/main" val="211703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483518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Составляем систему уравнений, приравняв частные производные нулю: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31799"/>
              </p:ext>
            </p:extLst>
          </p:nvPr>
        </p:nvGraphicFramePr>
        <p:xfrm>
          <a:off x="1691680" y="1347614"/>
          <a:ext cx="5324475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Equation" r:id="rId4" imgW="3314520" imgH="1638000" progId="Equation.DSMT4">
                  <p:embed/>
                </p:oleObj>
              </mc:Choice>
              <mc:Fallback>
                <p:oleObj name="Equation" r:id="rId4" imgW="331452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7614"/>
                        <a:ext cx="5324475" cy="2890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24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48351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После преобразований получим систему линейных уравнений с тремя неизвестными (</a:t>
            </a:r>
            <a:r>
              <a:rPr lang="ru-RU" b="1" i="1" dirty="0"/>
              <a:t>а</a:t>
            </a:r>
            <a:r>
              <a:rPr lang="ru-RU" baseline="-25000" dirty="0"/>
              <a:t>0</a:t>
            </a:r>
            <a:r>
              <a:rPr lang="ru-RU" dirty="0"/>
              <a:t>, </a:t>
            </a:r>
            <a:r>
              <a:rPr lang="ru-RU" b="1" i="1" dirty="0"/>
              <a:t>а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а</a:t>
            </a:r>
            <a:r>
              <a:rPr lang="ru-RU" baseline="-25000" dirty="0"/>
              <a:t>2</a:t>
            </a:r>
            <a:r>
              <a:rPr lang="ru-RU" dirty="0"/>
              <a:t>):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9032"/>
              </p:ext>
            </p:extLst>
          </p:nvPr>
        </p:nvGraphicFramePr>
        <p:xfrm>
          <a:off x="1701800" y="1370013"/>
          <a:ext cx="5303838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Equation" r:id="rId4" imgW="3301920" imgH="1612800" progId="Equation.DSMT4">
                  <p:embed/>
                </p:oleObj>
              </mc:Choice>
              <mc:Fallback>
                <p:oleObj name="Equation" r:id="rId4" imgW="330192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370013"/>
                        <a:ext cx="5303838" cy="2846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7668344" y="2643758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(24)</a:t>
            </a:r>
          </a:p>
        </p:txBody>
      </p:sp>
    </p:spTree>
    <p:extLst>
      <p:ext uri="{BB962C8B-B14F-4D97-AF65-F5344CB8AC3E}">
        <p14:creationId xmlns:p14="http://schemas.microsoft.com/office/powerpoint/2010/main" val="194450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1191404"/>
            <a:ext cx="166053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Введем обозначения: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14115"/>
              </p:ext>
            </p:extLst>
          </p:nvPr>
        </p:nvGraphicFramePr>
        <p:xfrm>
          <a:off x="1979712" y="509701"/>
          <a:ext cx="11414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7" name="Equation" r:id="rId4" imgW="711000" imgH="520560" progId="Equation.DSMT4">
                  <p:embed/>
                </p:oleObj>
              </mc:Choice>
              <mc:Fallback>
                <p:oleObj name="Equation" r:id="rId4" imgW="711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9701"/>
                        <a:ext cx="1141412" cy="919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84795"/>
              </p:ext>
            </p:extLst>
          </p:nvPr>
        </p:nvGraphicFramePr>
        <p:xfrm>
          <a:off x="3362325" y="515938"/>
          <a:ext cx="12239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8" name="Equation" r:id="rId6" imgW="761760" imgH="520560" progId="Equation.DSMT4">
                  <p:embed/>
                </p:oleObj>
              </mc:Choice>
              <mc:Fallback>
                <p:oleObj name="Equation" r:id="rId6" imgW="761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15938"/>
                        <a:ext cx="1223963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559109"/>
              </p:ext>
            </p:extLst>
          </p:nvPr>
        </p:nvGraphicFramePr>
        <p:xfrm>
          <a:off x="4797425" y="500063"/>
          <a:ext cx="12033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9" name="Equation" r:id="rId8" imgW="749160" imgH="520560" progId="Equation.DSMT4">
                  <p:embed/>
                </p:oleObj>
              </mc:Choice>
              <mc:Fallback>
                <p:oleObj name="Equation" r:id="rId8" imgW="749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0063"/>
                        <a:ext cx="1203325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2299"/>
              </p:ext>
            </p:extLst>
          </p:nvPr>
        </p:nvGraphicFramePr>
        <p:xfrm>
          <a:off x="6218238" y="500063"/>
          <a:ext cx="12239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0" name="Equation" r:id="rId10" imgW="761760" imgH="520560" progId="Equation.DSMT4">
                  <p:embed/>
                </p:oleObj>
              </mc:Choice>
              <mc:Fallback>
                <p:oleObj name="Equation" r:id="rId10" imgW="761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500063"/>
                        <a:ext cx="1223962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586"/>
              </p:ext>
            </p:extLst>
          </p:nvPr>
        </p:nvGraphicFramePr>
        <p:xfrm>
          <a:off x="1960563" y="1563688"/>
          <a:ext cx="11811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1" name="Equation" r:id="rId12" imgW="736560" imgH="520560" progId="Equation.DSMT4">
                  <p:embed/>
                </p:oleObj>
              </mc:Choice>
              <mc:Fallback>
                <p:oleObj name="Equation" r:id="rId12" imgW="736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563688"/>
                        <a:ext cx="1181100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4462"/>
              </p:ext>
            </p:extLst>
          </p:nvPr>
        </p:nvGraphicFramePr>
        <p:xfrm>
          <a:off x="3373239" y="1563688"/>
          <a:ext cx="17748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2" name="Equation" r:id="rId14" imgW="1104840" imgH="520560" progId="Equation.DSMT4">
                  <p:embed/>
                </p:oleObj>
              </mc:Choice>
              <mc:Fallback>
                <p:oleObj name="Equation" r:id="rId14" imgW="1104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39" y="1563688"/>
                        <a:ext cx="1774825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94526"/>
              </p:ext>
            </p:extLst>
          </p:nvPr>
        </p:nvGraphicFramePr>
        <p:xfrm>
          <a:off x="5580112" y="1563688"/>
          <a:ext cx="18367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3" name="Equation" r:id="rId16" imgW="1143000" imgH="520560" progId="Equation.DSMT4">
                  <p:embed/>
                </p:oleObj>
              </mc:Choice>
              <mc:Fallback>
                <p:oleObj name="Equation" r:id="rId16" imgW="1143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563688"/>
                        <a:ext cx="1836738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6" y="3435846"/>
            <a:ext cx="410880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 учетом принятых обозначений система (24) примет вид:</a:t>
            </a:r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308338"/>
              </p:ext>
            </p:extLst>
          </p:nvPr>
        </p:nvGraphicFramePr>
        <p:xfrm>
          <a:off x="4427984" y="3075806"/>
          <a:ext cx="33655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4" name="Equation" r:id="rId18" imgW="2095200" imgH="799920" progId="Equation.DSMT4">
                  <p:embed/>
                </p:oleObj>
              </mc:Choice>
              <mc:Fallback>
                <p:oleObj name="Equation" r:id="rId18" imgW="20952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075806"/>
                        <a:ext cx="3365500" cy="1412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67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483518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Коэффициенты </a:t>
            </a:r>
            <a:r>
              <a:rPr lang="ru-RU" b="1" i="1" dirty="0"/>
              <a:t>а</a:t>
            </a:r>
            <a:r>
              <a:rPr lang="ru-RU" baseline="-25000" dirty="0"/>
              <a:t>0</a:t>
            </a:r>
            <a:r>
              <a:rPr lang="ru-RU" dirty="0"/>
              <a:t>, </a:t>
            </a:r>
            <a:r>
              <a:rPr lang="ru-RU" b="1" i="1" dirty="0"/>
              <a:t>а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а</a:t>
            </a:r>
            <a:r>
              <a:rPr lang="ru-RU" baseline="-25000" dirty="0"/>
              <a:t>2</a:t>
            </a:r>
            <a:r>
              <a:rPr lang="ru-RU" dirty="0"/>
              <a:t>  найдутся методом </a:t>
            </a:r>
            <a:r>
              <a:rPr lang="ru-RU" dirty="0" err="1"/>
              <a:t>Крамера</a:t>
            </a:r>
            <a:r>
              <a:rPr lang="ru-RU" dirty="0"/>
              <a:t>, согласно которому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60380"/>
              </p:ext>
            </p:extLst>
          </p:nvPr>
        </p:nvGraphicFramePr>
        <p:xfrm>
          <a:off x="161925" y="1131590"/>
          <a:ext cx="958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7" name="Equation" r:id="rId4" imgW="596880" imgH="444240" progId="Equation.DSMT4">
                  <p:embed/>
                </p:oleObj>
              </mc:Choice>
              <mc:Fallback>
                <p:oleObj name="Equation" r:id="rId4" imgW="59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131590"/>
                        <a:ext cx="958850" cy="784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54481"/>
              </p:ext>
            </p:extLst>
          </p:nvPr>
        </p:nvGraphicFramePr>
        <p:xfrm>
          <a:off x="1793875" y="1131888"/>
          <a:ext cx="8985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8" name="Equation" r:id="rId6" imgW="558720" imgH="444240" progId="Equation.DSMT4">
                  <p:embed/>
                </p:oleObj>
              </mc:Choice>
              <mc:Fallback>
                <p:oleObj name="Equation" r:id="rId6" imgW="558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131888"/>
                        <a:ext cx="898525" cy="784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551052"/>
              </p:ext>
            </p:extLst>
          </p:nvPr>
        </p:nvGraphicFramePr>
        <p:xfrm>
          <a:off x="3275856" y="1131590"/>
          <a:ext cx="958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9" name="Equation" r:id="rId8" imgW="596880" imgH="444240" progId="Equation.DSMT4">
                  <p:embed/>
                </p:oleObj>
              </mc:Choice>
              <mc:Fallback>
                <p:oleObj name="Equation" r:id="rId8" imgW="59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31590"/>
                        <a:ext cx="958850" cy="784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34311"/>
              </p:ext>
            </p:extLst>
          </p:nvPr>
        </p:nvGraphicFramePr>
        <p:xfrm>
          <a:off x="107504" y="2499742"/>
          <a:ext cx="1978026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0" name="Equation" r:id="rId10" imgW="1231560" imgH="799920" progId="Equation.DSMT4">
                  <p:embed/>
                </p:oleObj>
              </mc:Choice>
              <mc:Fallback>
                <p:oleObj name="Equation" r:id="rId10" imgW="12315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99742"/>
                        <a:ext cx="1978026" cy="1411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01322"/>
              </p:ext>
            </p:extLst>
          </p:nvPr>
        </p:nvGraphicFramePr>
        <p:xfrm>
          <a:off x="2339752" y="2500313"/>
          <a:ext cx="2100262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1" name="Equation" r:id="rId12" imgW="1307880" imgH="799920" progId="Equation.DSMT4">
                  <p:embed/>
                </p:oleObj>
              </mc:Choice>
              <mc:Fallback>
                <p:oleObj name="Equation" r:id="rId12" imgW="13078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00313"/>
                        <a:ext cx="2100262" cy="1411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252477"/>
              </p:ext>
            </p:extLst>
          </p:nvPr>
        </p:nvGraphicFramePr>
        <p:xfrm>
          <a:off x="4644008" y="2500313"/>
          <a:ext cx="208121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2" name="Equation" r:id="rId14" imgW="1295280" imgH="799920" progId="Equation.DSMT4">
                  <p:embed/>
                </p:oleObj>
              </mc:Choice>
              <mc:Fallback>
                <p:oleObj name="Equation" r:id="rId14" imgW="12952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500313"/>
                        <a:ext cx="2081213" cy="1411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00564"/>
              </p:ext>
            </p:extLst>
          </p:nvPr>
        </p:nvGraphicFramePr>
        <p:xfrm>
          <a:off x="6948264" y="2500313"/>
          <a:ext cx="210185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3" name="Equation" r:id="rId16" imgW="1307880" imgH="799920" progId="Equation.DSMT4">
                  <p:embed/>
                </p:oleObj>
              </mc:Choice>
              <mc:Fallback>
                <p:oleObj name="Equation" r:id="rId16" imgW="13078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500313"/>
                        <a:ext cx="2101850" cy="1411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956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2.4. Аппроксимация в виде показательной функции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952192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обработке данных эксперимента в некоторых случаях возникает необходимость воспользоваться зависимостью вида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8938" y="2355726"/>
            <a:ext cx="4165030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где </a:t>
            </a:r>
            <a:r>
              <a:rPr lang="ru-RU" sz="1900" b="1" i="1" dirty="0"/>
              <a:t>а</a:t>
            </a:r>
            <a:r>
              <a:rPr lang="ru-RU" sz="1900" dirty="0"/>
              <a:t> , </a:t>
            </a:r>
            <a:r>
              <a:rPr lang="en-US" sz="1900" b="1" i="1" dirty="0"/>
              <a:t>b</a:t>
            </a:r>
            <a:r>
              <a:rPr lang="en-US" sz="1900" dirty="0"/>
              <a:t> – </a:t>
            </a:r>
            <a:r>
              <a:rPr lang="ru-RU" sz="1900" dirty="0"/>
              <a:t>неизвестные коэффициенты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91392"/>
              </p:ext>
            </p:extLst>
          </p:nvPr>
        </p:nvGraphicFramePr>
        <p:xfrm>
          <a:off x="4016375" y="1790700"/>
          <a:ext cx="1160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8" name="Equation" r:id="rId4" imgW="723600" imgH="279360" progId="Equation.DSMT4">
                  <p:embed/>
                </p:oleObj>
              </mc:Choice>
              <mc:Fallback>
                <p:oleObj name="Equation" r:id="rId4" imgW="723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790700"/>
                        <a:ext cx="1160463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658689" y="1848573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(25)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77807"/>
              </p:ext>
            </p:extLst>
          </p:nvPr>
        </p:nvGraphicFramePr>
        <p:xfrm>
          <a:off x="2927351" y="4254274"/>
          <a:ext cx="3156818" cy="76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9" name="Equation" r:id="rId6" imgW="2361960" imgH="520560" progId="Equation.DSMT4">
                  <p:embed/>
                </p:oleObj>
              </mc:Choice>
              <mc:Fallback>
                <p:oleObj name="Equation" r:id="rId6" imgW="2361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254274"/>
                        <a:ext cx="3156818" cy="7657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5916" y="2859782"/>
            <a:ext cx="51861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Прологарифмировав уравнение (25), получим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33011"/>
              </p:ext>
            </p:extLst>
          </p:nvPr>
        </p:nvGraphicFramePr>
        <p:xfrm>
          <a:off x="5563443" y="2824163"/>
          <a:ext cx="2320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0" name="Equation" r:id="rId8" imgW="1447560" imgH="266400" progId="Equation.DSMT4">
                  <p:embed/>
                </p:oleObj>
              </mc:Choice>
              <mc:Fallback>
                <p:oleObj name="Equation" r:id="rId8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443" y="2824163"/>
                        <a:ext cx="2320925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3375" y="3363838"/>
            <a:ext cx="8934554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Введя обозначения: </a:t>
            </a:r>
            <a:r>
              <a:rPr lang="en-US" sz="1800" b="1" i="1" dirty="0"/>
              <a:t>Y</a:t>
            </a:r>
            <a:r>
              <a:rPr lang="en-US" sz="1800" dirty="0"/>
              <a:t>=ln(</a:t>
            </a:r>
            <a:r>
              <a:rPr lang="en-US" sz="1800" b="1" i="1" dirty="0"/>
              <a:t>y</a:t>
            </a:r>
            <a:r>
              <a:rPr lang="en-US" sz="1800" dirty="0"/>
              <a:t>), </a:t>
            </a:r>
            <a:r>
              <a:rPr lang="en-US" sz="1800" b="1" i="1" dirty="0"/>
              <a:t>B</a:t>
            </a:r>
            <a:r>
              <a:rPr lang="en-US" sz="1800" dirty="0"/>
              <a:t>=ln(</a:t>
            </a:r>
            <a:r>
              <a:rPr lang="en-US" sz="1800" b="1" i="1" dirty="0"/>
              <a:t>b</a:t>
            </a:r>
            <a:r>
              <a:rPr lang="en-US" sz="1800" dirty="0"/>
              <a:t>), </a:t>
            </a:r>
            <a:r>
              <a:rPr lang="en-US" sz="1800" b="1" i="1" dirty="0"/>
              <a:t>A</a:t>
            </a:r>
            <a:r>
              <a:rPr lang="en-US" sz="1800" dirty="0"/>
              <a:t>=</a:t>
            </a:r>
            <a:r>
              <a:rPr lang="ru-RU" sz="1800" b="1" i="1" dirty="0"/>
              <a:t>а</a:t>
            </a:r>
            <a:r>
              <a:rPr lang="en-US" sz="1800" dirty="0"/>
              <a:t>,</a:t>
            </a:r>
            <a:r>
              <a:rPr lang="ru-RU" sz="1800" dirty="0"/>
              <a:t> получим линейный многочлен </a:t>
            </a:r>
            <a:r>
              <a:rPr lang="ru-RU" sz="1800" b="1" i="1" dirty="0"/>
              <a:t>Y</a:t>
            </a:r>
            <a:r>
              <a:rPr lang="ru-RU" sz="1800" i="1" dirty="0"/>
              <a:t>=</a:t>
            </a:r>
            <a:r>
              <a:rPr lang="ru-RU" sz="1800" b="1" i="1" dirty="0" err="1"/>
              <a:t>В</a:t>
            </a:r>
            <a:r>
              <a:rPr lang="ru-RU" sz="1800" i="1" dirty="0" err="1"/>
              <a:t>+</a:t>
            </a:r>
            <a:r>
              <a:rPr lang="ru-RU" sz="1800" b="1" i="1" dirty="0" err="1"/>
              <a:t>Аx</a:t>
            </a:r>
            <a:r>
              <a:rPr lang="ru-RU" sz="1800" dirty="0"/>
              <a:t>.</a:t>
            </a:r>
            <a:endParaRPr lang="ru-RU" sz="1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05916" y="3795886"/>
            <a:ext cx="8934554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Далее уравнение решается по методу наименьших квадратов</a:t>
            </a:r>
          </a:p>
        </p:txBody>
      </p:sp>
    </p:spTree>
    <p:extLst>
      <p:ext uri="{BB962C8B-B14F-4D97-AF65-F5344CB8AC3E}">
        <p14:creationId xmlns:p14="http://schemas.microsoft.com/office/powerpoint/2010/main" val="2869764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3157" y="48351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Формулы для вычисления коэффициентов </a:t>
            </a:r>
            <a:r>
              <a:rPr lang="ru-RU" b="1" i="1" dirty="0"/>
              <a:t>А</a:t>
            </a:r>
            <a:r>
              <a:rPr lang="ru-RU" dirty="0"/>
              <a:t> и </a:t>
            </a:r>
            <a:r>
              <a:rPr lang="ru-RU" b="1" i="1" dirty="0"/>
              <a:t>В</a:t>
            </a:r>
            <a:r>
              <a:rPr lang="ru-RU" dirty="0"/>
              <a:t> аналогичны как для случая линей-ной аппроксимации (20, 21):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36124"/>
              </p:ext>
            </p:extLst>
          </p:nvPr>
        </p:nvGraphicFramePr>
        <p:xfrm>
          <a:off x="121615" y="1347614"/>
          <a:ext cx="35083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3" name="Equation" r:id="rId4" imgW="2184120" imgH="1066680" progId="Equation.DSMT4">
                  <p:embed/>
                </p:oleObj>
              </mc:Choice>
              <mc:Fallback>
                <p:oleObj name="Equation" r:id="rId4" imgW="218412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15" y="1347614"/>
                        <a:ext cx="3508375" cy="1882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64744"/>
              </p:ext>
            </p:extLst>
          </p:nvPr>
        </p:nvGraphicFramePr>
        <p:xfrm>
          <a:off x="4751388" y="1347614"/>
          <a:ext cx="228441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4" name="Equation" r:id="rId6" imgW="1422360" imgH="723600" progId="Equation.DSMT4">
                  <p:embed/>
                </p:oleObj>
              </mc:Choice>
              <mc:Fallback>
                <p:oleObj name="Equation" r:id="rId6" imgW="1422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347614"/>
                        <a:ext cx="2284412" cy="1277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8" y="3435846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После определения коэффициентов можно вернуться к принятым ранее обозначениям: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72223"/>
              </p:ext>
            </p:extLst>
          </p:nvPr>
        </p:nvGraphicFramePr>
        <p:xfrm>
          <a:off x="1403648" y="4371950"/>
          <a:ext cx="754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5" name="Equation" r:id="rId8" imgW="469800" imgH="241200" progId="Equation.DSMT4">
                  <p:embed/>
                </p:oleObj>
              </mc:Choice>
              <mc:Fallback>
                <p:oleObj name="Equation" r:id="rId8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71950"/>
                        <a:ext cx="754062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28844"/>
              </p:ext>
            </p:extLst>
          </p:nvPr>
        </p:nvGraphicFramePr>
        <p:xfrm>
          <a:off x="2740025" y="4416425"/>
          <a:ext cx="6731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6" name="Equation" r:id="rId10" imgW="419040" imgH="190440" progId="Equation.DSMT4">
                  <p:embed/>
                </p:oleObj>
              </mc:Choice>
              <mc:Fallback>
                <p:oleObj name="Equation" r:id="rId10" imgW="419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416425"/>
                        <a:ext cx="673100" cy="336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803999"/>
              </p:ext>
            </p:extLst>
          </p:nvPr>
        </p:nvGraphicFramePr>
        <p:xfrm>
          <a:off x="3944938" y="4338638"/>
          <a:ext cx="855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7" name="Equation" r:id="rId12" imgW="533160" imgH="279360" progId="Equation.DSMT4">
                  <p:embed/>
                </p:oleObj>
              </mc:Choice>
              <mc:Fallback>
                <p:oleObj name="Equation" r:id="rId12" imgW="53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338638"/>
                        <a:ext cx="855662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06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Аппроксимация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Freeform 1043"/>
          <p:cNvSpPr>
            <a:spLocks noEditPoints="1"/>
          </p:cNvSpPr>
          <p:nvPr/>
        </p:nvSpPr>
        <p:spPr bwMode="auto">
          <a:xfrm>
            <a:off x="0" y="4675188"/>
            <a:ext cx="1282700" cy="434975"/>
          </a:xfrm>
          <a:custGeom>
            <a:avLst/>
            <a:gdLst>
              <a:gd name="T0" fmla="*/ 2147483646 w 179"/>
              <a:gd name="T1" fmla="*/ 2147483646 h 81"/>
              <a:gd name="T2" fmla="*/ 2147483646 w 179"/>
              <a:gd name="T3" fmla="*/ 2147483646 h 81"/>
              <a:gd name="T4" fmla="*/ 2147483646 w 179"/>
              <a:gd name="T5" fmla="*/ 2147483646 h 81"/>
              <a:gd name="T6" fmla="*/ 2147483646 w 179"/>
              <a:gd name="T7" fmla="*/ 2147483646 h 81"/>
              <a:gd name="T8" fmla="*/ 2147483646 w 179"/>
              <a:gd name="T9" fmla="*/ 2147483646 h 81"/>
              <a:gd name="T10" fmla="*/ 2147483646 w 179"/>
              <a:gd name="T11" fmla="*/ 2147483646 h 81"/>
              <a:gd name="T12" fmla="*/ 2147483646 w 179"/>
              <a:gd name="T13" fmla="*/ 2147483646 h 81"/>
              <a:gd name="T14" fmla="*/ 2147483646 w 179"/>
              <a:gd name="T15" fmla="*/ 2147483646 h 81"/>
              <a:gd name="T16" fmla="*/ 2147483646 w 179"/>
              <a:gd name="T17" fmla="*/ 2147483646 h 81"/>
              <a:gd name="T18" fmla="*/ 2147483646 w 179"/>
              <a:gd name="T19" fmla="*/ 2147483646 h 81"/>
              <a:gd name="T20" fmla="*/ 2147483646 w 179"/>
              <a:gd name="T21" fmla="*/ 2147483646 h 81"/>
              <a:gd name="T22" fmla="*/ 2147483646 w 179"/>
              <a:gd name="T23" fmla="*/ 2147483646 h 81"/>
              <a:gd name="T24" fmla="*/ 2147483646 w 179"/>
              <a:gd name="T25" fmla="*/ 2147483646 h 81"/>
              <a:gd name="T26" fmla="*/ 2147483646 w 179"/>
              <a:gd name="T27" fmla="*/ 2147483646 h 81"/>
              <a:gd name="T28" fmla="*/ 2147483646 w 179"/>
              <a:gd name="T29" fmla="*/ 2147483646 h 81"/>
              <a:gd name="T30" fmla="*/ 2147483646 w 179"/>
              <a:gd name="T31" fmla="*/ 2147483646 h 81"/>
              <a:gd name="T32" fmla="*/ 2147483646 w 179"/>
              <a:gd name="T33" fmla="*/ 2147483646 h 81"/>
              <a:gd name="T34" fmla="*/ 2147483646 w 179"/>
              <a:gd name="T35" fmla="*/ 2147483646 h 81"/>
              <a:gd name="T36" fmla="*/ 2147483646 w 179"/>
              <a:gd name="T37" fmla="*/ 2147483646 h 81"/>
              <a:gd name="T38" fmla="*/ 2147483646 w 179"/>
              <a:gd name="T39" fmla="*/ 2147483646 h 81"/>
              <a:gd name="T40" fmla="*/ 2147483646 w 179"/>
              <a:gd name="T41" fmla="*/ 2147483646 h 81"/>
              <a:gd name="T42" fmla="*/ 2147483646 w 179"/>
              <a:gd name="T43" fmla="*/ 2147483646 h 81"/>
              <a:gd name="T44" fmla="*/ 2147483646 w 179"/>
              <a:gd name="T45" fmla="*/ 2147483646 h 81"/>
              <a:gd name="T46" fmla="*/ 2147483646 w 179"/>
              <a:gd name="T47" fmla="*/ 2147483646 h 81"/>
              <a:gd name="T48" fmla="*/ 2147483646 w 179"/>
              <a:gd name="T49" fmla="*/ 2147483646 h 81"/>
              <a:gd name="T50" fmla="*/ 2147483646 w 179"/>
              <a:gd name="T51" fmla="*/ 2147483646 h 81"/>
              <a:gd name="T52" fmla="*/ 2147483646 w 179"/>
              <a:gd name="T53" fmla="*/ 2147483646 h 81"/>
              <a:gd name="T54" fmla="*/ 2147483646 w 179"/>
              <a:gd name="T55" fmla="*/ 2147483646 h 81"/>
              <a:gd name="T56" fmla="*/ 2147483646 w 179"/>
              <a:gd name="T57" fmla="*/ 2147483646 h 81"/>
              <a:gd name="T58" fmla="*/ 2147483646 w 179"/>
              <a:gd name="T59" fmla="*/ 2147483646 h 81"/>
              <a:gd name="T60" fmla="*/ 2147483646 w 179"/>
              <a:gd name="T61" fmla="*/ 2147483646 h 81"/>
              <a:gd name="T62" fmla="*/ 2147483646 w 179"/>
              <a:gd name="T63" fmla="*/ 2147483646 h 81"/>
              <a:gd name="T64" fmla="*/ 2147483646 w 179"/>
              <a:gd name="T65" fmla="*/ 2147483646 h 81"/>
              <a:gd name="T66" fmla="*/ 2147483646 w 179"/>
              <a:gd name="T67" fmla="*/ 2147483646 h 81"/>
              <a:gd name="T68" fmla="*/ 2147483646 w 179"/>
              <a:gd name="T69" fmla="*/ 2147483646 h 81"/>
              <a:gd name="T70" fmla="*/ 2147483646 w 179"/>
              <a:gd name="T71" fmla="*/ 2147483646 h 81"/>
              <a:gd name="T72" fmla="*/ 2147483646 w 179"/>
              <a:gd name="T73" fmla="*/ 2147483646 h 81"/>
              <a:gd name="T74" fmla="*/ 2147483646 w 179"/>
              <a:gd name="T75" fmla="*/ 2147483646 h 81"/>
              <a:gd name="T76" fmla="*/ 2147483646 w 179"/>
              <a:gd name="T77" fmla="*/ 2147483646 h 81"/>
              <a:gd name="T78" fmla="*/ 2147483646 w 179"/>
              <a:gd name="T79" fmla="*/ 2147483646 h 81"/>
              <a:gd name="T80" fmla="*/ 2147483646 w 179"/>
              <a:gd name="T81" fmla="*/ 2147483646 h 81"/>
              <a:gd name="T82" fmla="*/ 2147483646 w 179"/>
              <a:gd name="T83" fmla="*/ 2147483646 h 81"/>
              <a:gd name="T84" fmla="*/ 2147483646 w 179"/>
              <a:gd name="T85" fmla="*/ 2147483646 h 81"/>
              <a:gd name="T86" fmla="*/ 2147483646 w 179"/>
              <a:gd name="T87" fmla="*/ 2147483646 h 81"/>
              <a:gd name="T88" fmla="*/ 2147483646 w 179"/>
              <a:gd name="T89" fmla="*/ 2147483646 h 81"/>
              <a:gd name="T90" fmla="*/ 2147483646 w 179"/>
              <a:gd name="T91" fmla="*/ 2147483646 h 81"/>
              <a:gd name="T92" fmla="*/ 2147483646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827584" y="472063"/>
            <a:ext cx="741682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2.5. Аппроксимация в виде степенной функции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18939" y="1019512"/>
            <a:ext cx="358896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Степенная функция имеет вид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6624736" y="2715766"/>
            <a:ext cx="2411760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найдем неизвестные коэффициенты </a:t>
            </a:r>
            <a:r>
              <a:rPr lang="ru-RU" sz="1900" b="1" i="1" dirty="0"/>
              <a:t>A</a:t>
            </a:r>
            <a:r>
              <a:rPr lang="ru-RU" sz="1900" dirty="0"/>
              <a:t> и </a:t>
            </a:r>
            <a:r>
              <a:rPr lang="ru-RU" sz="1900" b="1" i="1" dirty="0"/>
              <a:t>B</a:t>
            </a:r>
            <a:endParaRPr lang="ru-RU" sz="1900" dirty="0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97375"/>
              </p:ext>
            </p:extLst>
          </p:nvPr>
        </p:nvGraphicFramePr>
        <p:xfrm>
          <a:off x="4067175" y="927497"/>
          <a:ext cx="1058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0" name="Equation" r:id="rId4" imgW="660240" imgH="279360" progId="Equation.DSMT4">
                  <p:embed/>
                </p:oleObj>
              </mc:Choice>
              <mc:Fallback>
                <p:oleObj name="Equation" r:id="rId4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927497"/>
                        <a:ext cx="1058863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C540E1-D3B5-450D-A2D1-51EF80B65E18}"/>
              </a:ext>
            </a:extLst>
          </p:cNvPr>
          <p:cNvSpPr txBox="1"/>
          <p:nvPr/>
        </p:nvSpPr>
        <p:spPr bwMode="auto">
          <a:xfrm>
            <a:off x="6658689" y="985370"/>
            <a:ext cx="6480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(2</a:t>
            </a:r>
            <a:r>
              <a:rPr lang="en-US" dirty="0"/>
              <a:t>6</a:t>
            </a:r>
            <a:r>
              <a:rPr lang="ru-RU" dirty="0"/>
              <a:t>)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47266"/>
              </p:ext>
            </p:extLst>
          </p:nvPr>
        </p:nvGraphicFramePr>
        <p:xfrm>
          <a:off x="3486107" y="2715766"/>
          <a:ext cx="2958101" cy="70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1" name="Equation" r:id="rId6" imgW="2412720" imgH="520560" progId="Equation.DSMT4">
                  <p:embed/>
                </p:oleObj>
              </mc:Choice>
              <mc:Fallback>
                <p:oleObj name="Equation" r:id="rId6" imgW="2412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07" y="2715766"/>
                        <a:ext cx="2958101" cy="7020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33389" y="1635646"/>
            <a:ext cx="45380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Логарифмируя это уравнение, получим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85208"/>
              </p:ext>
            </p:extLst>
          </p:nvPr>
        </p:nvGraphicFramePr>
        <p:xfrm>
          <a:off x="5004048" y="1607649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2" name="Equation" r:id="rId8" imgW="1726920" imgH="266400" progId="Equation.DSMT4">
                  <p:embed/>
                </p:oleObj>
              </mc:Choice>
              <mc:Fallback>
                <p:oleObj name="Equation" r:id="rId8" imgW="1726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07649"/>
                        <a:ext cx="2770188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13375" y="2211710"/>
            <a:ext cx="8934554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Введя обозначения: </a:t>
            </a:r>
            <a:r>
              <a:rPr lang="en-US" sz="1800" b="1" i="1" dirty="0"/>
              <a:t>Y</a:t>
            </a:r>
            <a:r>
              <a:rPr lang="en-US" sz="1800" dirty="0"/>
              <a:t>=</a:t>
            </a:r>
            <a:r>
              <a:rPr lang="en-US" sz="1800" dirty="0" err="1"/>
              <a:t>lg</a:t>
            </a:r>
            <a:r>
              <a:rPr lang="en-US" sz="1800" dirty="0"/>
              <a:t>(</a:t>
            </a:r>
            <a:r>
              <a:rPr lang="en-US" sz="1800" b="1" i="1" dirty="0"/>
              <a:t>y</a:t>
            </a:r>
            <a:r>
              <a:rPr lang="en-US" sz="1800" dirty="0"/>
              <a:t>), </a:t>
            </a:r>
            <a:r>
              <a:rPr lang="en-US" sz="1800" b="1" i="1" dirty="0"/>
              <a:t>B</a:t>
            </a:r>
            <a:r>
              <a:rPr lang="en-US" sz="1800" dirty="0"/>
              <a:t>=</a:t>
            </a:r>
            <a:r>
              <a:rPr lang="en-US" sz="1800" dirty="0" err="1"/>
              <a:t>lg</a:t>
            </a:r>
            <a:r>
              <a:rPr lang="en-US" sz="1800" dirty="0"/>
              <a:t>(</a:t>
            </a:r>
            <a:r>
              <a:rPr lang="en-US" sz="1800" b="1" i="1" dirty="0"/>
              <a:t>b</a:t>
            </a:r>
            <a:r>
              <a:rPr lang="en-US" sz="1800" dirty="0"/>
              <a:t>), </a:t>
            </a:r>
            <a:r>
              <a:rPr lang="en-US" sz="1800" b="1" i="1" dirty="0"/>
              <a:t>A</a:t>
            </a:r>
            <a:r>
              <a:rPr lang="en-US" sz="1800" dirty="0"/>
              <a:t>=</a:t>
            </a:r>
            <a:r>
              <a:rPr lang="ru-RU" sz="1800" b="1" i="1" dirty="0"/>
              <a:t>а</a:t>
            </a:r>
            <a:r>
              <a:rPr lang="en-US" sz="1800" dirty="0"/>
              <a:t>,</a:t>
            </a:r>
            <a:r>
              <a:rPr lang="ru-RU" sz="1800" dirty="0"/>
              <a:t> </a:t>
            </a:r>
            <a:r>
              <a:rPr lang="en-US" sz="1800" b="1" i="1" dirty="0"/>
              <a:t>X</a:t>
            </a:r>
            <a:r>
              <a:rPr lang="en-US" sz="1800" dirty="0"/>
              <a:t>=</a:t>
            </a:r>
            <a:r>
              <a:rPr lang="en-US" sz="1800" dirty="0" err="1"/>
              <a:t>lg</a:t>
            </a:r>
            <a:r>
              <a:rPr lang="en-US" sz="1800" dirty="0"/>
              <a:t>(</a:t>
            </a:r>
            <a:r>
              <a:rPr lang="en-US" sz="1800" b="1" i="1" dirty="0"/>
              <a:t>x</a:t>
            </a:r>
            <a:r>
              <a:rPr lang="en-US" sz="1800" dirty="0"/>
              <a:t>) </a:t>
            </a:r>
            <a:r>
              <a:rPr lang="ru-RU" sz="1800" dirty="0"/>
              <a:t>получим линейный многочлен </a:t>
            </a:r>
            <a:r>
              <a:rPr lang="ru-RU" sz="1800" b="1" i="1" dirty="0"/>
              <a:t>Y</a:t>
            </a:r>
            <a:r>
              <a:rPr lang="ru-RU" sz="1800" i="1" dirty="0"/>
              <a:t>=</a:t>
            </a:r>
            <a:r>
              <a:rPr lang="ru-RU" sz="1800" b="1" i="1" dirty="0"/>
              <a:t>В</a:t>
            </a:r>
            <a:r>
              <a:rPr lang="ru-RU" sz="1800" i="1" dirty="0"/>
              <a:t>+</a:t>
            </a:r>
            <a:r>
              <a:rPr lang="ru-RU" sz="1800" b="1" i="1" dirty="0"/>
              <a:t>А</a:t>
            </a:r>
            <a:r>
              <a:rPr lang="en-US" sz="1800" b="1" i="1" dirty="0"/>
              <a:t>X</a:t>
            </a:r>
            <a:r>
              <a:rPr lang="ru-RU" sz="1800" dirty="0"/>
              <a:t>.</a:t>
            </a:r>
            <a:endParaRPr lang="ru-RU" sz="1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5AEC6CD-E2BB-4F5B-BD1D-805F64969573}"/>
              </a:ext>
            </a:extLst>
          </p:cNvPr>
          <p:cNvSpPr txBox="1"/>
          <p:nvPr/>
        </p:nvSpPr>
        <p:spPr bwMode="auto">
          <a:xfrm>
            <a:off x="101544" y="2715766"/>
            <a:ext cx="324632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Используя метод наименьших квадратов с функционалом</a:t>
            </a:r>
            <a:endParaRPr lang="ru-RU" sz="1900" dirty="0"/>
          </a:p>
        </p:txBody>
      </p:sp>
      <p:graphicFrame>
        <p:nvGraphicFramePr>
          <p:cNvPr id="21" name="Объект 20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48604"/>
              </p:ext>
            </p:extLst>
          </p:nvPr>
        </p:nvGraphicFramePr>
        <p:xfrm>
          <a:off x="137471" y="3586559"/>
          <a:ext cx="2670015" cy="136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3" name="Equation" r:id="rId10" imgW="2298600" imgH="1066680" progId="Equation.DSMT4">
                  <p:embed/>
                </p:oleObj>
              </mc:Choice>
              <mc:Fallback>
                <p:oleObj name="Equation" r:id="rId10" imgW="22986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1" y="3586559"/>
                        <a:ext cx="2670015" cy="13614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="" xmlns:a16="http://schemas.microsoft.com/office/drawing/2014/main" id="{9815A923-C652-46A2-9B21-3AD61ED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74114"/>
              </p:ext>
            </p:extLst>
          </p:nvPr>
        </p:nvGraphicFramePr>
        <p:xfrm>
          <a:off x="2960156" y="3592041"/>
          <a:ext cx="1711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4" name="Equation" r:id="rId12" imgW="1473120" imgH="723600" progId="Equation.DSMT4">
                  <p:embed/>
                </p:oleObj>
              </mc:Choice>
              <mc:Fallback>
                <p:oleObj name="Equation" r:id="rId12" imgW="1473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156" y="3592041"/>
                        <a:ext cx="1711325" cy="923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4788024" y="3507854"/>
            <a:ext cx="425990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После определения коэффициентов можно вернуться к принятым ранее обозначениям: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82587"/>
              </p:ext>
            </p:extLst>
          </p:nvPr>
        </p:nvGraphicFramePr>
        <p:xfrm>
          <a:off x="4845050" y="4667250"/>
          <a:ext cx="693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5" name="Equation" r:id="rId14" imgW="431640" imgH="190440" progId="Equation.DSMT4">
                  <p:embed/>
                </p:oleObj>
              </mc:Choice>
              <mc:Fallback>
                <p:oleObj name="Equation" r:id="rId14" imgW="431640" imgH="19044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667250"/>
                        <a:ext cx="693738" cy="336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4782"/>
              </p:ext>
            </p:extLst>
          </p:nvPr>
        </p:nvGraphicFramePr>
        <p:xfrm>
          <a:off x="5639916" y="4587974"/>
          <a:ext cx="876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6" name="Equation" r:id="rId16" imgW="545760" imgH="241200" progId="Equation.DSMT4">
                  <p:embed/>
                </p:oleObj>
              </mc:Choice>
              <mc:Fallback>
                <p:oleObj name="Equation" r:id="rId16" imgW="545760" imgH="2412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916" y="4587974"/>
                        <a:ext cx="876300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31356"/>
              </p:ext>
            </p:extLst>
          </p:nvPr>
        </p:nvGraphicFramePr>
        <p:xfrm>
          <a:off x="6618436" y="4167857"/>
          <a:ext cx="977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7" name="Equation" r:id="rId18" imgW="609480" imgH="279360" progId="Equation.DSMT4">
                  <p:embed/>
                </p:oleObj>
              </mc:Choice>
              <mc:Fallback>
                <p:oleObj name="Equation" r:id="rId18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436" y="4167857"/>
                        <a:ext cx="977900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59412"/>
              </p:ext>
            </p:extLst>
          </p:nvPr>
        </p:nvGraphicFramePr>
        <p:xfrm>
          <a:off x="7710239" y="4155926"/>
          <a:ext cx="1038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8" name="Equation" r:id="rId20" imgW="647640" imgH="279360" progId="Equation.DSMT4">
                  <p:embed/>
                </p:oleObj>
              </mc:Choice>
              <mc:Fallback>
                <p:oleObj name="Equation" r:id="rId20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239" y="4155926"/>
                        <a:ext cx="1038225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7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Интерполяция и экстраполяция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Интерполяция</a:t>
            </a:r>
            <a:r>
              <a:rPr lang="ru-RU" dirty="0"/>
              <a:t> – процедура нахождения промежуточных значений зависимой переменной </a:t>
            </a:r>
            <a:r>
              <a:rPr lang="ru-RU" b="1" i="1" dirty="0"/>
              <a:t>y</a:t>
            </a:r>
            <a:r>
              <a:rPr lang="ru-RU" dirty="0"/>
              <a:t>, соответствующих заданным значениям </a:t>
            </a:r>
            <a:r>
              <a:rPr lang="ru-RU" b="1" i="1" dirty="0"/>
              <a:t>x</a:t>
            </a:r>
            <a:r>
              <a:rPr lang="ru-RU" dirty="0"/>
              <a:t>, находящимся в пределах массива данных.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77921" y="1988945"/>
            <a:ext cx="24498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Задано</a:t>
            </a:r>
            <a:r>
              <a:rPr lang="ru-RU" dirty="0"/>
              <a:t>:  значения </a:t>
            </a:r>
            <a:r>
              <a:rPr lang="en-US" b="1" i="1" dirty="0"/>
              <a:t>x</a:t>
            </a:r>
            <a:r>
              <a:rPr lang="en-US" dirty="0"/>
              <a:t>, </a:t>
            </a:r>
            <a:endParaRPr lang="ru-RU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="" xmlns:a16="http://schemas.microsoft.com/office/drawing/2014/main" id="{51560EC5-73AA-4CC2-B220-9B623408F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54603"/>
              </p:ext>
            </p:extLst>
          </p:nvPr>
        </p:nvGraphicFramePr>
        <p:xfrm>
          <a:off x="2055314" y="2485018"/>
          <a:ext cx="622150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0" r:id="rId4" imgW="469900" imgH="279400" progId="Equation.DSMT4">
                  <p:embed/>
                </p:oleObj>
              </mc:Choice>
              <mc:Fallback>
                <p:oleObj r:id="rId4" imgW="46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314" y="2485018"/>
                        <a:ext cx="622150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EB22850A-34FB-4E8C-8622-5A38DB397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00084"/>
              </p:ext>
            </p:extLst>
          </p:nvPr>
        </p:nvGraphicFramePr>
        <p:xfrm>
          <a:off x="105913" y="2473719"/>
          <a:ext cx="1044575" cy="41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1" r:id="rId6" imgW="634725" imgH="228501" progId="Equation.DSMT4">
                  <p:embed/>
                </p:oleObj>
              </mc:Choice>
              <mc:Fallback>
                <p:oleObj r:id="rId6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3" y="2473719"/>
                        <a:ext cx="1044575" cy="4106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67310728-0B75-4512-8F33-652DECF74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55656"/>
              </p:ext>
            </p:extLst>
          </p:nvPr>
        </p:nvGraphicFramePr>
        <p:xfrm>
          <a:off x="1266312" y="2481840"/>
          <a:ext cx="673178" cy="41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2" r:id="rId8" imgW="431613" imgH="241195" progId="Equation.DSMT4">
                  <p:embed/>
                </p:oleObj>
              </mc:Choice>
              <mc:Fallback>
                <p:oleObj r:id="rId8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312" y="2481840"/>
                        <a:ext cx="673178" cy="4106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9F92EF1-8C22-4863-8F0C-27C758217563}"/>
              </a:ext>
            </a:extLst>
          </p:cNvPr>
          <p:cNvSpPr txBox="1"/>
          <p:nvPr/>
        </p:nvSpPr>
        <p:spPr bwMode="auto">
          <a:xfrm>
            <a:off x="3203848" y="2000947"/>
            <a:ext cx="213485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u="sng" dirty="0"/>
              <a:t>Требуется</a:t>
            </a:r>
            <a:r>
              <a:rPr lang="ru-RU" dirty="0"/>
              <a:t>:  найти 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="" xmlns:a16="http://schemas.microsoft.com/office/drawing/2014/main" id="{991A3CC8-328D-4832-828F-64D91AB2C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52709"/>
              </p:ext>
            </p:extLst>
          </p:nvPr>
        </p:nvGraphicFramePr>
        <p:xfrm>
          <a:off x="3742271" y="2503073"/>
          <a:ext cx="1058008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r:id="rId10" imgW="647700" imgH="228600" progId="Equation.DSMT4">
                  <p:embed/>
                </p:oleObj>
              </mc:Choice>
              <mc:Fallback>
                <p:oleObj r:id="rId10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271" y="2503073"/>
                        <a:ext cx="1058008" cy="4001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059C3B0-FE69-4D8F-AB8E-89B0F85AD0F0}"/>
              </a:ext>
            </a:extLst>
          </p:cNvPr>
          <p:cNvSpPr txBox="1"/>
          <p:nvPr/>
        </p:nvSpPr>
        <p:spPr bwMode="auto">
          <a:xfrm>
            <a:off x="5436096" y="2008460"/>
            <a:ext cx="359880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причем установление явного вида зависимости </a:t>
            </a:r>
            <a:r>
              <a:rPr lang="ru-RU" sz="1800" b="1" i="1" dirty="0"/>
              <a:t>f</a:t>
            </a:r>
            <a:r>
              <a:rPr lang="ru-RU" sz="1800" dirty="0"/>
              <a:t>  при интерполяции не требуется.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3435846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Выбор метода интерполяции определяется точностью исходной информации в массиве, характером зависимости между </a:t>
            </a:r>
            <a:r>
              <a:rPr lang="ru-RU" b="1" i="1" dirty="0"/>
              <a:t>x</a:t>
            </a:r>
            <a:r>
              <a:rPr lang="ru-RU" dirty="0"/>
              <a:t> и </a:t>
            </a:r>
            <a:r>
              <a:rPr lang="ru-RU" b="1" i="1" dirty="0"/>
              <a:t>y</a:t>
            </a:r>
            <a:r>
              <a:rPr lang="ru-RU" dirty="0"/>
              <a:t>, а также требуемой точностью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411747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 помощью интерполяции данные описываются более точно, чем при аппроксимации, но в ряде случаев обосновано применение именно аппроксимации: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101992" y="156363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– при значительном количестве табличных данных (интерполирующая функция становится громоздкой);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96346" y="2355726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– интерполирующей функцией невозможно описать данные при повторении эксперимента в одних тех же начальных условиях (требуется статистическая обработка;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7658" y="3507854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– для сглаживания погрешностей эксперимента.</a:t>
            </a:r>
          </a:p>
        </p:txBody>
      </p:sp>
    </p:spTree>
    <p:extLst>
      <p:ext uri="{BB962C8B-B14F-4D97-AF65-F5344CB8AC3E}">
        <p14:creationId xmlns:p14="http://schemas.microsoft.com/office/powerpoint/2010/main" val="196556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Заключение.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5" y="471389"/>
            <a:ext cx="5402189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Данные </a:t>
            </a:r>
            <a:r>
              <a:rPr lang="ru-RU" b="1" i="1" dirty="0" err="1"/>
              <a:t>x</a:t>
            </a:r>
            <a:r>
              <a:rPr lang="ru-RU" b="1" i="1" baseline="-25000" dirty="0" err="1"/>
              <a:t>i</a:t>
            </a:r>
            <a:r>
              <a:rPr lang="ru-RU" dirty="0"/>
              <a:t> и </a:t>
            </a:r>
            <a:r>
              <a:rPr lang="ru-RU" b="1" i="1" dirty="0" err="1"/>
              <a:t>y</a:t>
            </a:r>
            <a:r>
              <a:rPr lang="ru-RU" b="1" i="1" baseline="-25000" dirty="0" err="1"/>
              <a:t>i</a:t>
            </a:r>
            <a:r>
              <a:rPr lang="ru-RU" dirty="0"/>
              <a:t> обычно содержат ошибки, поэтому интерполяционная формула повторяет эти ошибки. Из рисунка видно, что значение </a:t>
            </a:r>
            <a:r>
              <a:rPr lang="ru-RU" b="1" i="1" dirty="0"/>
              <a:t>y</a:t>
            </a:r>
            <a:r>
              <a:rPr lang="ru-RU" dirty="0"/>
              <a:t> постоянно и равномерно увеличивается при росте </a:t>
            </a:r>
            <a:r>
              <a:rPr lang="ru-RU" b="1" i="1" dirty="0"/>
              <a:t>x</a:t>
            </a:r>
            <a:r>
              <a:rPr lang="ru-RU" dirty="0"/>
              <a:t>, а разброс данных относительно аппроксимирующей функции можно объяснить погрешностью эксперимента.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7658" y="2963728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построении аппроксимирующей зависимости определяют: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492568"/>
            <a:ext cx="3384376" cy="2225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87658" y="3435846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– аналитический характер эмпирической формулы. Предпочтение отдается простым формулам, обладающим хорошей точностью;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13EFC61-3067-49CD-A923-CB7B8DC7D3EB}"/>
              </a:ext>
            </a:extLst>
          </p:cNvPr>
          <p:cNvSpPr txBox="1"/>
          <p:nvPr/>
        </p:nvSpPr>
        <p:spPr bwMode="auto">
          <a:xfrm>
            <a:off x="74104" y="4227934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– наилучшие параметры эмпирической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32953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510137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1) Интерполяция методом ближайшего соседа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18938" y="987574"/>
            <a:ext cx="4669086" cy="3600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Значение исследуемой величины в промежуточной точке принимается равным значению величины в ближайшей известной точке. Разновидностью метода также являются методы «соседа справа» и «соседа слева». Данный метод является наиболее грубым, применять его имеет смысл только при наличии большого объёма данных с малым шагом, для нахождения промежуточных значений непосредственно вблизи экспериментальных точек. 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905241" y="1275899"/>
            <a:ext cx="412966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7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510137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2) Линейная интерполяция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15129" y="1818278"/>
            <a:ext cx="4384863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этом случае предполагается линейная зависимость значения измеряемой величины на отрезках между экспериментальными точками. Сфера применимости этого метода такая же, как и у метода ближайшего соседа.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203598"/>
            <a:ext cx="438695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" y="443448"/>
            <a:ext cx="2123727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3) Интерполяция сплайнами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" y="1707654"/>
            <a:ext cx="5364087" cy="330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Сплайн представляет собой набор многочленов, различных для каждого интерполируемого участка, но подбираемых таким образом, что для каждой экспериментальной точки совпадают значения самой величины и её производной, вычисляемой слева и справа. Наиболее наглядное представление сплайна – гибкая упругая линейка, закреплённая в экспериментальных точках. На практике наиболее часто применяют кубический сплайн из-за однозначности его построения. 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779662"/>
            <a:ext cx="3744416" cy="3006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2195736" y="443448"/>
            <a:ext cx="6829952" cy="1261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Сплайном называется функция, непрерывная вместе со своими производными во всей области определения данных и задаваемая на отрезке между двумя точками алгебраическим многочленом.</a:t>
            </a:r>
          </a:p>
        </p:txBody>
      </p:sp>
    </p:spTree>
    <p:extLst>
      <p:ext uri="{BB962C8B-B14F-4D97-AF65-F5344CB8AC3E}">
        <p14:creationId xmlns:p14="http://schemas.microsoft.com/office/powerpoint/2010/main" val="20875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Freeform 1043"/>
          <p:cNvSpPr>
            <a:spLocks noEditPoints="1"/>
          </p:cNvSpPr>
          <p:nvPr/>
        </p:nvSpPr>
        <p:spPr bwMode="auto">
          <a:xfrm>
            <a:off x="0" y="4675188"/>
            <a:ext cx="1282700" cy="434975"/>
          </a:xfrm>
          <a:custGeom>
            <a:avLst/>
            <a:gdLst>
              <a:gd name="T0" fmla="*/ 2147483646 w 179"/>
              <a:gd name="T1" fmla="*/ 2147483646 h 81"/>
              <a:gd name="T2" fmla="*/ 2147483646 w 179"/>
              <a:gd name="T3" fmla="*/ 2147483646 h 81"/>
              <a:gd name="T4" fmla="*/ 2147483646 w 179"/>
              <a:gd name="T5" fmla="*/ 2147483646 h 81"/>
              <a:gd name="T6" fmla="*/ 2147483646 w 179"/>
              <a:gd name="T7" fmla="*/ 2147483646 h 81"/>
              <a:gd name="T8" fmla="*/ 2147483646 w 179"/>
              <a:gd name="T9" fmla="*/ 2147483646 h 81"/>
              <a:gd name="T10" fmla="*/ 2147483646 w 179"/>
              <a:gd name="T11" fmla="*/ 2147483646 h 81"/>
              <a:gd name="T12" fmla="*/ 2147483646 w 179"/>
              <a:gd name="T13" fmla="*/ 2147483646 h 81"/>
              <a:gd name="T14" fmla="*/ 2147483646 w 179"/>
              <a:gd name="T15" fmla="*/ 2147483646 h 81"/>
              <a:gd name="T16" fmla="*/ 2147483646 w 179"/>
              <a:gd name="T17" fmla="*/ 2147483646 h 81"/>
              <a:gd name="T18" fmla="*/ 2147483646 w 179"/>
              <a:gd name="T19" fmla="*/ 2147483646 h 81"/>
              <a:gd name="T20" fmla="*/ 2147483646 w 179"/>
              <a:gd name="T21" fmla="*/ 2147483646 h 81"/>
              <a:gd name="T22" fmla="*/ 2147483646 w 179"/>
              <a:gd name="T23" fmla="*/ 2147483646 h 81"/>
              <a:gd name="T24" fmla="*/ 2147483646 w 179"/>
              <a:gd name="T25" fmla="*/ 2147483646 h 81"/>
              <a:gd name="T26" fmla="*/ 2147483646 w 179"/>
              <a:gd name="T27" fmla="*/ 2147483646 h 81"/>
              <a:gd name="T28" fmla="*/ 2147483646 w 179"/>
              <a:gd name="T29" fmla="*/ 2147483646 h 81"/>
              <a:gd name="T30" fmla="*/ 2147483646 w 179"/>
              <a:gd name="T31" fmla="*/ 2147483646 h 81"/>
              <a:gd name="T32" fmla="*/ 2147483646 w 179"/>
              <a:gd name="T33" fmla="*/ 2147483646 h 81"/>
              <a:gd name="T34" fmla="*/ 2147483646 w 179"/>
              <a:gd name="T35" fmla="*/ 2147483646 h 81"/>
              <a:gd name="T36" fmla="*/ 2147483646 w 179"/>
              <a:gd name="T37" fmla="*/ 2147483646 h 81"/>
              <a:gd name="T38" fmla="*/ 2147483646 w 179"/>
              <a:gd name="T39" fmla="*/ 2147483646 h 81"/>
              <a:gd name="T40" fmla="*/ 2147483646 w 179"/>
              <a:gd name="T41" fmla="*/ 2147483646 h 81"/>
              <a:gd name="T42" fmla="*/ 2147483646 w 179"/>
              <a:gd name="T43" fmla="*/ 2147483646 h 81"/>
              <a:gd name="T44" fmla="*/ 2147483646 w 179"/>
              <a:gd name="T45" fmla="*/ 2147483646 h 81"/>
              <a:gd name="T46" fmla="*/ 2147483646 w 179"/>
              <a:gd name="T47" fmla="*/ 2147483646 h 81"/>
              <a:gd name="T48" fmla="*/ 2147483646 w 179"/>
              <a:gd name="T49" fmla="*/ 2147483646 h 81"/>
              <a:gd name="T50" fmla="*/ 2147483646 w 179"/>
              <a:gd name="T51" fmla="*/ 2147483646 h 81"/>
              <a:gd name="T52" fmla="*/ 2147483646 w 179"/>
              <a:gd name="T53" fmla="*/ 2147483646 h 81"/>
              <a:gd name="T54" fmla="*/ 2147483646 w 179"/>
              <a:gd name="T55" fmla="*/ 2147483646 h 81"/>
              <a:gd name="T56" fmla="*/ 2147483646 w 179"/>
              <a:gd name="T57" fmla="*/ 2147483646 h 81"/>
              <a:gd name="T58" fmla="*/ 2147483646 w 179"/>
              <a:gd name="T59" fmla="*/ 2147483646 h 81"/>
              <a:gd name="T60" fmla="*/ 2147483646 w 179"/>
              <a:gd name="T61" fmla="*/ 2147483646 h 81"/>
              <a:gd name="T62" fmla="*/ 2147483646 w 179"/>
              <a:gd name="T63" fmla="*/ 2147483646 h 81"/>
              <a:gd name="T64" fmla="*/ 2147483646 w 179"/>
              <a:gd name="T65" fmla="*/ 2147483646 h 81"/>
              <a:gd name="T66" fmla="*/ 2147483646 w 179"/>
              <a:gd name="T67" fmla="*/ 2147483646 h 81"/>
              <a:gd name="T68" fmla="*/ 2147483646 w 179"/>
              <a:gd name="T69" fmla="*/ 2147483646 h 81"/>
              <a:gd name="T70" fmla="*/ 2147483646 w 179"/>
              <a:gd name="T71" fmla="*/ 2147483646 h 81"/>
              <a:gd name="T72" fmla="*/ 2147483646 w 179"/>
              <a:gd name="T73" fmla="*/ 2147483646 h 81"/>
              <a:gd name="T74" fmla="*/ 2147483646 w 179"/>
              <a:gd name="T75" fmla="*/ 2147483646 h 81"/>
              <a:gd name="T76" fmla="*/ 2147483646 w 179"/>
              <a:gd name="T77" fmla="*/ 2147483646 h 81"/>
              <a:gd name="T78" fmla="*/ 2147483646 w 179"/>
              <a:gd name="T79" fmla="*/ 2147483646 h 81"/>
              <a:gd name="T80" fmla="*/ 2147483646 w 179"/>
              <a:gd name="T81" fmla="*/ 2147483646 h 81"/>
              <a:gd name="T82" fmla="*/ 2147483646 w 179"/>
              <a:gd name="T83" fmla="*/ 2147483646 h 81"/>
              <a:gd name="T84" fmla="*/ 2147483646 w 179"/>
              <a:gd name="T85" fmla="*/ 2147483646 h 81"/>
              <a:gd name="T86" fmla="*/ 2147483646 w 179"/>
              <a:gd name="T87" fmla="*/ 2147483646 h 81"/>
              <a:gd name="T88" fmla="*/ 2147483646 w 179"/>
              <a:gd name="T89" fmla="*/ 2147483646 h 81"/>
              <a:gd name="T90" fmla="*/ 2147483646 w 179"/>
              <a:gd name="T91" fmla="*/ 2147483646 h 81"/>
              <a:gd name="T92" fmla="*/ 2147483646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510137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4) Интерполяция полиномами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987574"/>
            <a:ext cx="8928991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построения кривой, проходящей через все экспериментальные точки, подбирается полином соответствующей степени. В отличие от интерполяции сплайнами, где полином для каждого участка подбирается отдельно, в случае полиномиальной интерполяции полином един для всех участков. Подобрать такой полином возможно всегда – число коэффициентов в полиноме должно соответствовать числу экспериментальных точек. Однако даже в этом случае задача имеет бесконечное число решений, так как сам полином возможно выбирать разными способами.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2" y="3651870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Применение полиномиальной интерполяции требует особой осторожности: нужно понимать, что высокая степень полинома скорее всего не имеет ничего общего с реальной зависимостью, описывающей экспериментальные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85939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Интерполяция и экстраполяция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510137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b="1" dirty="0"/>
              <a:t>4) Интерполяция полиномами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3" y="987574"/>
            <a:ext cx="3313959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Наиболее часто на практике применяются полиномы в форме: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b="1" dirty="0"/>
              <a:t>Лагранжа</a:t>
            </a:r>
            <a:r>
              <a:rPr lang="ru-RU" dirty="0"/>
              <a:t>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b="1" dirty="0"/>
              <a:t>Ньютона</a:t>
            </a:r>
            <a:r>
              <a:rPr lang="ru-RU" dirty="0"/>
              <a:t>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b="1" dirty="0"/>
              <a:t>Эрмита</a:t>
            </a:r>
            <a:r>
              <a:rPr lang="ru-RU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FCCFBD-21F2-4D46-9C89-FED18BC7C69E}"/>
              </a:ext>
            </a:extLst>
          </p:cNvPr>
          <p:cNvSpPr txBox="1"/>
          <p:nvPr/>
        </p:nvSpPr>
        <p:spPr bwMode="auto">
          <a:xfrm>
            <a:off x="105912" y="3408551"/>
            <a:ext cx="331396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иллюстрации рассмотрим интерполяцию пяти точек синусоиды различными методами.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987574"/>
            <a:ext cx="556247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8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13604</TotalTime>
  <Words>2472</Words>
  <Application>Microsoft Office PowerPoint</Application>
  <PresentationFormat>Экран (16:9)</PresentationFormat>
  <Paragraphs>365</Paragraphs>
  <Slides>41</Slides>
  <Notes>41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Times New Roman</vt:lpstr>
      <vt:lpstr>Тема Office</vt:lpstr>
      <vt:lpstr>MathType 6.0 Equation</vt:lpstr>
      <vt:lpstr>Picture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Кафедра 25</dc:creator>
  <cp:lastModifiedBy>Мышко Анастасия</cp:lastModifiedBy>
  <cp:revision>595</cp:revision>
  <cp:lastPrinted>2017-07-04T04:57:24Z</cp:lastPrinted>
  <dcterms:created xsi:type="dcterms:W3CDTF">2010-06-24T06:01:48Z</dcterms:created>
  <dcterms:modified xsi:type="dcterms:W3CDTF">2023-02-17T21:29:15Z</dcterms:modified>
</cp:coreProperties>
</file>