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0" r:id="rId1"/>
  </p:sldMasterIdLst>
  <p:notesMasterIdLst>
    <p:notesMasterId r:id="rId29"/>
  </p:notesMasterIdLst>
  <p:handoutMasterIdLst>
    <p:handoutMasterId r:id="rId30"/>
  </p:handoutMasterIdLst>
  <p:sldIdLst>
    <p:sldId id="392" r:id="rId2"/>
    <p:sldId id="542" r:id="rId3"/>
    <p:sldId id="532" r:id="rId4"/>
    <p:sldId id="533" r:id="rId5"/>
    <p:sldId id="534" r:id="rId6"/>
    <p:sldId id="544" r:id="rId7"/>
    <p:sldId id="585" r:id="rId8"/>
    <p:sldId id="614" r:id="rId9"/>
    <p:sldId id="615" r:id="rId10"/>
    <p:sldId id="616" r:id="rId11"/>
    <p:sldId id="617" r:id="rId12"/>
    <p:sldId id="618" r:id="rId13"/>
    <p:sldId id="619" r:id="rId14"/>
    <p:sldId id="621" r:id="rId15"/>
    <p:sldId id="622" r:id="rId16"/>
    <p:sldId id="623" r:id="rId17"/>
    <p:sldId id="586" r:id="rId18"/>
    <p:sldId id="626" r:id="rId19"/>
    <p:sldId id="627" r:id="rId20"/>
    <p:sldId id="628" r:id="rId21"/>
    <p:sldId id="629" r:id="rId22"/>
    <p:sldId id="631" r:id="rId23"/>
    <p:sldId id="630" r:id="rId24"/>
    <p:sldId id="632" r:id="rId25"/>
    <p:sldId id="633" r:id="rId26"/>
    <p:sldId id="634" r:id="rId27"/>
    <p:sldId id="635" r:id="rId28"/>
  </p:sldIdLst>
  <p:sldSz cx="12192000" cy="6858000"/>
  <p:notesSz cx="9872663" cy="6797675"/>
  <p:defaultTextStyle>
    <a:defPPr>
      <a:defRPr lang="ru-RU"/>
    </a:defPPr>
    <a:lvl1pPr algn="l" defTabSz="91281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5613" indent="1588" algn="l" defTabSz="91281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2813" indent="1588" algn="l" defTabSz="91281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0013" indent="1588" algn="l" defTabSz="91281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7213" indent="1588" algn="l" defTabSz="91281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83">
          <p15:clr>
            <a:srgbClr val="A4A3A4"/>
          </p15:clr>
        </p15:guide>
        <p15:guide id="2" orient="horz" pos="1117">
          <p15:clr>
            <a:srgbClr val="A4A3A4"/>
          </p15:clr>
        </p15:guide>
        <p15:guide id="3" orient="horz" pos="1321">
          <p15:clr>
            <a:srgbClr val="A4A3A4"/>
          </p15:clr>
        </p15:guide>
        <p15:guide id="4" orient="horz" pos="3793">
          <p15:clr>
            <a:srgbClr val="A4A3A4"/>
          </p15:clr>
        </p15:guide>
        <p15:guide id="5" orient="horz" pos="1463">
          <p15:clr>
            <a:srgbClr val="A4A3A4"/>
          </p15:clr>
        </p15:guide>
        <p15:guide id="6" orient="horz" pos="2840">
          <p15:clr>
            <a:srgbClr val="A4A3A4"/>
          </p15:clr>
        </p15:guide>
        <p15:guide id="7" orient="horz" pos="699">
          <p15:clr>
            <a:srgbClr val="A4A3A4"/>
          </p15:clr>
        </p15:guide>
        <p15:guide id="8" pos="3840">
          <p15:clr>
            <a:srgbClr val="A4A3A4"/>
          </p15:clr>
        </p15:guide>
        <p15:guide id="9" pos="219">
          <p15:clr>
            <a:srgbClr val="A4A3A4"/>
          </p15:clr>
        </p15:guide>
        <p15:guide id="10" pos="52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1" userDrawn="1">
          <p15:clr>
            <a:srgbClr val="A4A3A4"/>
          </p15:clr>
        </p15:guide>
        <p15:guide id="2" pos="311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8EE"/>
    <a:srgbClr val="004F9F"/>
    <a:srgbClr val="AB3A8D"/>
    <a:srgbClr val="004F00"/>
    <a:srgbClr val="006CB6"/>
    <a:srgbClr val="00A5E0"/>
    <a:srgbClr val="FDFDFD"/>
    <a:srgbClr val="00A8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Светлый стиль 1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Средний стиль 1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86875" autoAdjust="0"/>
  </p:normalViewPr>
  <p:slideViewPr>
    <p:cSldViewPr snapToGrid="0" snapToObjects="1">
      <p:cViewPr varScale="1">
        <p:scale>
          <a:sx n="79" d="100"/>
          <a:sy n="79" d="100"/>
        </p:scale>
        <p:origin x="870" y="90"/>
      </p:cViewPr>
      <p:guideLst>
        <p:guide orient="horz" pos="2183"/>
        <p:guide orient="horz" pos="1117"/>
        <p:guide orient="horz" pos="1321"/>
        <p:guide orient="horz" pos="3793"/>
        <p:guide orient="horz" pos="1463"/>
        <p:guide orient="horz" pos="2840"/>
        <p:guide orient="horz" pos="699"/>
        <p:guide pos="3840"/>
        <p:guide pos="219"/>
        <p:guide pos="523"/>
      </p:guideLst>
    </p:cSldViewPr>
  </p:slideViewPr>
  <p:outlineViewPr>
    <p:cViewPr>
      <p:scale>
        <a:sx n="33" d="100"/>
        <a:sy n="33" d="100"/>
      </p:scale>
      <p:origin x="0" y="-629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75" d="100"/>
          <a:sy n="75" d="100"/>
        </p:scale>
        <p:origin x="-1692" y="-90"/>
      </p:cViewPr>
      <p:guideLst>
        <p:guide orient="horz" pos="2141"/>
        <p:guide pos="311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279628" cy="341313"/>
          </a:xfrm>
          <a:prstGeom prst="rect">
            <a:avLst/>
          </a:prstGeom>
        </p:spPr>
        <p:txBody>
          <a:bodyPr vert="horz" lIns="91435" tIns="45717" rIns="91435" bIns="45717" rtlCol="0"/>
          <a:lstStyle>
            <a:lvl1pPr algn="l" defTabSz="914377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5591457" y="1"/>
            <a:ext cx="4279628" cy="341313"/>
          </a:xfrm>
          <a:prstGeom prst="rect">
            <a:avLst/>
          </a:prstGeom>
        </p:spPr>
        <p:txBody>
          <a:bodyPr vert="horz" wrap="square" lIns="91435" tIns="45717" rIns="91435" bIns="45717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4DB770F0-B2A2-4C94-8415-FF3658F8751F}" type="datetime1">
              <a:rPr lang="ru-RU"/>
              <a:pPr/>
              <a:t>17.02.2023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6456363"/>
            <a:ext cx="4279628" cy="341312"/>
          </a:xfrm>
          <a:prstGeom prst="rect">
            <a:avLst/>
          </a:prstGeom>
        </p:spPr>
        <p:txBody>
          <a:bodyPr vert="horz" lIns="91435" tIns="45717" rIns="91435" bIns="45717" rtlCol="0" anchor="b"/>
          <a:lstStyle>
            <a:lvl1pPr algn="l" defTabSz="914377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5591457" y="6456363"/>
            <a:ext cx="4279628" cy="341312"/>
          </a:xfrm>
          <a:prstGeom prst="rect">
            <a:avLst/>
          </a:prstGeom>
        </p:spPr>
        <p:txBody>
          <a:bodyPr vert="horz" wrap="square" lIns="91435" tIns="45717" rIns="91435" bIns="45717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701817EF-276D-45E0-BEA5-49793B39DAFB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972387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278049" cy="339725"/>
          </a:xfrm>
          <a:prstGeom prst="rect">
            <a:avLst/>
          </a:prstGeom>
        </p:spPr>
        <p:txBody>
          <a:bodyPr vert="horz" lIns="91435" tIns="45717" rIns="91435" bIns="45717" rtlCol="0"/>
          <a:lstStyle>
            <a:lvl1pPr algn="l" defTabSz="914377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5591457" y="1"/>
            <a:ext cx="4279628" cy="339725"/>
          </a:xfrm>
          <a:prstGeom prst="rect">
            <a:avLst/>
          </a:prstGeom>
        </p:spPr>
        <p:txBody>
          <a:bodyPr vert="horz" wrap="square" lIns="91435" tIns="45717" rIns="91435" bIns="45717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C44B5483-3767-48B8-A848-4CE23DCD038A}" type="datetime1">
              <a:rPr lang="ru-RU"/>
              <a:pPr/>
              <a:t>17.02.2023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2670175" y="509588"/>
            <a:ext cx="4532313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5" tIns="45717" rIns="91435" bIns="45717" rtlCol="0" anchor="ctr"/>
          <a:lstStyle/>
          <a:p>
            <a:pPr lvl="0"/>
            <a:endParaRPr lang="ru-RU" noProof="0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986635" y="3228976"/>
            <a:ext cx="7899393" cy="3059113"/>
          </a:xfrm>
          <a:prstGeom prst="rect">
            <a:avLst/>
          </a:prstGeom>
        </p:spPr>
        <p:txBody>
          <a:bodyPr vert="horz" wrap="square" lIns="91435" tIns="45717" rIns="91435" bIns="4571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6456364"/>
            <a:ext cx="4278049" cy="339725"/>
          </a:xfrm>
          <a:prstGeom prst="rect">
            <a:avLst/>
          </a:prstGeom>
        </p:spPr>
        <p:txBody>
          <a:bodyPr vert="horz" lIns="91435" tIns="45717" rIns="91435" bIns="45717" rtlCol="0" anchor="b"/>
          <a:lstStyle>
            <a:lvl1pPr algn="l" defTabSz="914377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5591457" y="6456364"/>
            <a:ext cx="4279628" cy="339725"/>
          </a:xfrm>
          <a:prstGeom prst="rect">
            <a:avLst/>
          </a:prstGeom>
        </p:spPr>
        <p:txBody>
          <a:bodyPr vert="horz" wrap="square" lIns="91435" tIns="45717" rIns="91435" bIns="45717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3D85C6F3-C298-4B21-89FB-0D86DD7B8C9B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434604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912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Arial" charset="0"/>
        <a:cs typeface="Arial" charset="0"/>
      </a:defRPr>
    </a:lvl1pPr>
    <a:lvl2pPr marL="455613" algn="l" defTabSz="912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Arial" charset="0"/>
        <a:cs typeface="Arial" pitchFamily="34" charset="0"/>
      </a:defRPr>
    </a:lvl2pPr>
    <a:lvl3pPr marL="912813" algn="l" defTabSz="912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Arial" charset="0"/>
        <a:cs typeface="Arial" pitchFamily="34" charset="0"/>
      </a:defRPr>
    </a:lvl3pPr>
    <a:lvl4pPr marL="1370013" algn="l" defTabSz="912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Arial" charset="0"/>
        <a:cs typeface="Arial" pitchFamily="34" charset="0"/>
      </a:defRPr>
    </a:lvl4pPr>
    <a:lvl5pPr marL="1827213" algn="l" defTabSz="912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Arial" charset="0"/>
        <a:cs typeface="Arial" pitchFamily="34" charset="0"/>
      </a:defRPr>
    </a:lvl5pPr>
    <a:lvl6pPr marL="2285943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kumimoji="0" lang="ru-RU" smtClean="0">
              <a:cs typeface="Arial" pitchFamily="34" charset="0"/>
            </a:endParaRPr>
          </a:p>
        </p:txBody>
      </p:sp>
      <p:sp>
        <p:nvSpPr>
          <p:cNvPr id="18435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F43DB58-20D6-4F1E-9350-6B13ACAEB2B0}" type="slidenum">
              <a:rPr lang="ru-RU"/>
              <a:pPr/>
              <a:t>1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85C6F3-C298-4B21-89FB-0D86DD7B8C9B}" type="slidenum">
              <a:rPr lang="ru-RU" smtClean="0"/>
              <a:pPr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997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85C6F3-C298-4B21-89FB-0D86DD7B8C9B}" type="slidenum">
              <a:rPr lang="ru-RU" smtClean="0"/>
              <a:pPr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445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1.bin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571C24-357E-4C9D-9423-8D844513CC19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000F32-5807-4A28-BE5C-43DAB90057F5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EFB8D9-D520-4C12-B16B-8FA7FB94351C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5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4963" y="6021388"/>
            <a:ext cx="4286250" cy="728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Прямоугольник 3"/>
          <p:cNvSpPr/>
          <p:nvPr userDrawn="1"/>
        </p:nvSpPr>
        <p:spPr>
          <a:xfrm>
            <a:off x="0" y="0"/>
            <a:ext cx="12192000" cy="808038"/>
          </a:xfrm>
          <a:prstGeom prst="rect">
            <a:avLst/>
          </a:prstGeom>
          <a:gradFill flip="none" rotWithShape="1">
            <a:gsLst>
              <a:gs pos="0">
                <a:srgbClr val="004F9F"/>
              </a:gs>
              <a:gs pos="50000">
                <a:srgbClr val="006CB6"/>
              </a:gs>
              <a:gs pos="100000">
                <a:srgbClr val="00B8E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377" fontAlgn="auto">
              <a:spcBef>
                <a:spcPts val="0"/>
              </a:spcBef>
              <a:spcAft>
                <a:spcPts val="0"/>
              </a:spcAft>
              <a:defRPr/>
            </a:pPr>
            <a:endParaRPr lang="ru-RU" sz="1351"/>
          </a:p>
        </p:txBody>
      </p:sp>
      <p:sp>
        <p:nvSpPr>
          <p:cNvPr id="6" name="TextBox 19"/>
          <p:cNvSpPr txBox="1"/>
          <p:nvPr userDrawn="1"/>
        </p:nvSpPr>
        <p:spPr>
          <a:xfrm>
            <a:off x="11120438" y="6446838"/>
            <a:ext cx="823912" cy="3667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/>
            <a:fld id="{2385611B-A54E-47D3-BFD6-533578333367}" type="slidenum">
              <a:rPr lang="ru-RU">
                <a:solidFill>
                  <a:srgbClr val="006CB6"/>
                </a:solidFill>
                <a:latin typeface="Calibri" pitchFamily="34" charset="0"/>
              </a:rPr>
              <a:pPr algn="r"/>
              <a:t>‹#›</a:t>
            </a:fld>
            <a:r>
              <a:rPr lang="en-US">
                <a:solidFill>
                  <a:srgbClr val="006CB6"/>
                </a:solidFill>
                <a:latin typeface="Calibri" pitchFamily="34" charset="0"/>
              </a:rPr>
              <a:t>/8</a:t>
            </a:r>
            <a:endParaRPr lang="ru-RU">
              <a:solidFill>
                <a:srgbClr val="006CB6"/>
              </a:solidFill>
              <a:latin typeface="Calibri" pitchFamily="34" charset="0"/>
            </a:endParaRPr>
          </a:p>
        </p:txBody>
      </p: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334963" y="119858"/>
            <a:ext cx="11522075" cy="680244"/>
          </a:xfrm>
        </p:spPr>
        <p:txBody>
          <a:bodyPr anchor="t">
            <a:normAutofit/>
          </a:bodyPr>
          <a:lstStyle>
            <a:lvl1pPr>
              <a:defRPr sz="24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11" name="Текст 10"/>
          <p:cNvSpPr>
            <a:spLocks noGrp="1"/>
          </p:cNvSpPr>
          <p:nvPr>
            <p:ph type="body" sz="quarter" idx="10"/>
          </p:nvPr>
        </p:nvSpPr>
        <p:spPr>
          <a:xfrm>
            <a:off x="334963" y="1104900"/>
            <a:ext cx="11522075" cy="4916488"/>
          </a:xfrm>
        </p:spPr>
        <p:txBody>
          <a:bodyPr/>
          <a:lstStyle>
            <a:lvl1pPr marL="0" indent="0">
              <a:buNone/>
              <a:defRPr>
                <a:solidFill>
                  <a:srgbClr val="004F9F"/>
                </a:solidFill>
              </a:defRPr>
            </a:lvl1pPr>
            <a:lvl2pPr marL="457189" indent="0">
              <a:buNone/>
              <a:defRPr>
                <a:solidFill>
                  <a:srgbClr val="004F9F"/>
                </a:solidFill>
              </a:defRPr>
            </a:lvl2pPr>
            <a:lvl3pPr marL="914377" indent="0">
              <a:buNone/>
              <a:defRPr>
                <a:solidFill>
                  <a:srgbClr val="004F9F"/>
                </a:solidFill>
              </a:defRPr>
            </a:lvl3pPr>
            <a:lvl4pPr marL="1371566" indent="0">
              <a:buNone/>
              <a:defRPr>
                <a:solidFill>
                  <a:srgbClr val="004F9F"/>
                </a:solidFill>
              </a:defRPr>
            </a:lvl4pPr>
            <a:lvl5pPr marL="1828754" indent="0">
              <a:buNone/>
              <a:defRPr>
                <a:solidFill>
                  <a:srgbClr val="004F9F"/>
                </a:solidFill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5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4963" y="6013450"/>
            <a:ext cx="4286250" cy="728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Прямоугольник 3"/>
          <p:cNvSpPr/>
          <p:nvPr userDrawn="1"/>
        </p:nvSpPr>
        <p:spPr>
          <a:xfrm>
            <a:off x="0" y="119063"/>
            <a:ext cx="12192000" cy="688975"/>
          </a:xfrm>
          <a:prstGeom prst="rect">
            <a:avLst/>
          </a:prstGeom>
          <a:gradFill flip="none" rotWithShape="1">
            <a:gsLst>
              <a:gs pos="0">
                <a:srgbClr val="004F9F"/>
              </a:gs>
              <a:gs pos="50000">
                <a:srgbClr val="006CB6"/>
              </a:gs>
              <a:gs pos="100000">
                <a:srgbClr val="00B8E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377" fontAlgn="auto">
              <a:spcBef>
                <a:spcPts val="0"/>
              </a:spcBef>
              <a:spcAft>
                <a:spcPts val="0"/>
              </a:spcAft>
              <a:defRPr/>
            </a:pPr>
            <a:endParaRPr lang="ru-RU" sz="1351"/>
          </a:p>
        </p:txBody>
      </p:sp>
      <p:graphicFrame>
        <p:nvGraphicFramePr>
          <p:cNvPr id="5" name="Диаграмма 7"/>
          <p:cNvGraphicFramePr>
            <a:graphicFrameLocks/>
          </p:cNvGraphicFramePr>
          <p:nvPr/>
        </p:nvGraphicFramePr>
        <p:xfrm>
          <a:off x="334963" y="1009650"/>
          <a:ext cx="11522075" cy="4995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18" r:id="rId4" imgW="11522439" imgH="4993057" progId="">
                  <p:embed/>
                </p:oleObj>
              </mc:Choice>
              <mc:Fallback>
                <p:oleObj r:id="rId4" imgW="11522439" imgH="4993057" progId="">
                  <p:embed/>
                  <p:pic>
                    <p:nvPicPr>
                      <p:cNvPr id="0" name="Picture 27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963" y="1009650"/>
                        <a:ext cx="11522075" cy="4995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334963" y="119858"/>
            <a:ext cx="11522075" cy="680244"/>
          </a:xfrm>
        </p:spPr>
        <p:txBody>
          <a:bodyPr anchor="t">
            <a:normAutofit/>
          </a:bodyPr>
          <a:lstStyle>
            <a:lvl1pPr>
              <a:defRPr sz="24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48E113-2106-45D4-B8EA-5B3167FFFC5E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C8D731-9C4E-423D-8957-87CD7597F58C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88B4B5-2F03-4EA3-AAA1-44E1DF7D8EBA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CC3225-FA8D-4612-ABFF-858F0AF913A2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1DE9C7-962C-4465-BAEE-B619673768F0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DC9356-3741-4D84-A8FA-244AE170D72B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09687D-9A1A-45B3-A403-DFDDB7E9F0D3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CEAA90-70F5-4E2D-A711-DF32C44CFC19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DAB5BB0A-FE4C-4882-9ED7-D5EAD5D34DB2}" type="slidenum">
              <a:rPr lang="ru-RU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  <p:sldLayoutId id="2147483746" r:id="rId12"/>
    <p:sldLayoutId id="2147483747" r:id="rId13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+mj-lt"/>
          <a:ea typeface="Arial" charset="0"/>
          <a:cs typeface="Arial" charset="0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Arial" charset="0"/>
          <a:cs typeface="Arial" charset="0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Arial" charset="0"/>
          <a:cs typeface="Arial" pitchFamily="34" charset="0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Arial" charset="0"/>
          <a:cs typeface="Arial" pitchFamily="34" charset="0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Arial" charset="0"/>
          <a:cs typeface="Arial" pitchFamily="34" charset="0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Arial" charset="0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09" name="Рисунок 3"/>
          <p:cNvPicPr>
            <a:picLocks noChangeAspect="1"/>
          </p:cNvPicPr>
          <p:nvPr/>
        </p:nvPicPr>
        <p:blipFill>
          <a:blip r:embed="rId3" cstate="print"/>
          <a:srcRect t="9969" b="10345"/>
          <a:stretch>
            <a:fillRect/>
          </a:stretch>
        </p:blipFill>
        <p:spPr bwMode="auto">
          <a:xfrm>
            <a:off x="7938" y="0"/>
            <a:ext cx="12207876" cy="6878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0" name="Заголовок 1"/>
          <p:cNvSpPr txBox="1">
            <a:spLocks/>
          </p:cNvSpPr>
          <p:nvPr/>
        </p:nvSpPr>
        <p:spPr bwMode="auto">
          <a:xfrm>
            <a:off x="0" y="4478338"/>
            <a:ext cx="12192000" cy="1220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 defTabSz="914400">
              <a:lnSpc>
                <a:spcPct val="90000"/>
              </a:lnSpc>
            </a:pPr>
            <a:r>
              <a:rPr lang="ru-RU" sz="3600" b="1" i="1" dirty="0" smtClean="0">
                <a:solidFill>
                  <a:schemeClr val="bg1"/>
                </a:solidFill>
                <a:latin typeface="Calibri Light" pitchFamily="34" charset="0"/>
              </a:rPr>
              <a:t>Этапы коммерциализации проекта</a:t>
            </a:r>
            <a:endParaRPr lang="ru-RU" sz="3600" b="1" i="1" dirty="0">
              <a:solidFill>
                <a:schemeClr val="bg1"/>
              </a:solidFill>
              <a:latin typeface="Calibri Light" pitchFamily="34" charset="0"/>
            </a:endParaRPr>
          </a:p>
        </p:txBody>
      </p:sp>
      <p:sp>
        <p:nvSpPr>
          <p:cNvPr id="17411" name="Подзаголовок 2"/>
          <p:cNvSpPr txBox="1">
            <a:spLocks/>
          </p:cNvSpPr>
          <p:nvPr/>
        </p:nvSpPr>
        <p:spPr bwMode="auto">
          <a:xfrm>
            <a:off x="1524000" y="6438900"/>
            <a:ext cx="914400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defTabSz="914400">
              <a:lnSpc>
                <a:spcPct val="90000"/>
              </a:lnSpc>
              <a:spcBef>
                <a:spcPts val="1000"/>
              </a:spcBef>
              <a:buFont typeface="Arial" pitchFamily="34" charset="0"/>
              <a:buNone/>
            </a:pPr>
            <a:endParaRPr lang="ru-RU" sz="2000" b="1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7412" name="Заголовок 1"/>
          <p:cNvSpPr txBox="1">
            <a:spLocks/>
          </p:cNvSpPr>
          <p:nvPr/>
        </p:nvSpPr>
        <p:spPr bwMode="auto">
          <a:xfrm>
            <a:off x="7938" y="5699125"/>
            <a:ext cx="12192000" cy="73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 defTabSz="914400">
              <a:lnSpc>
                <a:spcPct val="90000"/>
              </a:lnSpc>
            </a:pPr>
            <a:endParaRPr lang="ru-RU" sz="2400" b="1">
              <a:solidFill>
                <a:schemeClr val="bg1"/>
              </a:solidFill>
              <a:latin typeface="Calibri Ligh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Тестирование гипотез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334963" y="800102"/>
            <a:ext cx="11203894" cy="5397498"/>
          </a:xfrm>
        </p:spPr>
        <p:txBody>
          <a:bodyPr/>
          <a:lstStyle/>
          <a:p>
            <a:pPr algn="just"/>
            <a:r>
              <a:rPr lang="ru-RU" sz="2000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Вопросы о продаже (канал продаж, ценообразование, создание спроса)</a:t>
            </a:r>
            <a:r>
              <a:rPr 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algn="just">
              <a:buFont typeface="Arial" pitchFamily="34" charset="0"/>
              <a:buChar char="•"/>
            </a:pPr>
            <a:r>
              <a:rPr 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посещают ли клиенты отраслевые выставки</a:t>
            </a:r>
          </a:p>
          <a:p>
            <a:pPr algn="just">
              <a:buFont typeface="Arial" pitchFamily="34" charset="0"/>
              <a:buChar char="•"/>
            </a:pPr>
            <a:r>
              <a:rPr 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какие читают источники</a:t>
            </a:r>
          </a:p>
          <a:p>
            <a:pPr algn="just">
              <a:buFont typeface="Arial" pitchFamily="34" charset="0"/>
              <a:buChar char="•"/>
            </a:pPr>
            <a:r>
              <a:rPr 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каким источникам доверяют</a:t>
            </a:r>
          </a:p>
          <a:p>
            <a:pPr algn="just">
              <a:buFont typeface="Arial" pitchFamily="34" charset="0"/>
              <a:buChar char="•"/>
            </a:pPr>
            <a:r>
              <a:rPr 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какие источники предпочитает руководство</a:t>
            </a:r>
          </a:p>
          <a:p>
            <a:pPr algn="just">
              <a:buFont typeface="Arial" pitchFamily="34" charset="0"/>
              <a:buChar char="•"/>
            </a:pPr>
            <a:r>
              <a:rPr 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кого из лучших продавцов знают, кому доверяют и почему</a:t>
            </a:r>
          </a:p>
          <a:p>
            <a:pPr algn="just"/>
            <a:endParaRPr lang="ru-RU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Если продукт был бы бесплатным, то в каком объеме его бы использовал клиент?</a:t>
            </a:r>
          </a:p>
          <a:p>
            <a:pPr algn="just"/>
            <a:r>
              <a:rPr 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НО он стоит 1000000000...</a:t>
            </a:r>
          </a:p>
          <a:p>
            <a:pPr algn="just">
              <a:buFontTx/>
              <a:buChar char="-"/>
            </a:pPr>
            <a:endParaRPr lang="ru-RU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ru-RU" sz="2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AutoNum type="arabicPeriod"/>
            </a:pPr>
            <a:endParaRPr lang="ru-RU" sz="2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AutoNum type="arabicPeriod"/>
            </a:pPr>
            <a:endParaRPr lang="ru-RU" sz="2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2003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Тестирование гипотез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334963" y="800102"/>
            <a:ext cx="11203894" cy="5219698"/>
          </a:xfrm>
        </p:spPr>
        <p:txBody>
          <a:bodyPr/>
          <a:lstStyle/>
          <a:p>
            <a:pPr algn="just"/>
            <a:r>
              <a:rPr lang="ru-RU" sz="20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Вопросы о </a:t>
            </a:r>
            <a:r>
              <a:rPr lang="ru-RU" sz="2000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рынке и конкуренции</a:t>
            </a:r>
            <a:r>
              <a:rPr 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algn="just">
              <a:buFont typeface="Arial" pitchFamily="34" charset="0"/>
              <a:buChar char="•"/>
            </a:pPr>
            <a:r>
              <a:rPr 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существует ли достаточно большой потенциальный рынок для продукта</a:t>
            </a:r>
          </a:p>
          <a:p>
            <a:pPr algn="just">
              <a:buFont typeface="Arial" pitchFamily="34" charset="0"/>
              <a:buChar char="•"/>
            </a:pPr>
            <a:r>
              <a:rPr 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кто </a:t>
            </a:r>
            <a:r>
              <a:rPr lang="ru-RU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конечный </a:t>
            </a:r>
            <a:r>
              <a:rPr 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пользователь</a:t>
            </a:r>
          </a:p>
          <a:p>
            <a:pPr algn="just">
              <a:buFont typeface="Arial" pitchFamily="34" charset="0"/>
              <a:buChar char="•"/>
            </a:pPr>
            <a:r>
              <a:rPr 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как оценить величину спроса</a:t>
            </a:r>
          </a:p>
          <a:p>
            <a:pPr algn="just">
              <a:buFont typeface="Arial" pitchFamily="34" charset="0"/>
              <a:buChar char="•"/>
            </a:pPr>
            <a:r>
              <a:rPr lang="ru-RU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у кого большее влияние (поставщиков, покупателей)</a:t>
            </a:r>
          </a:p>
          <a:p>
            <a:pPr algn="just">
              <a:buFont typeface="Arial" pitchFamily="34" charset="0"/>
              <a:buChar char="•"/>
            </a:pPr>
            <a:r>
              <a:rPr lang="ru-RU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продукт уникальный или новаторский</a:t>
            </a:r>
          </a:p>
          <a:p>
            <a:pPr algn="just">
              <a:buFont typeface="Arial" pitchFamily="34" charset="0"/>
              <a:buChar char="•"/>
            </a:pPr>
            <a:r>
              <a:rPr lang="ru-RU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есть ли аналоги или заменители продукта</a:t>
            </a:r>
          </a:p>
          <a:p>
            <a:pPr algn="just">
              <a:buFont typeface="Arial" pitchFamily="34" charset="0"/>
              <a:buChar char="•"/>
            </a:pPr>
            <a:r>
              <a:rPr lang="ru-RU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существуют ли тренды, указывающие на вероятность успеха</a:t>
            </a:r>
          </a:p>
          <a:p>
            <a:pPr algn="just">
              <a:buFont typeface="Arial" pitchFamily="34" charset="0"/>
              <a:buChar char="•"/>
            </a:pPr>
            <a:r>
              <a:rPr 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насколько открыт рынок для новых участников</a:t>
            </a:r>
          </a:p>
          <a:p>
            <a:pPr algn="just">
              <a:buFont typeface="Arial" pitchFamily="34" charset="0"/>
              <a:buChar char="•"/>
            </a:pPr>
            <a:r>
              <a:rPr 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уровень </a:t>
            </a:r>
            <a:r>
              <a:rPr lang="ru-RU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конкуренции на </a:t>
            </a:r>
            <a:r>
              <a:rPr 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рынке (занимает ли кто-то 30%, 80%)</a:t>
            </a:r>
          </a:p>
          <a:p>
            <a:pPr algn="just">
              <a:buFont typeface="Arial" pitchFamily="34" charset="0"/>
              <a:buChar char="•"/>
            </a:pPr>
            <a:r>
              <a:rPr 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что прежде всего интересует потребителя: продукт и его характеристики, цена, каналы продвижения</a:t>
            </a:r>
          </a:p>
          <a:p>
            <a:pPr algn="just">
              <a:buFont typeface="Arial" pitchFamily="34" charset="0"/>
              <a:buChar char="•"/>
            </a:pPr>
            <a:r>
              <a:rPr lang="ru-RU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ценовая политика конкурентов</a:t>
            </a:r>
          </a:p>
          <a:p>
            <a:pPr algn="just">
              <a:buFont typeface="Arial" pitchFamily="34" charset="0"/>
              <a:buChar char="•"/>
            </a:pPr>
            <a:r>
              <a:rPr lang="ru-RU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можно ли использовать демпинг для увеличения потребителей</a:t>
            </a:r>
          </a:p>
          <a:p>
            <a:pPr algn="just"/>
            <a:endParaRPr lang="ru-RU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ru-RU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FontTx/>
              <a:buChar char="-"/>
            </a:pPr>
            <a:endParaRPr lang="ru-RU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ru-RU" sz="2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AutoNum type="arabicPeriod"/>
            </a:pPr>
            <a:endParaRPr lang="ru-RU" sz="2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AutoNum type="arabicPeriod"/>
            </a:pPr>
            <a:endParaRPr lang="ru-RU" sz="2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8354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Тестирование гипотез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334963" y="800102"/>
            <a:ext cx="11203894" cy="5397498"/>
          </a:xfrm>
        </p:spPr>
        <p:txBody>
          <a:bodyPr/>
          <a:lstStyle/>
          <a:p>
            <a:pPr algn="just"/>
            <a:r>
              <a:rPr lang="ru-RU" sz="20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Вопросы о </a:t>
            </a:r>
            <a:r>
              <a:rPr lang="ru-RU" sz="2000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рынке и конкуренции</a:t>
            </a:r>
            <a:r>
              <a:rPr 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algn="just">
              <a:buFont typeface="Arial" pitchFamily="34" charset="0"/>
              <a:buChar char="•"/>
            </a:pPr>
            <a:r>
              <a:rPr 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характеристики Т-конкурентов</a:t>
            </a:r>
          </a:p>
          <a:p>
            <a:pPr algn="just">
              <a:buFont typeface="Arial" pitchFamily="34" charset="0"/>
              <a:buChar char="•"/>
            </a:pPr>
            <a:r>
              <a:rPr 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рекламные тезисы конкурентов</a:t>
            </a:r>
          </a:p>
          <a:p>
            <a:pPr algn="just">
              <a:buFont typeface="Arial" pitchFamily="34" charset="0"/>
              <a:buChar char="•"/>
            </a:pPr>
            <a:r>
              <a:rPr 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что нам самим нравится в Т конкурентов</a:t>
            </a:r>
          </a:p>
          <a:p>
            <a:pPr algn="just">
              <a:buFont typeface="Arial" pitchFamily="34" charset="0"/>
              <a:buChar char="•"/>
            </a:pPr>
            <a:r>
              <a:rPr 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есть ли что-то одно можно было бы поменять в Т конкурентов, то что поменяли бы?</a:t>
            </a:r>
          </a:p>
          <a:p>
            <a:pPr algn="just"/>
            <a:endParaRPr lang="ru-RU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FontTx/>
              <a:buChar char="-"/>
            </a:pPr>
            <a:endParaRPr lang="ru-RU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ru-RU" sz="2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AutoNum type="arabicPeriod"/>
            </a:pPr>
            <a:endParaRPr lang="ru-RU" sz="2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AutoNum type="arabicPeriod"/>
            </a:pPr>
            <a:endParaRPr lang="ru-RU" sz="2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8052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34963" y="0"/>
            <a:ext cx="11522075" cy="800102"/>
          </a:xfrm>
        </p:spPr>
        <p:txBody>
          <a:bodyPr>
            <a:noAutofit/>
          </a:bodyPr>
          <a:lstStyle/>
          <a:p>
            <a:r>
              <a:rPr lang="ru-RU" sz="2500" dirty="0" smtClean="0">
                <a:latin typeface="Times New Roman" pitchFamily="18" charset="0"/>
                <a:cs typeface="Times New Roman" pitchFamily="18" charset="0"/>
              </a:rPr>
              <a:t>Роб </a:t>
            </a:r>
            <a:r>
              <a:rPr lang="ru-RU" sz="2500" dirty="0" err="1">
                <a:latin typeface="Times New Roman" pitchFamily="18" charset="0"/>
                <a:cs typeface="Times New Roman" pitchFamily="18" charset="0"/>
              </a:rPr>
              <a:t>Фитцпатрик</a:t>
            </a:r>
            <a:r>
              <a:rPr lang="ru-RU" sz="2500" dirty="0">
                <a:latin typeface="Times New Roman" pitchFamily="18" charset="0"/>
                <a:cs typeface="Times New Roman" pitchFamily="18" charset="0"/>
              </a:rPr>
              <a:t> «Спроси маму. Как общаться с клиентами и подтвердить правоту своей бизнес-идеи, если все кругом врут?»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000" dirty="0">
                <a:latin typeface="Times New Roman" pitchFamily="18" charset="0"/>
                <a:cs typeface="Times New Roman" pitchFamily="18" charset="0"/>
              </a:rPr>
            </a:b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334963" y="800102"/>
            <a:ext cx="11203894" cy="5524498"/>
          </a:xfrm>
        </p:spPr>
        <p:txBody>
          <a:bodyPr/>
          <a:lstStyle/>
          <a:p>
            <a:pPr algn="just"/>
            <a:r>
              <a:rPr lang="ru-RU" sz="2400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Как общаться с потенциальными клиентами: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Больше слушать, меньше говорить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Если говорить, то об их жизни, а не о своей идее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Спрашивать о конкретных вещах, действиях, а не о мнениях на перспективу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Сначала убедится, </a:t>
            </a:r>
            <a:r>
              <a:rPr lang="ru-RU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что гипотеза-проблема реально </a:t>
            </a:r>
            <a:r>
              <a:rPr 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существует, а затем переходить к конкретике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Про идею говорить как можно позже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Вопрос важен, если ответ на него способен изменить бизнес или понять его несостоятельность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Подготовить минимум один «неудобный», но очень важный </a:t>
            </a:r>
            <a:r>
              <a:rPr 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вопрос (не бояться «плохих новостей»: лучше не делать ничего, чем делать неправильно)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Уклоняться от комплиментов, болтовни, тактики затягивания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Перед </a:t>
            </a:r>
            <a:r>
              <a:rPr lang="ru-RU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разговором узнать о клиенте как можно больше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Сформулировать гипотезы, </a:t>
            </a:r>
            <a:r>
              <a:rPr lang="ru-RU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что волнует собеседника, чего он хочет </a:t>
            </a:r>
            <a:r>
              <a:rPr 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(3 важнейших вопроса</a:t>
            </a:r>
            <a:r>
              <a:rPr lang="ru-RU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Участвовать </a:t>
            </a:r>
            <a:r>
              <a:rPr lang="ru-RU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не одному (замечать реакции, сильные эмоции, вести записи, направлять в нужное русло)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Анализировать </a:t>
            </a:r>
            <a:r>
              <a:rPr lang="ru-RU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удачные и бесполезные вопросы</a:t>
            </a:r>
          </a:p>
          <a:p>
            <a:pPr marL="457200" indent="-457200" algn="just">
              <a:buAutoNum type="arabicPeriod"/>
            </a:pPr>
            <a:endParaRPr lang="ru-RU" sz="2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5194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Тестирование гипотез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334963" y="800102"/>
            <a:ext cx="11203894" cy="5524498"/>
          </a:xfrm>
        </p:spPr>
        <p:txBody>
          <a:bodyPr/>
          <a:lstStyle/>
          <a:p>
            <a:pPr algn="just"/>
            <a:r>
              <a:rPr lang="ru-RU" sz="2400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Варианты вопросов:</a:t>
            </a:r>
          </a:p>
          <a:p>
            <a:pPr marL="457200" indent="-457200" algn="just">
              <a:buAutoNum type="arabicPeriod"/>
            </a:pPr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Как Вы считаете, насколько удачна бизнес-идея?</a:t>
            </a:r>
          </a:p>
          <a:p>
            <a:pPr marL="457200" indent="-457200" algn="just">
              <a:buAutoNum type="arabicPeriod"/>
            </a:pPr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Вы купили бы этот продукт?</a:t>
            </a:r>
          </a:p>
          <a:p>
            <a:pPr marL="457200" indent="-457200" algn="just">
              <a:buAutoNum type="arabicPeriod"/>
            </a:pPr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Как Вы обычно/всегда делаете?</a:t>
            </a:r>
          </a:p>
          <a:p>
            <a:pPr marL="457200" indent="-457200" algn="just">
              <a:buAutoNum type="arabicPeriod"/>
            </a:pPr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Как Вы никогда не делаете?</a:t>
            </a:r>
          </a:p>
          <a:p>
            <a:pPr marL="457200" indent="-457200" algn="just">
              <a:buAutoNum type="arabicPeriod"/>
            </a:pPr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Какими функциями должен обладать продукт Вашей мечты?</a:t>
            </a:r>
          </a:p>
        </p:txBody>
      </p:sp>
    </p:spTree>
    <p:extLst>
      <p:ext uri="{BB962C8B-B14F-4D97-AF65-F5344CB8AC3E}">
        <p14:creationId xmlns:p14="http://schemas.microsoft.com/office/powerpoint/2010/main" val="3353621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Тестирование гипотез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334963" y="800102"/>
            <a:ext cx="11203894" cy="5524498"/>
          </a:xfrm>
        </p:spPr>
        <p:txBody>
          <a:bodyPr/>
          <a:lstStyle/>
          <a:p>
            <a:pPr algn="just"/>
            <a:r>
              <a:rPr lang="ru-RU" sz="2400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Варианты вопросов:</a:t>
            </a:r>
          </a:p>
          <a:p>
            <a:pPr marL="457200" indent="-457200" algn="just">
              <a:buAutoNum type="arabicPeriod"/>
            </a:pPr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Как Вы решаете проблему сейчас? Что нравиться, а что – нет?</a:t>
            </a:r>
          </a:p>
          <a:p>
            <a:pPr marL="457200" indent="-457200" algn="just">
              <a:buAutoNum type="arabicPeriod"/>
            </a:pPr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Почему Вас это беспокоит?</a:t>
            </a:r>
          </a:p>
          <a:p>
            <a:pPr marL="457200" indent="-457200" algn="just">
              <a:buAutoNum type="arabicPeriod"/>
            </a:pPr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Каковы последствия того, что Вас беспокоит?</a:t>
            </a:r>
          </a:p>
          <a:p>
            <a:pPr marL="457200" indent="-457200" algn="just">
              <a:buAutoNum type="arabicPeriod"/>
            </a:pPr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Что пробовали делать, как пытались решать?</a:t>
            </a:r>
          </a:p>
          <a:p>
            <a:pPr marL="457200" indent="-457200" algn="just">
              <a:buAutoNum type="arabicPeriod"/>
            </a:pPr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Ищете ли замену? Почему?</a:t>
            </a:r>
          </a:p>
          <a:p>
            <a:pPr marL="457200" indent="-457200" algn="just">
              <a:buAutoNum type="arabicPeriod"/>
            </a:pPr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На чем теряете деньги, используя текущие инструменты?</a:t>
            </a:r>
          </a:p>
          <a:p>
            <a:pPr marL="457200" indent="-457200" algn="just">
              <a:buAutoNum type="arabicPeriod"/>
            </a:pPr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Есть ли бюджет для приобретения более совершенных инструментов?</a:t>
            </a:r>
          </a:p>
          <a:p>
            <a:pPr marL="457200" indent="-457200" algn="just">
              <a:buAutoNum type="arabicPeriod"/>
            </a:pPr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Расскажите подробнее, что произошло в последний раз?</a:t>
            </a:r>
          </a:p>
          <a:p>
            <a:pPr marL="457200" indent="-457200" algn="just">
              <a:buAutoNum type="arabicPeriod"/>
            </a:pPr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 кем еще мне следует поговорить?</a:t>
            </a:r>
          </a:p>
          <a:p>
            <a:pPr marL="457200" indent="-457200" algn="just">
              <a:buAutoNum type="arabicPeriod"/>
            </a:pPr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Есть ли вопросы, которые мне следовало бы задать?</a:t>
            </a:r>
          </a:p>
        </p:txBody>
      </p:sp>
    </p:spTree>
    <p:extLst>
      <p:ext uri="{BB962C8B-B14F-4D97-AF65-F5344CB8AC3E}">
        <p14:creationId xmlns:p14="http://schemas.microsoft.com/office/powerpoint/2010/main" val="2283967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Тестирование гипотез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334963" y="800102"/>
            <a:ext cx="11203894" cy="5524498"/>
          </a:xfrm>
        </p:spPr>
        <p:txBody>
          <a:bodyPr/>
          <a:lstStyle/>
          <a:p>
            <a:pPr algn="just"/>
            <a:r>
              <a:rPr lang="ru-RU" sz="2400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Варианты рисков:</a:t>
            </a:r>
          </a:p>
          <a:p>
            <a:pPr marL="457200" indent="-457200" algn="just">
              <a:buAutoNum type="arabicPeriod"/>
            </a:pPr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Продуктовые (можно ли создать продукт, можно ли его развить, будут ли им постоянно пользоваться и т.д.)</a:t>
            </a:r>
          </a:p>
          <a:p>
            <a:pPr marL="457200" indent="-457200" algn="just">
              <a:buAutoNum type="arabicPeriod"/>
            </a:pPr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Рыночные (цели и ограничения целевой аудитории: бюджеты, количество пользователей, интенсивность потребления)</a:t>
            </a:r>
          </a:p>
        </p:txBody>
      </p:sp>
    </p:spTree>
    <p:extLst>
      <p:ext uri="{BB962C8B-B14F-4D97-AF65-F5344CB8AC3E}">
        <p14:creationId xmlns:p14="http://schemas.microsoft.com/office/powerpoint/2010/main" val="2471439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Клиент ориентированный подход (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Customer development)</a:t>
            </a:r>
            <a:endParaRPr lang="ru-RU" sz="32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334963" y="800102"/>
            <a:ext cx="11203894" cy="5397498"/>
          </a:xfrm>
        </p:spPr>
        <p:txBody>
          <a:bodyPr/>
          <a:lstStyle/>
          <a:p>
            <a:pPr algn="just">
              <a:buFont typeface="Arial" pitchFamily="34" charset="0"/>
              <a:buChar char="•"/>
            </a:pPr>
            <a:endParaRPr lang="ru-RU" sz="1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Шаг 3. Тестирование гипотез путем тестирования </a:t>
            </a:r>
            <a:r>
              <a:rPr lang="ru-RU" sz="2200" i="1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концепции продукта. </a:t>
            </a:r>
          </a:p>
          <a:p>
            <a:pPr algn="just"/>
            <a:r>
              <a:rPr lang="ru-RU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Задачи:</a:t>
            </a:r>
          </a:p>
          <a:p>
            <a:pPr algn="just">
              <a:buFont typeface="Arial" pitchFamily="34" charset="0"/>
              <a:buChar char="•"/>
            </a:pPr>
            <a:r>
              <a:rPr lang="ru-RU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описать какую конкретно проблему решает,  насколько велика разница для потребителя без продукта и с ним</a:t>
            </a:r>
          </a:p>
          <a:p>
            <a:pPr algn="just">
              <a:buFont typeface="Arial" pitchFamily="34" charset="0"/>
              <a:buChar char="•"/>
            </a:pPr>
            <a:r>
              <a:rPr lang="ru-RU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определить готовы ли за него платить вниманием, временем, деньгами </a:t>
            </a:r>
          </a:p>
          <a:p>
            <a:pPr algn="just">
              <a:buFont typeface="Arial" pitchFamily="34" charset="0"/>
              <a:buChar char="•"/>
            </a:pPr>
            <a:r>
              <a:rPr lang="ru-RU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создать список характеристик продукта в порядке убывания важности для потребителя, определить минимум необходимых свойств</a:t>
            </a:r>
          </a:p>
          <a:p>
            <a:pPr algn="just"/>
            <a:endParaRPr lang="ru-RU" sz="1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Для этой цели используется минимально жизнеспособный продукт </a:t>
            </a:r>
            <a:r>
              <a:rPr lang="ru-RU" sz="2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Minimum</a:t>
            </a:r>
            <a:r>
              <a:rPr lang="ru-RU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Viable</a:t>
            </a:r>
            <a:r>
              <a:rPr lang="ru-RU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Product</a:t>
            </a:r>
            <a:r>
              <a:rPr lang="ru-RU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(MVP).</a:t>
            </a:r>
          </a:p>
          <a:p>
            <a:pPr algn="just"/>
            <a:endParaRPr lang="ru-RU" sz="1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Шаг 4. Подтверждение подлинности гипотез, </a:t>
            </a:r>
            <a:r>
              <a:rPr lang="ru-RU" sz="2200" i="1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верификация продукта и </a:t>
            </a:r>
            <a:r>
              <a:rPr lang="ru-RU" sz="2200" i="1" u="sng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бизнес-модели</a:t>
            </a:r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54813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34963" y="119858"/>
            <a:ext cx="11522075" cy="663914"/>
          </a:xfrm>
        </p:spPr>
        <p:txBody>
          <a:bodyPr>
            <a:noAutofit/>
          </a:bodyPr>
          <a:lstStyle/>
          <a:p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Минимально жизнеспособный продукт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MVP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minimum viable product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334963" y="1014465"/>
            <a:ext cx="11522075" cy="4916488"/>
          </a:xfrm>
        </p:spPr>
        <p:txBody>
          <a:bodyPr/>
          <a:lstStyle/>
          <a:p>
            <a:r>
              <a:rPr lang="ru-RU" sz="2600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Функции </a:t>
            </a:r>
            <a:r>
              <a:rPr lang="en-US" sz="2600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MPV</a:t>
            </a:r>
            <a:r>
              <a:rPr lang="ru-RU" sz="2600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endParaRPr lang="ru-RU" sz="500" u="sng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ru-RU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Проверить выдвинутые гипотезы о ценностном предложении, затратив минимальные ресурсы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ru-RU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Создать обратную связь, продумав заранее измерители откликов потенциальных пользователей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ru-RU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Собрать информацию для анализа поведения и потребностей пользователей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ru-RU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Обратить на себя внимание потенциальных инвесторов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ru-RU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Открыть продукт для ранних пользователей и захватить рынок раньше конкурентов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057661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34963" y="119858"/>
            <a:ext cx="11522075" cy="663914"/>
          </a:xfrm>
        </p:spPr>
        <p:txBody>
          <a:bodyPr>
            <a:noAutofit/>
          </a:bodyPr>
          <a:lstStyle/>
          <a:p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Минимально жизнеспособный продукт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MVP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minimum viable product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334963" y="1014465"/>
            <a:ext cx="11522075" cy="4916488"/>
          </a:xfrm>
        </p:spPr>
        <p:txBody>
          <a:bodyPr/>
          <a:lstStyle/>
          <a:p>
            <a:r>
              <a:rPr lang="ru-RU" sz="2600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Особенности </a:t>
            </a:r>
            <a:r>
              <a:rPr lang="en-US" sz="2600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MPV</a:t>
            </a:r>
            <a:r>
              <a:rPr lang="ru-RU" sz="2600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MVP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– еще не продукт, но должен «продавать», </a:t>
            </a:r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т.е. представлять понятную ценность, за которую будут платить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Обратная связь нужна не для того, чтобы заработать, а для того, чтобы знать, как улучшать продукт и как выстроить дальнейшую стратегию развития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MVP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 история не о продукте, а о процессе, т.к. важны выводы, которые мы сможем сделать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MVP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не обязательно должен представлять собой минимальный набор элементов или функционала, поскольку его основной задачей является ознакомление пользователя с ценностью будущего продукта и попытка объяснить, чем он будет лучше других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66353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Бизнес-идея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537029" y="800102"/>
            <a:ext cx="9734731" cy="5221286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endParaRPr lang="ru-RU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ru-RU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Отправная точка </a:t>
            </a:r>
            <a:r>
              <a:rPr lang="ru-RU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бизнес-идеи</a:t>
            </a:r>
            <a:endParaRPr lang="ru-RU" i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ru-RU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Эффективность </a:t>
            </a:r>
            <a:r>
              <a:rPr lang="ru-RU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бизнес-идеи</a:t>
            </a:r>
            <a:endParaRPr lang="ru-RU" i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ru-RU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Источники </a:t>
            </a:r>
            <a:r>
              <a:rPr lang="ru-RU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бизнес-идеи</a:t>
            </a:r>
            <a:endParaRPr lang="ru-RU" i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ru-RU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Типы </a:t>
            </a:r>
            <a:r>
              <a:rPr lang="ru-RU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бизнес-идей</a:t>
            </a:r>
            <a:endParaRPr lang="ru-RU" i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ru-RU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Методы генерации </a:t>
            </a:r>
            <a:r>
              <a:rPr lang="ru-RU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бизнес-идей</a:t>
            </a:r>
            <a:endParaRPr lang="ru-RU" i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ru-RU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Процесс отбора </a:t>
            </a:r>
            <a:r>
              <a:rPr lang="ru-RU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бизнес-идеи</a:t>
            </a:r>
            <a:endParaRPr lang="ru-RU" i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34963" y="119858"/>
            <a:ext cx="11522075" cy="663914"/>
          </a:xfrm>
        </p:spPr>
        <p:txBody>
          <a:bodyPr>
            <a:noAutofit/>
          </a:bodyPr>
          <a:lstStyle/>
          <a:p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Минимально жизнеспособный продукт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MVP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minimum viable product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435446" y="883835"/>
            <a:ext cx="11522075" cy="5265755"/>
          </a:xfrm>
        </p:spPr>
        <p:txBody>
          <a:bodyPr/>
          <a:lstStyle/>
          <a:p>
            <a:r>
              <a:rPr lang="ru-RU" sz="2600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Ошибки при создании </a:t>
            </a:r>
            <a:r>
              <a:rPr lang="en-US" sz="2600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MPV</a:t>
            </a:r>
            <a:r>
              <a:rPr lang="ru-RU" sz="2600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излишний </a:t>
            </a:r>
            <a:r>
              <a:rPr lang="ru-RU" sz="22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перфекционизм</a:t>
            </a:r>
            <a:r>
              <a:rPr lang="ru-RU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необходимо помнить, что тестируется не продукт, а потенциал идеи продукта, базовое представление о нем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небрежный </a:t>
            </a:r>
            <a:r>
              <a:rPr lang="ru-RU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подход может не позволить оценить ценность и полный функционал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отсутствие </a:t>
            </a:r>
            <a:r>
              <a:rPr lang="ru-RU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обратной связи лишит возможности получить информацию о подтверждении или опровержении гипотез, не покажет векторов улучшения продукта и стратегии его продвижения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недоверие </a:t>
            </a:r>
            <a:r>
              <a:rPr lang="ru-RU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к полученным результатам обратной связи может привести к потере времени и средств, лучше сразу задуматься, почему получены такие итоги аналитики, и отказаться от необъективных суждений и ложных гипотез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не </a:t>
            </a:r>
            <a:r>
              <a:rPr lang="ru-RU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стоит давать пользователям пустых обещаний, поскольку, развивая продукт от базового варианта, с течением времени можно понять, что соотношение доходов и затрат, может поменять направление развития продукта и он в результате будет сильно отличаться от того, что был в стадии </a:t>
            </a:r>
            <a:r>
              <a:rPr 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MVP</a:t>
            </a:r>
            <a:endParaRPr lang="ru-RU" sz="2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10090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34963" y="119858"/>
            <a:ext cx="11522075" cy="663914"/>
          </a:xfrm>
        </p:spPr>
        <p:txBody>
          <a:bodyPr>
            <a:noAutofit/>
          </a:bodyPr>
          <a:lstStyle/>
          <a:p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Проверка самых рискованных гипотез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RAT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iskiest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ssumption Test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435446" y="883835"/>
            <a:ext cx="11522075" cy="5265755"/>
          </a:xfrm>
        </p:spPr>
        <p:txBody>
          <a:bodyPr/>
          <a:lstStyle/>
          <a:p>
            <a:pPr marL="457200" indent="-457200" algn="just">
              <a:buAutoNum type="arabicPeriod"/>
            </a:pPr>
            <a:r>
              <a:rPr lang="ru-RU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Составить список рискованных гипотез продукта</a:t>
            </a:r>
          </a:p>
          <a:p>
            <a:pPr marL="457200" indent="-457200" algn="just">
              <a:buAutoNum type="arabicPeriod"/>
            </a:pPr>
            <a:r>
              <a:rPr lang="ru-RU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Ранжировать гипотезы</a:t>
            </a:r>
          </a:p>
          <a:p>
            <a:pPr marL="457200" indent="-457200" algn="just">
              <a:buAutoNum type="arabicPeriod"/>
            </a:pPr>
            <a:r>
              <a:rPr lang="ru-RU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Выделить наиболее рискованную гипотезу</a:t>
            </a:r>
          </a:p>
          <a:p>
            <a:pPr marL="457200" indent="-457200" algn="just">
              <a:buAutoNum type="arabicPeriod"/>
            </a:pPr>
            <a:r>
              <a:rPr lang="ru-RU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Проверить самым простым и дешевым способом (провести эксперименты, если самая рискованная гипотеза не подтвердилась, то переходить к следующей)</a:t>
            </a:r>
            <a:endParaRPr lang="ru-RU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8777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34963" y="-61008"/>
            <a:ext cx="11522075" cy="680244"/>
          </a:xfrm>
        </p:spPr>
        <p:txBody>
          <a:bodyPr>
            <a:noAutofit/>
          </a:bodyPr>
          <a:lstStyle/>
          <a:p>
            <a:r>
              <a:rPr lang="ru-RU" sz="2800" dirty="0" smtClean="0">
                <a:latin typeface="Times New Roman" panose="02020603050405020304" pitchFamily="18" charset="0"/>
                <a:cs typeface="Times New Roman" pitchFamily="18" charset="0"/>
              </a:rPr>
              <a:t>Канва бизнес-модели «бережливого» </a:t>
            </a:r>
            <a:r>
              <a:rPr lang="ru-RU" sz="2800" dirty="0" err="1" smtClean="0">
                <a:latin typeface="Times New Roman" pitchFamily="18" charset="0"/>
                <a:cs typeface="Times New Roman" pitchFamily="18" charset="0"/>
              </a:rPr>
              <a:t>стартапа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ru-RU" sz="2800" dirty="0" err="1" smtClean="0">
                <a:latin typeface="Times New Roman" pitchFamily="18" charset="0"/>
                <a:cs typeface="Times New Roman" pitchFamily="18" charset="0"/>
              </a:rPr>
              <a:t>Эш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 smtClean="0">
                <a:latin typeface="Times New Roman" pitchFamily="18" charset="0"/>
                <a:cs typeface="Times New Roman" pitchFamily="18" charset="0"/>
              </a:rPr>
              <a:t>Маурья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)</a:t>
            </a:r>
            <a:br>
              <a:rPr lang="ru-RU" sz="2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«построение – измерение - обучение</a:t>
            </a:r>
            <a:r>
              <a:rPr lang="ru-RU" sz="2800" dirty="0"/>
              <a:t>»</a:t>
            </a:r>
            <a:endParaRPr lang="ru-RU" sz="28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334963" y="800102"/>
            <a:ext cx="11203894" cy="5221286"/>
          </a:xfrm>
        </p:spPr>
        <p:txBody>
          <a:bodyPr/>
          <a:lstStyle/>
          <a:p>
            <a:pPr algn="just"/>
            <a:endParaRPr lang="ru-RU" sz="1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ru-RU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ru-RU" sz="2800" i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ru-RU" sz="3600" i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1120" y="1073316"/>
            <a:ext cx="9128760" cy="50422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0985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Формализация </a:t>
            </a:r>
            <a:r>
              <a:rPr lang="ru-RU" sz="3200" dirty="0" err="1" smtClean="0">
                <a:latin typeface="Times New Roman" pitchFamily="18" charset="0"/>
                <a:cs typeface="Times New Roman" pitchFamily="18" charset="0"/>
              </a:rPr>
              <a:t>бизнес-модели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(по шаблону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А.Остервальдера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и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И.Пинье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334963" y="800102"/>
            <a:ext cx="11203894" cy="5221286"/>
          </a:xfrm>
        </p:spPr>
        <p:txBody>
          <a:bodyPr/>
          <a:lstStyle/>
          <a:p>
            <a:pPr algn="just"/>
            <a:endParaRPr lang="ru-RU" sz="1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ru-RU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ru-RU" sz="2800" i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ru-RU" sz="3600" i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041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82246" y="800102"/>
            <a:ext cx="9717983" cy="5986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224814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Воронка продаж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just"/>
            <a:r>
              <a:rPr lang="ru-RU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Воронка продаж определяет долю клиентов, перешедших на следующий этап.</a:t>
            </a:r>
          </a:p>
          <a:p>
            <a:endParaRPr lang="ru-RU" sz="1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Метрики успешности</a:t>
            </a:r>
            <a:r>
              <a:rPr 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(AARRR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2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Acquisition - </a:t>
            </a:r>
            <a:r>
              <a:rPr lang="ru-RU" sz="25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привлечение</a:t>
            </a:r>
            <a:endParaRPr lang="en-US" sz="2500" i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Activation - </a:t>
            </a:r>
            <a:r>
              <a:rPr lang="ru-RU" sz="25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активация</a:t>
            </a:r>
            <a:endParaRPr lang="en-US" sz="2500" i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Retention - </a:t>
            </a:r>
            <a:r>
              <a:rPr lang="ru-RU" sz="25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удержание</a:t>
            </a:r>
            <a:endParaRPr lang="en-US" sz="2500" i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Referral - </a:t>
            </a:r>
            <a:r>
              <a:rPr lang="ru-RU" sz="25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рекомендация</a:t>
            </a:r>
            <a:endParaRPr lang="en-US" sz="2500" i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Revenue - </a:t>
            </a:r>
            <a:r>
              <a:rPr lang="ru-RU" sz="25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доход</a:t>
            </a:r>
            <a:endParaRPr lang="ru-RU" sz="25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48269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Метрики успешности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(AARRR)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000" b="1" i="1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Acquisition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привлечение – все кто пришел из разных каналов привлечения. Определение наиболее эффективных и недорогих каналов, отсечение прочих.</a:t>
            </a:r>
          </a:p>
          <a:p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Затраты</a:t>
            </a:r>
          </a:p>
          <a:p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Цена привлеченного лица = ----------------------------------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------</a:t>
            </a:r>
            <a:endParaRPr lang="ru-RU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Количество переходов</a:t>
            </a:r>
          </a:p>
          <a:p>
            <a:endParaRPr lang="en-US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i="1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Activation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активация – пришедшие, совершившие целевое действие (подписка, регистрация, заказ обратного звонка). Целевое действие должно быть понятным и простым по осуществлению.</a:t>
            </a:r>
            <a:endParaRPr lang="en-US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Количество пользователей, совершивших целевое действие</a:t>
            </a:r>
            <a:endParaRPr lang="en-US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Конверсия = ------------------------------------------------------------------------------------- * 100%</a:t>
            </a:r>
            <a:endParaRPr lang="ru-RU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Общее количество посетивших за период</a:t>
            </a:r>
            <a:endParaRPr lang="en-US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58882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Метрики успешности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(AARRR)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334963" y="893889"/>
            <a:ext cx="11522075" cy="4916488"/>
          </a:xfrm>
        </p:spPr>
        <p:txBody>
          <a:bodyPr/>
          <a:lstStyle/>
          <a:p>
            <a:pPr algn="just"/>
            <a:r>
              <a:rPr lang="en-US" sz="2000" b="1" i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Retention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удержание – доля тех пользователей, которые становятся постоянными клиентами, возвращаются снова и снова.</a:t>
            </a:r>
          </a:p>
          <a:p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Количество клиентов на конец периода – Количество новых за период</a:t>
            </a:r>
          </a:p>
          <a:p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Уровень удержания  = ----------------------------------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------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------------------------------------------------------ * 100%</a:t>
            </a:r>
          </a:p>
          <a:p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Количество клиентов в начале периода</a:t>
            </a:r>
          </a:p>
          <a:p>
            <a:endParaRPr lang="en-US" sz="1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b="1" i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Referral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рекомендация, для измерения используют метрику </a:t>
            </a:r>
            <a:r>
              <a:rPr lang="ru-RU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виральности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которая учитывает конверсию новых пользователей, привлеченных теми, кто уже соприкасался с контентом.</a:t>
            </a:r>
          </a:p>
          <a:p>
            <a:endParaRPr lang="ru-RU" sz="1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Виральность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Численности аудитории в начале периода * Коэффициент </a:t>
            </a:r>
            <a:r>
              <a:rPr lang="ru-RU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виральности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где</a:t>
            </a:r>
          </a:p>
          <a:p>
            <a:pPr algn="just"/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Коэффициент </a:t>
            </a:r>
            <a:r>
              <a:rPr lang="ru-RU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виральности</a:t>
            </a: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(вирусный коэффициент, К-фактор) = среднее количество приглашений, отправленных постоянным пользователем, умноженное на </a:t>
            </a: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среднюю конверсию из полученного приглашения в 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регистрацию. </a:t>
            </a:r>
            <a:endParaRPr lang="ru-RU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i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Revenue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непосредственное получение дохода от потребителей.</a:t>
            </a:r>
            <a:endParaRPr lang="ru-RU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endParaRPr lang="en-US" sz="20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60927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Метрики успешности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(AARRR)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334963" y="893889"/>
            <a:ext cx="11522075" cy="4916488"/>
          </a:xfrm>
        </p:spPr>
        <p:txBody>
          <a:bodyPr/>
          <a:lstStyle/>
          <a:p>
            <a:r>
              <a:rPr lang="ru-RU" sz="2400" i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Примеры:</a:t>
            </a:r>
            <a:endParaRPr lang="ru-RU" sz="2400" i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57200" algn="just">
              <a:buFont typeface="+mj-lt"/>
              <a:buAutoNum type="arabicPeriod"/>
            </a:pP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Если мы разместим баннер на сайте партнера, то получим 20 новых заявок.</a:t>
            </a:r>
          </a:p>
          <a:p>
            <a:pPr marL="457200" lvl="0" indent="-457200" algn="just">
              <a:buFont typeface="+mj-lt"/>
              <a:buAutoNum type="arabicPeriod"/>
            </a:pP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Если мы изменим местоположение и цвет кнопки регистрации на главной странице, то увеличим конверсию в регистрацию на 20 процентов.</a:t>
            </a:r>
          </a:p>
          <a:p>
            <a:pPr marL="457200" lvl="0" indent="-457200" algn="just">
              <a:buFont typeface="+mj-lt"/>
              <a:buAutoNum type="arabicPeriod"/>
            </a:pP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Если в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Telegram </a:t>
            </a: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канале разместить информацию об экспертизе дополнительной функции продукта </a:t>
            </a:r>
            <a:r>
              <a:rPr lang="ru-RU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медийным</a:t>
            </a: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лицом, то это увеличит удержание клиентов на 30 процентов.</a:t>
            </a:r>
          </a:p>
          <a:p>
            <a:pPr marL="457200" lvl="0" indent="-457200" algn="just">
              <a:buFont typeface="+mj-lt"/>
              <a:buAutoNum type="arabicPeriod"/>
            </a:pP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Если мы разместим ролик функционала продукта, то конверсия в покупку изменится на 10 процентов.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Если за каждого приведенного клиента мы будем дарить постоянным пользователям месячную подписку, то среднее количество привлечений на одного пользователя составит 3</a:t>
            </a:r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3007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Пирамида новизны</a:t>
            </a:r>
            <a:endParaRPr lang="ru-RU" sz="3600" dirty="0"/>
          </a:p>
        </p:txBody>
      </p:sp>
      <p:sp>
        <p:nvSpPr>
          <p:cNvPr id="4" name="Равнобедренный треугольник 3"/>
          <p:cNvSpPr/>
          <p:nvPr/>
        </p:nvSpPr>
        <p:spPr>
          <a:xfrm>
            <a:off x="1143000" y="1508760"/>
            <a:ext cx="3779520" cy="3383280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 rot="10800000" flipH="1">
            <a:off x="2087878" y="3215640"/>
            <a:ext cx="188976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2560320" y="2377440"/>
            <a:ext cx="94488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1554480" y="4084910"/>
            <a:ext cx="292941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Разработка системы </a:t>
            </a:r>
            <a:r>
              <a:rPr lang="ru-RU" sz="3600" dirty="0" err="1" smtClean="0">
                <a:latin typeface="Times New Roman" pitchFamily="18" charset="0"/>
                <a:cs typeface="Times New Roman" pitchFamily="18" charset="0"/>
              </a:rPr>
              <a:t>бизнес-решений</a:t>
            </a:r>
            <a:endParaRPr lang="ru-RU" sz="36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334963" y="1088570"/>
            <a:ext cx="11203894" cy="4932817"/>
          </a:xfrm>
        </p:spPr>
        <p:txBody>
          <a:bodyPr/>
          <a:lstStyle/>
          <a:p>
            <a:pPr algn="just"/>
            <a:r>
              <a:rPr lang="ru-RU" sz="2800" i="1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Бизнес-модель</a:t>
            </a:r>
            <a:r>
              <a:rPr lang="ru-RU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ru-RU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А.Остервальдер</a:t>
            </a:r>
            <a:r>
              <a:rPr lang="ru-RU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И.Пинье</a:t>
            </a:r>
            <a:r>
              <a:rPr lang="ru-RU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 – концептуальная модель бизнеса, которая иллюстрирует логику создания добавленной стоимости (прибыли).</a:t>
            </a:r>
          </a:p>
          <a:p>
            <a:pPr algn="just"/>
            <a:endParaRPr lang="ru-RU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ru-RU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ru-RU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ru-RU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2800" i="1" u="sng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Стартап</a:t>
            </a:r>
            <a:r>
              <a:rPr lang="ru-RU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– создание воспроизводимой и масштабируемой </a:t>
            </a:r>
            <a:r>
              <a:rPr lang="ru-RU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бизнес-модели</a:t>
            </a:r>
            <a:r>
              <a:rPr lang="ru-RU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ru-RU" sz="3600" i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580571" y="2772227"/>
            <a:ext cx="2525486" cy="10740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Понимание ценности для потребителя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4230912" y="2772229"/>
            <a:ext cx="2525486" cy="10740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Реализация ценности через создание продукта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7895771" y="2772229"/>
            <a:ext cx="2525486" cy="10740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Выход на рынок с помощью </a:t>
            </a:r>
            <a:r>
              <a:rPr lang="ru-RU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бизнес-модели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2" name="Прямая со стрелкой 11"/>
          <p:cNvCxnSpPr>
            <a:stCxn id="8" idx="3"/>
          </p:cNvCxnSpPr>
          <p:nvPr/>
        </p:nvCxnSpPr>
        <p:spPr>
          <a:xfrm flipV="1">
            <a:off x="3106057" y="3309255"/>
            <a:ext cx="1124855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/>
          <p:nvPr/>
        </p:nvCxnSpPr>
        <p:spPr>
          <a:xfrm flipV="1">
            <a:off x="6756398" y="3309256"/>
            <a:ext cx="1124855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34963" y="119858"/>
            <a:ext cx="11522075" cy="680244"/>
          </a:xfrm>
        </p:spPr>
        <p:txBody>
          <a:bodyPr>
            <a:noAutofit/>
          </a:bodyPr>
          <a:lstStyle/>
          <a:p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Основные элементы </a:t>
            </a:r>
            <a:r>
              <a:rPr lang="ru-RU" sz="3600" dirty="0" err="1" smtClean="0">
                <a:latin typeface="Times New Roman" pitchFamily="18" charset="0"/>
                <a:cs typeface="Times New Roman" pitchFamily="18" charset="0"/>
              </a:rPr>
              <a:t>бизнес-модели</a:t>
            </a:r>
            <a:endParaRPr lang="ru-RU" sz="36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334963" y="800102"/>
            <a:ext cx="11203894" cy="5221286"/>
          </a:xfrm>
        </p:spPr>
        <p:txBody>
          <a:bodyPr/>
          <a:lstStyle/>
          <a:p>
            <a:pPr algn="just"/>
            <a:endParaRPr lang="ru-RU" sz="1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М.Джонсон, </a:t>
            </a:r>
            <a:r>
              <a:rPr lang="ru-RU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К.Кристенсен</a:t>
            </a:r>
            <a:r>
              <a:rPr lang="ru-RU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Х.Кегерманн</a:t>
            </a:r>
            <a:r>
              <a:rPr lang="ru-RU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algn="just"/>
            <a:endParaRPr lang="ru-RU" sz="1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AutoNum type="arabicPeriod"/>
            </a:pPr>
            <a:r>
              <a:rPr lang="ru-RU" sz="2800" i="1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Ценностное предложение</a:t>
            </a:r>
            <a:r>
              <a:rPr lang="ru-RU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514350" indent="-514350" algn="just">
              <a:buAutoNum type="arabicPeriod"/>
            </a:pPr>
            <a:r>
              <a:rPr lang="ru-RU" sz="2800" i="1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Формула прибыли </a:t>
            </a:r>
            <a:r>
              <a:rPr lang="ru-RU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514350" indent="-514350" algn="just">
              <a:buAutoNum type="arabicPeriod"/>
            </a:pPr>
            <a:r>
              <a:rPr lang="ru-RU" sz="2800" i="1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Ключевые ресурсы</a:t>
            </a:r>
            <a:r>
              <a:rPr lang="ru-RU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514350" indent="-514350" algn="just">
              <a:buAutoNum type="arabicPeriod"/>
            </a:pPr>
            <a:r>
              <a:rPr lang="ru-RU" sz="2800" i="1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Ключевые процессы</a:t>
            </a:r>
            <a:endParaRPr lang="ru-RU" sz="2800" i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ru-RU" sz="3600" i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Формализация </a:t>
            </a:r>
            <a:r>
              <a:rPr lang="ru-RU" sz="3200" dirty="0" err="1" smtClean="0">
                <a:latin typeface="Times New Roman" pitchFamily="18" charset="0"/>
                <a:cs typeface="Times New Roman" pitchFamily="18" charset="0"/>
              </a:rPr>
              <a:t>бизнес-модели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(по шаблону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А.Остервальдера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и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И.Пинье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334963" y="800102"/>
            <a:ext cx="11203894" cy="5221286"/>
          </a:xfrm>
        </p:spPr>
        <p:txBody>
          <a:bodyPr/>
          <a:lstStyle/>
          <a:p>
            <a:pPr algn="just"/>
            <a:endParaRPr lang="ru-RU" sz="1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ru-RU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ru-RU" sz="2800" i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ru-RU" sz="3600" i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041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82246" y="800102"/>
            <a:ext cx="9717983" cy="5986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Клиент ориентированный подход (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Customer development)</a:t>
            </a:r>
            <a:endParaRPr lang="ru-RU" sz="32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334963" y="800102"/>
            <a:ext cx="11203894" cy="5221286"/>
          </a:xfrm>
        </p:spPr>
        <p:txBody>
          <a:bodyPr/>
          <a:lstStyle/>
          <a:p>
            <a:pPr algn="just"/>
            <a:r>
              <a:rPr lang="ru-RU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Продукт</a:t>
            </a: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обязательно должен решать проблему</a:t>
            </a: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клиента.</a:t>
            </a:r>
          </a:p>
          <a:p>
            <a:pPr algn="just"/>
            <a:r>
              <a:rPr lang="ru-RU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Шаг 1. Постановка </a:t>
            </a:r>
            <a:r>
              <a:rPr lang="ru-RU" sz="2200" i="1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гипотез</a:t>
            </a:r>
            <a:r>
              <a:rPr lang="ru-RU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и предположений:</a:t>
            </a:r>
            <a:endParaRPr lang="ru-RU" sz="22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Tx/>
              <a:buChar char="-"/>
            </a:pPr>
            <a:r>
              <a:rPr lang="ru-RU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продукт</a:t>
            </a:r>
            <a:r>
              <a:rPr lang="ru-RU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342900" indent="-342900" algn="just">
              <a:buFontTx/>
              <a:buChar char="-"/>
            </a:pPr>
            <a:r>
              <a:rPr lang="ru-RU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потребитель </a:t>
            </a:r>
            <a:r>
              <a:rPr lang="ru-RU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и его проблема;</a:t>
            </a:r>
          </a:p>
          <a:p>
            <a:pPr marL="342900" indent="-342900" algn="just">
              <a:buFontTx/>
              <a:buChar char="-"/>
            </a:pPr>
            <a:r>
              <a:rPr lang="ru-RU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канал продаж, </a:t>
            </a:r>
            <a:r>
              <a:rPr lang="ru-RU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ценовая </a:t>
            </a:r>
            <a:r>
              <a:rPr lang="ru-RU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политика и создание спроса;</a:t>
            </a:r>
          </a:p>
          <a:p>
            <a:pPr marL="342900" indent="-342900" algn="just">
              <a:buFontTx/>
              <a:buChar char="-"/>
            </a:pPr>
            <a:r>
              <a:rPr lang="ru-RU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тип рынка и конкуренция.</a:t>
            </a:r>
          </a:p>
          <a:p>
            <a:pPr algn="just"/>
            <a:r>
              <a:rPr lang="ru-RU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Шаг </a:t>
            </a:r>
            <a:r>
              <a:rPr lang="ru-RU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2. Тестирование </a:t>
            </a:r>
            <a:r>
              <a:rPr lang="ru-RU" sz="2200" i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гипотез.</a:t>
            </a:r>
          </a:p>
          <a:p>
            <a:pPr algn="just"/>
            <a:r>
              <a:rPr lang="ru-RU" sz="2200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4 группы экспертов:</a:t>
            </a:r>
          </a:p>
          <a:p>
            <a:pPr marL="342900" indent="-342900" algn="just">
              <a:buFontTx/>
              <a:buChar char="-"/>
            </a:pPr>
            <a:r>
              <a:rPr lang="ru-RU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технологи (владеют информацией о ситуации в отрасли, оценят технические характеристики)</a:t>
            </a:r>
          </a:p>
          <a:p>
            <a:pPr marL="342900" indent="-342900" algn="just">
              <a:buFontTx/>
              <a:buChar char="-"/>
            </a:pPr>
            <a:r>
              <a:rPr lang="ru-RU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покупатели (могут помочь в понимании процесса принятия решений и условий покупки)</a:t>
            </a:r>
          </a:p>
          <a:p>
            <a:pPr marL="342900" indent="-342900" algn="just">
              <a:buFontTx/>
              <a:buChar char="-"/>
            </a:pPr>
            <a:r>
              <a:rPr lang="ru-RU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пользователи (информация о текущих проблемах, выгодах от использования продукта)</a:t>
            </a:r>
          </a:p>
          <a:p>
            <a:pPr marL="342900" indent="-342900" algn="just">
              <a:buFontTx/>
              <a:buChar char="-"/>
            </a:pPr>
            <a:r>
              <a:rPr lang="ru-RU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партнеры (о выходе на рынок, о требованиях, каналах сбыта)</a:t>
            </a:r>
          </a:p>
          <a:p>
            <a:pPr marL="342900" indent="-342900" algn="just">
              <a:buFontTx/>
              <a:buChar char="-"/>
            </a:pPr>
            <a:endParaRPr lang="ru-RU" sz="2200" u="sng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5723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Тестирование гипотез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334963" y="800102"/>
            <a:ext cx="11203894" cy="5397498"/>
          </a:xfrm>
        </p:spPr>
        <p:txBody>
          <a:bodyPr/>
          <a:lstStyle/>
          <a:p>
            <a:pPr algn="just"/>
            <a:r>
              <a:rPr lang="ru-RU" sz="2000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Вопросы о продукте</a:t>
            </a:r>
            <a:r>
              <a:rPr 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algn="just">
              <a:buFont typeface="Arial" pitchFamily="34" charset="0"/>
              <a:buChar char="•"/>
            </a:pPr>
            <a:r>
              <a:rPr 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решает ли реально существующую проблему</a:t>
            </a:r>
          </a:p>
          <a:p>
            <a:pPr algn="just">
              <a:buFont typeface="Arial" pitchFamily="34" charset="0"/>
              <a:buChar char="•"/>
            </a:pPr>
            <a:r>
              <a:rPr 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является ли проблема важной, для кого</a:t>
            </a:r>
          </a:p>
          <a:p>
            <a:pPr algn="just">
              <a:buFont typeface="Arial" pitchFamily="34" charset="0"/>
              <a:buChar char="•"/>
            </a:pPr>
            <a:r>
              <a:rPr 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где существует эта проблема</a:t>
            </a:r>
          </a:p>
          <a:p>
            <a:pPr algn="just">
              <a:buFont typeface="Arial" pitchFamily="34" charset="0"/>
              <a:buChar char="•"/>
            </a:pPr>
            <a:r>
              <a:rPr 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как она решается сейчас, полностью ли</a:t>
            </a:r>
          </a:p>
          <a:p>
            <a:pPr algn="just">
              <a:buFont typeface="Arial" pitchFamily="34" charset="0"/>
              <a:buChar char="•"/>
            </a:pPr>
            <a:r>
              <a:rPr 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какими характеристиками должен обладать продукт для решения проблемы</a:t>
            </a:r>
          </a:p>
          <a:p>
            <a:pPr algn="just">
              <a:buFont typeface="Arial" pitchFamily="34" charset="0"/>
              <a:buChar char="•"/>
            </a:pPr>
            <a:r>
              <a:rPr 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будет ли интересен расширенный функционал</a:t>
            </a:r>
          </a:p>
          <a:p>
            <a:pPr algn="just">
              <a:buFont typeface="Arial" pitchFamily="34" charset="0"/>
              <a:buChar char="•"/>
            </a:pPr>
            <a:r>
              <a:rPr lang="ru-RU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н</a:t>
            </a:r>
            <a:r>
              <a:rPr 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адо ли учитывать вопросы, связанные с интеллектуальной собственностью</a:t>
            </a:r>
          </a:p>
          <a:p>
            <a:pPr algn="just">
              <a:buFont typeface="Arial" pitchFamily="34" charset="0"/>
              <a:buChar char="•"/>
            </a:pPr>
            <a:r>
              <a:rPr lang="ru-RU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нализ зависимостей от появления новых видов инфраструктуры, изменений в образе жизни потребителей, изменений бизнес-процессов клиентов, законодательства</a:t>
            </a:r>
          </a:p>
          <a:p>
            <a:pPr algn="just">
              <a:buFont typeface="Arial" pitchFamily="34" charset="0"/>
              <a:buChar char="•"/>
            </a:pPr>
            <a:r>
              <a:rPr 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даты готовности продукта</a:t>
            </a:r>
          </a:p>
          <a:p>
            <a:pPr algn="just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TCO</a:t>
            </a:r>
          </a:p>
          <a:p>
            <a:pPr algn="just"/>
            <a:endParaRPr lang="ru-RU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За решение какой самой простой проблемы потребитель готов платить деньги?</a:t>
            </a:r>
          </a:p>
          <a:p>
            <a:pPr algn="just"/>
            <a:endParaRPr lang="ru-RU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ru-RU" sz="2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AutoNum type="arabicPeriod"/>
            </a:pPr>
            <a:endParaRPr lang="ru-RU" sz="2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AutoNum type="arabicPeriod"/>
            </a:pPr>
            <a:endParaRPr lang="ru-RU" sz="2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5284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Тестирование гипотез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334963" y="800102"/>
            <a:ext cx="11203894" cy="5397498"/>
          </a:xfrm>
        </p:spPr>
        <p:txBody>
          <a:bodyPr/>
          <a:lstStyle/>
          <a:p>
            <a:pPr algn="just"/>
            <a:r>
              <a:rPr lang="ru-RU" sz="2000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Вопросы о продаже (канал продаж, ценообразование, создание спроса)</a:t>
            </a:r>
            <a:r>
              <a:rPr 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algn="just">
              <a:buFont typeface="Arial" pitchFamily="34" charset="0"/>
              <a:buChar char="•"/>
            </a:pPr>
            <a:r>
              <a:rPr 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по каким принципам покупатели выбирают продукт в данной сфере</a:t>
            </a:r>
          </a:p>
          <a:p>
            <a:pPr algn="just">
              <a:buFont typeface="Arial" pitchFamily="34" charset="0"/>
              <a:buChar char="•"/>
            </a:pPr>
            <a:r>
              <a:rPr 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как принимается решение о покупке: конечный пользователь/агенты влияния/</a:t>
            </a:r>
            <a:r>
              <a:rPr lang="ru-RU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рекомендатели</a:t>
            </a:r>
            <a:r>
              <a:rPr 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/держатели бюджета/лица</a:t>
            </a:r>
            <a:r>
              <a:rPr lang="ru-RU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принимающие </a:t>
            </a:r>
            <a:r>
              <a:rPr 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решения/саботажники </a:t>
            </a:r>
            <a:endParaRPr lang="ru-RU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что кроме продукта хочет получить клиент (гарантии, обслуживание и пр.)</a:t>
            </a:r>
          </a:p>
          <a:p>
            <a:pPr algn="just">
              <a:buFont typeface="Arial" pitchFamily="34" charset="0"/>
              <a:buChar char="•"/>
            </a:pPr>
            <a:r>
              <a:rPr 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постпродажное</a:t>
            </a:r>
            <a:r>
              <a:rPr 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взаимодействие</a:t>
            </a:r>
          </a:p>
          <a:p>
            <a:pPr algn="just">
              <a:buFont typeface="Arial" pitchFamily="34" charset="0"/>
              <a:buChar char="•"/>
            </a:pPr>
            <a:r>
              <a:rPr 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есть ли стандарты для продукта (качества, сертификации, обслуживания и др.)</a:t>
            </a:r>
          </a:p>
          <a:p>
            <a:pPr algn="just">
              <a:buFont typeface="Arial" pitchFamily="34" charset="0"/>
              <a:buChar char="•"/>
            </a:pPr>
            <a:r>
              <a:rPr 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каков канал распространения (прямой, непрямой) и какие партнеры могут понадобиться в канале распространения</a:t>
            </a:r>
          </a:p>
          <a:p>
            <a:pPr algn="just">
              <a:buFont typeface="Arial" pitchFamily="34" charset="0"/>
              <a:buChar char="•"/>
            </a:pPr>
            <a:r>
              <a:rPr 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добавляет ли канал ценности продукту</a:t>
            </a:r>
          </a:p>
          <a:p>
            <a:pPr algn="just">
              <a:buFont typeface="Arial" pitchFamily="34" charset="0"/>
              <a:buChar char="•"/>
            </a:pPr>
            <a:r>
              <a:rPr 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какова цена и сложность продукта</a:t>
            </a:r>
          </a:p>
          <a:p>
            <a:pPr algn="just">
              <a:buFont typeface="Arial" pitchFamily="34" charset="0"/>
              <a:buChar char="•"/>
            </a:pPr>
            <a:r>
              <a:rPr 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существуют ли сложившиеся практики, привычки покупателей</a:t>
            </a:r>
          </a:p>
          <a:p>
            <a:pPr algn="just">
              <a:buFont typeface="Arial" pitchFamily="34" charset="0"/>
              <a:buChar char="•"/>
            </a:pPr>
            <a:r>
              <a:rPr 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есть ли продукты-аналоги и сколько покупатели на них тратят</a:t>
            </a:r>
          </a:p>
          <a:p>
            <a:pPr algn="just">
              <a:buFont typeface="Arial" pitchFamily="34" charset="0"/>
              <a:buChar char="•"/>
            </a:pPr>
            <a:r>
              <a:rPr 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если аналогов нет, то сколько сейчас покупатели тратят на то, что будет выполнять продукт</a:t>
            </a:r>
          </a:p>
          <a:p>
            <a:pPr algn="just"/>
            <a:endParaRPr lang="ru-RU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ru-RU" sz="2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AutoNum type="arabicPeriod"/>
            </a:pPr>
            <a:endParaRPr lang="ru-RU" sz="2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AutoNum type="arabicPeriod"/>
            </a:pPr>
            <a:endParaRPr lang="ru-RU" sz="2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7735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8085</TotalTime>
  <Words>1595</Words>
  <Application>Microsoft Office PowerPoint</Application>
  <PresentationFormat>Широкоэкранный</PresentationFormat>
  <Paragraphs>238</Paragraphs>
  <Slides>27</Slides>
  <Notes>3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0</vt:i4>
      </vt:variant>
      <vt:variant>
        <vt:lpstr>Заголовки слайдов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  <vt:lpstr>Бизнес-идея</vt:lpstr>
      <vt:lpstr>Пирамида новизны</vt:lpstr>
      <vt:lpstr>Разработка системы бизнес-решений</vt:lpstr>
      <vt:lpstr>Основные элементы бизнес-модели</vt:lpstr>
      <vt:lpstr>Формализация бизнес-модели (по шаблону А.Остервальдера и И.Пинье)</vt:lpstr>
      <vt:lpstr>Клиент ориентированный подход (Customer development)</vt:lpstr>
      <vt:lpstr>Тестирование гипотез</vt:lpstr>
      <vt:lpstr>Тестирование гипотез</vt:lpstr>
      <vt:lpstr>Тестирование гипотез</vt:lpstr>
      <vt:lpstr>Тестирование гипотез</vt:lpstr>
      <vt:lpstr>Тестирование гипотез</vt:lpstr>
      <vt:lpstr>Роб Фитцпатрик «Спроси маму. Как общаться с клиентами и подтвердить правоту своей бизнес-идеи, если все кругом врут?» </vt:lpstr>
      <vt:lpstr>Тестирование гипотез</vt:lpstr>
      <vt:lpstr>Тестирование гипотез</vt:lpstr>
      <vt:lpstr>Тестирование гипотез</vt:lpstr>
      <vt:lpstr>Клиент ориентированный подход (Customer development)</vt:lpstr>
      <vt:lpstr>Минимально жизнеспособный продукт MVP (minimum viable product)</vt:lpstr>
      <vt:lpstr>Минимально жизнеспособный продукт MVP (minimum viable product)</vt:lpstr>
      <vt:lpstr>Минимально жизнеспособный продукт MVP (minimum viable product)</vt:lpstr>
      <vt:lpstr>Проверка самых рискованных гипотез RAT (Riskiest Assumption Test)</vt:lpstr>
      <vt:lpstr>Канва бизнес-модели «бережливого» стартапа (Эш Маурья) «построение – измерение - обучение»</vt:lpstr>
      <vt:lpstr>Формализация бизнес-модели (по шаблону А.Остервальдера и И.Пинье)</vt:lpstr>
      <vt:lpstr>Воронка продаж</vt:lpstr>
      <vt:lpstr>Метрики успешности (AARRR)</vt:lpstr>
      <vt:lpstr>Метрики успешности (AARRR)</vt:lpstr>
      <vt:lpstr>Метрики успешности (AARRR)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Миссия. Программа развития ГУАП</dc:title>
  <dc:creator>USER01</dc:creator>
  <cp:lastModifiedBy>user</cp:lastModifiedBy>
  <cp:revision>527</cp:revision>
  <cp:lastPrinted>2022-09-27T16:57:05Z</cp:lastPrinted>
  <dcterms:created xsi:type="dcterms:W3CDTF">2016-08-24T13:39:31Z</dcterms:created>
  <dcterms:modified xsi:type="dcterms:W3CDTF">2023-02-17T15:16:00Z</dcterms:modified>
</cp:coreProperties>
</file>