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392" r:id="rId2"/>
    <p:sldId id="799" r:id="rId3"/>
    <p:sldId id="804" r:id="rId4"/>
    <p:sldId id="800" r:id="rId5"/>
    <p:sldId id="776" r:id="rId6"/>
    <p:sldId id="777" r:id="rId7"/>
    <p:sldId id="780" r:id="rId8"/>
    <p:sldId id="783" r:id="rId9"/>
    <p:sldId id="782" r:id="rId10"/>
    <p:sldId id="797" r:id="rId11"/>
    <p:sldId id="786" r:id="rId12"/>
    <p:sldId id="793" r:id="rId13"/>
    <p:sldId id="791" r:id="rId14"/>
    <p:sldId id="792" r:id="rId15"/>
    <p:sldId id="788" r:id="rId16"/>
    <p:sldId id="789" r:id="rId17"/>
    <p:sldId id="790" r:id="rId18"/>
    <p:sldId id="768" r:id="rId19"/>
    <p:sldId id="769" r:id="rId20"/>
    <p:sldId id="770" r:id="rId21"/>
    <p:sldId id="808" r:id="rId22"/>
    <p:sldId id="626" r:id="rId23"/>
    <p:sldId id="807" r:id="rId24"/>
    <p:sldId id="737" r:id="rId25"/>
    <p:sldId id="739" r:id="rId26"/>
    <p:sldId id="810" r:id="rId27"/>
    <p:sldId id="632" r:id="rId28"/>
    <p:sldId id="633" r:id="rId29"/>
    <p:sldId id="730" r:id="rId30"/>
    <p:sldId id="811" r:id="rId31"/>
    <p:sldId id="638" r:id="rId32"/>
  </p:sldIdLst>
  <p:sldSz cx="12192000" cy="6858000"/>
  <p:notesSz cx="9872663" cy="6797675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1321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1463">
          <p15:clr>
            <a:srgbClr val="A4A3A4"/>
          </p15:clr>
        </p15:guide>
        <p15:guide id="6" orient="horz" pos="2840">
          <p15:clr>
            <a:srgbClr val="A4A3A4"/>
          </p15:clr>
        </p15:guide>
        <p15:guide id="7" orient="horz" pos="699">
          <p15:clr>
            <a:srgbClr val="A4A3A4"/>
          </p15:clr>
        </p15:guide>
        <p15:guide id="8" pos="3840">
          <p15:clr>
            <a:srgbClr val="A4A3A4"/>
          </p15:clr>
        </p15:guide>
        <p15:guide id="9" pos="219">
          <p15:clr>
            <a:srgbClr val="A4A3A4"/>
          </p15:clr>
        </p15:guide>
        <p15:guide id="10" pos="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EE"/>
    <a:srgbClr val="004F9F"/>
    <a:srgbClr val="AB3A8D"/>
    <a:srgbClr val="004F00"/>
    <a:srgbClr val="006CB6"/>
    <a:srgbClr val="00A5E0"/>
    <a:srgbClr val="FDFDFD"/>
    <a:srgbClr val="0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6875" autoAdjust="0"/>
  </p:normalViewPr>
  <p:slideViewPr>
    <p:cSldViewPr snapToGrid="0" snapToObjects="1">
      <p:cViewPr varScale="1">
        <p:scale>
          <a:sx n="79" d="100"/>
          <a:sy n="79" d="100"/>
        </p:scale>
        <p:origin x="990" y="90"/>
      </p:cViewPr>
      <p:guideLst>
        <p:guide orient="horz" pos="2183"/>
        <p:guide orient="horz" pos="1117"/>
        <p:guide orient="horz" pos="1321"/>
        <p:guide orient="horz" pos="3793"/>
        <p:guide orient="horz" pos="1463"/>
        <p:guide orient="horz" pos="2840"/>
        <p:guide orient="horz" pos="699"/>
        <p:guide pos="3840"/>
        <p:guide pos="219"/>
        <p:guide pos="523"/>
      </p:guideLst>
    </p:cSldViewPr>
  </p:slideViewPr>
  <p:outlineViewPr>
    <p:cViewPr>
      <p:scale>
        <a:sx n="33" d="100"/>
        <a:sy n="33" d="100"/>
      </p:scale>
      <p:origin x="0" y="-6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692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628" cy="341313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1457" y="1"/>
            <a:ext cx="4279628" cy="3413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770F0-B2A2-4C94-8415-FF3658F8751F}" type="datetime1">
              <a:rPr lang="ru-RU"/>
              <a:pPr/>
              <a:t>22.02.2023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628" cy="34131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1457" y="6456363"/>
            <a:ext cx="4279628" cy="341312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01817EF-276D-45E0-BEA5-49793B39DA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049" cy="339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91457" y="1"/>
            <a:ext cx="4279628" cy="339725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4B5483-3767-48B8-A848-4CE23DCD038A}" type="datetime1">
              <a:rPr lang="ru-RU"/>
              <a:pPr/>
              <a:t>22.02.2023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23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6635" y="3228976"/>
            <a:ext cx="7899393" cy="30591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4"/>
            <a:ext cx="4278049" cy="339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91457" y="6456364"/>
            <a:ext cx="4279628" cy="339725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D85C6F3-C298-4B21-89FB-0D86DD7B8C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4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43DB58-20D6-4F1E-9350-6B13ACAEB2B0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3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6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1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3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8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3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7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3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8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71C24-357E-4C9D-9423-8D844513C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00F32-5807-4A28-BE5C-43DAB90057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FB8D9-D520-4C12-B16B-8FA7FB9435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6021388"/>
            <a:ext cx="4286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3"/>
          <p:cNvSpPr/>
          <p:nvPr userDrawn="1"/>
        </p:nvSpPr>
        <p:spPr>
          <a:xfrm>
            <a:off x="0" y="0"/>
            <a:ext cx="12192000" cy="808038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sp>
        <p:nvSpPr>
          <p:cNvPr id="6" name="TextBox 19"/>
          <p:cNvSpPr txBox="1"/>
          <p:nvPr userDrawn="1"/>
        </p:nvSpPr>
        <p:spPr>
          <a:xfrm>
            <a:off x="11120438" y="6446838"/>
            <a:ext cx="823912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2385611B-A54E-47D3-BFD6-533578333367}" type="slidenum">
              <a:rPr lang="ru-RU">
                <a:solidFill>
                  <a:srgbClr val="006CB6"/>
                </a:solidFill>
                <a:latin typeface="Calibri" pitchFamily="34" charset="0"/>
              </a:rPr>
              <a:pPr algn="r"/>
              <a:t>‹#›</a:t>
            </a:fld>
            <a:r>
              <a:rPr lang="en-US">
                <a:solidFill>
                  <a:srgbClr val="006CB6"/>
                </a:solidFill>
                <a:latin typeface="Calibri" pitchFamily="34" charset="0"/>
              </a:rPr>
              <a:t>/8</a:t>
            </a:r>
            <a:endParaRPr lang="ru-RU">
              <a:solidFill>
                <a:srgbClr val="006CB6"/>
              </a:solidFill>
              <a:latin typeface="Calibri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334963" y="1104900"/>
            <a:ext cx="11522075" cy="4916488"/>
          </a:xfrm>
        </p:spPr>
        <p:txBody>
          <a:bodyPr/>
          <a:lstStyle>
            <a:lvl1pPr marL="0" indent="0">
              <a:buNone/>
              <a:defRPr>
                <a:solidFill>
                  <a:srgbClr val="004F9F"/>
                </a:solidFill>
              </a:defRPr>
            </a:lvl1pPr>
            <a:lvl2pPr marL="457189" indent="0">
              <a:buNone/>
              <a:defRPr>
                <a:solidFill>
                  <a:srgbClr val="004F9F"/>
                </a:solidFill>
              </a:defRPr>
            </a:lvl2pPr>
            <a:lvl3pPr marL="914377" indent="0">
              <a:buNone/>
              <a:defRPr>
                <a:solidFill>
                  <a:srgbClr val="004F9F"/>
                </a:solidFill>
              </a:defRPr>
            </a:lvl3pPr>
            <a:lvl4pPr marL="1371566" indent="0">
              <a:buNone/>
              <a:defRPr>
                <a:solidFill>
                  <a:srgbClr val="004F9F"/>
                </a:solidFill>
              </a:defRPr>
            </a:lvl4pPr>
            <a:lvl5pPr marL="1828754" indent="0">
              <a:buNone/>
              <a:defRPr>
                <a:solidFill>
                  <a:srgbClr val="004F9F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6013450"/>
            <a:ext cx="42862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 userDrawn="1"/>
        </p:nvSpPr>
        <p:spPr>
          <a:xfrm>
            <a:off x="0" y="119063"/>
            <a:ext cx="12192000" cy="688975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graphicFrame>
        <p:nvGraphicFramePr>
          <p:cNvPr id="5" name="Диаграмма 7"/>
          <p:cNvGraphicFramePr>
            <a:graphicFrameLocks/>
          </p:cNvGraphicFramePr>
          <p:nvPr/>
        </p:nvGraphicFramePr>
        <p:xfrm>
          <a:off x="334963" y="1009650"/>
          <a:ext cx="1152207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r:id="rId4" imgW="11522439" imgH="4993057" progId="">
                  <p:embed/>
                </p:oleObj>
              </mc:Choice>
              <mc:Fallback>
                <p:oleObj r:id="rId4" imgW="11522439" imgH="4993057" progId="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009650"/>
                        <a:ext cx="11522075" cy="499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E113-2106-45D4-B8EA-5B3167FFFC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8D731-9C4E-423D-8957-87CD7597F5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8B4B5-2F03-4EA3-AAA1-44E1DF7D8E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3225-FA8D-4612-ABFF-858F0AF913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DE9C7-962C-4465-BAEE-B619673768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C9356-3741-4D84-A8FA-244AE170D7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9687D-9A1A-45B3-A403-DFDDB7E9F0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AA90-70F5-4E2D-A711-DF32C44CF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B5BB0A-FE4C-4882-9ED7-D5EAD5D34D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Рисунок 3"/>
          <p:cNvPicPr>
            <a:picLocks noChangeAspect="1"/>
          </p:cNvPicPr>
          <p:nvPr/>
        </p:nvPicPr>
        <p:blipFill>
          <a:blip r:embed="rId3" cstate="print"/>
          <a:srcRect t="9969" b="10345"/>
          <a:stretch>
            <a:fillRect/>
          </a:stretch>
        </p:blipFill>
        <p:spPr bwMode="auto">
          <a:xfrm>
            <a:off x="7938" y="0"/>
            <a:ext cx="12207876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Заголовок 1"/>
          <p:cNvSpPr txBox="1">
            <a:spLocks/>
          </p:cNvSpPr>
          <p:nvPr/>
        </p:nvSpPr>
        <p:spPr bwMode="auto">
          <a:xfrm>
            <a:off x="0" y="4478338"/>
            <a:ext cx="121920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Элементы финансовых расчетов</a:t>
            </a:r>
            <a:endParaRPr lang="ru-RU" sz="3600" b="1" i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411" name="Подзаголовок 2"/>
          <p:cNvSpPr txBox="1">
            <a:spLocks/>
          </p:cNvSpPr>
          <p:nvPr/>
        </p:nvSpPr>
        <p:spPr bwMode="auto">
          <a:xfrm>
            <a:off x="1524000" y="64389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Заголовок 1"/>
          <p:cNvSpPr txBox="1">
            <a:spLocks/>
          </p:cNvSpPr>
          <p:nvPr/>
        </p:nvSpPr>
        <p:spPr bwMode="auto">
          <a:xfrm>
            <a:off x="7938" y="5699125"/>
            <a:ext cx="12192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endParaRPr lang="ru-RU" sz="2400" b="1">
              <a:solidFill>
                <a:schemeClr val="bg1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3" cy="5221286"/>
          </a:xfrm>
        </p:spPr>
        <p:txBody>
          <a:bodyPr/>
          <a:lstStyle/>
          <a:p>
            <a:pPr marL="514350" indent="-514350" algn="just">
              <a:buFont typeface="Arial" pitchFamily="34" charset="0"/>
              <a:buChar char="•"/>
            </a:pPr>
            <a:endParaRPr lang="ru-RU" sz="1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Критерии выбора 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стратегии охвата рынка: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Ресурсы и затраты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Степень однородности товара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 жизненного цикла товара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Степень однородности рынка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Маркетинговые стратегии конкурентов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endParaRPr lang="ru-RU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Критерии привлекательности сегментов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емкость и перспективы роста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доступность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существенность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уровень конкуренции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товаров-заменителей</a:t>
            </a: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ВАЖНО: выбирать такие </a:t>
            </a:r>
            <a:r>
              <a:rPr lang="ru-RU" sz="2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признаки потребителей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которые являются </a:t>
            </a:r>
            <a:r>
              <a:rPr lang="ru-RU" sz="2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определяющими для выбранного продукта</a:t>
            </a:r>
          </a:p>
          <a:p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ВОПРОСЫ: </a:t>
            </a:r>
          </a:p>
          <a:p>
            <a:pPr marL="342900" indent="-342900"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почему именно потребитель  такими характеристиками купит/покупает продукт</a:t>
            </a:r>
          </a:p>
          <a:p>
            <a:pPr marL="342900" indent="-342900"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почему эти характеристики потребителя влияют на выбор продукта</a:t>
            </a:r>
          </a:p>
          <a:p>
            <a:pPr marL="342900" indent="-342900"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чем этот продукт отличается от предложения конкурентов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Создание ценностного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предложения (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Proposition</a:t>
            </a:r>
            <a:r>
              <a:rPr lang="ru-RU" dirty="0" smtClean="0"/>
              <a:t>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95" y="1637882"/>
            <a:ext cx="9696312" cy="35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1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>
                <a:latin typeface="Times New Roman" pitchFamily="18" charset="0"/>
                <a:cs typeface="Times New Roman" pitchFamily="18" charset="0"/>
              </a:rPr>
              <a:t>Создание ценностного предложения (Value Proposition</a:t>
            </a:r>
            <a:r>
              <a:rPr lang="ru-RU" sz="3600"/>
              <a:t>)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94286" y="860392"/>
            <a:ext cx="11522075" cy="4916488"/>
          </a:xfrm>
        </p:spPr>
        <p:txBody>
          <a:bodyPr/>
          <a:lstStyle/>
          <a:p>
            <a:pPr lvl="0"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Найти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проблемы, задачи (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которые потребитель может решать с помощью продукта, учитывая поведенческие факторы текущего дискомфорта (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pains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и ожидаемого комфорта (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gains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Сформулировать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факторы дискомфорта.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Перечислить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факторы комфорта.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Предложить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решение в соответствии с формулой: «Продукт _______ помогает клиенту, который хочет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решить задачу ___________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тем, что ____________ и/или обеспечивает _________________ с помощью _________________»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86" y="4313651"/>
            <a:ext cx="5564059" cy="20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Позиционирование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</p:spPr>
        <p:txBody>
          <a:bodyPr/>
          <a:lstStyle/>
          <a:p>
            <a:pPr algn="just"/>
            <a:r>
              <a:rPr lang="ru-RU" sz="24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Дифференциация товара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придание существенных особенностей, призванных отличить его от аналогов конкурентов.</a:t>
            </a:r>
          </a:p>
          <a:p>
            <a:pPr algn="just"/>
            <a:endParaRPr lang="ru-RU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дифференциации надо определить: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Реальные и эмоциональные выгоды, которые могут быть причиной покупки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Позиции конкурентов в отношении этих выгод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Позиция нашего товара по сравнению с конкурентами</a:t>
            </a:r>
          </a:p>
          <a:p>
            <a:pPr algn="just"/>
            <a:endParaRPr lang="ru-RU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Позиционирование товаров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инструмент дифференциации товара, определение позиции товара в сознании потребителя, выгодно отличающее его от конкурентов.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Атрибут  позиционирования – источник мотивации или основная полезность товара с позиции потребителя.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Товар – набор воспринимаемых потребителем атрибутов (свойств)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Позиционирование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</p:spPr>
        <p:txBody>
          <a:bodyPr/>
          <a:lstStyle/>
          <a:p>
            <a:pPr algn="just"/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Построение карты позиционирования: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Выбор наиболее значимых атрибутов товара (из широкого перечня)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Оценка потребителями существующих товаров  в отношении этих атрибутов, выделение наиболее значимых.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Значение атрибутов для идеального товара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Совмещение пунктов 2 и 3.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54" y="3657600"/>
            <a:ext cx="241935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5359" y="3657600"/>
            <a:ext cx="2667000" cy="23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8370" y="3727938"/>
            <a:ext cx="2619375" cy="232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58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Позиционирование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Определить основных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конкурентов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Перечислить как можно больше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характеристик продукта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значимых для потребителя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Дать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оценку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характеристикам продукта и продуктам-конкурентам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Выбрать на основании полученных данных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наиболее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выигрышные характеристики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Построить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карту позиционирования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где обозначить позицию продукта и конкурентов</a:t>
            </a:r>
          </a:p>
          <a:p>
            <a:pPr marL="457200" indent="-457200" algn="just">
              <a:buAutoNum type="arabicPeriod"/>
            </a:pP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465" y="4327251"/>
            <a:ext cx="2419350" cy="19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47184"/>
              </p:ext>
            </p:extLst>
          </p:nvPr>
        </p:nvGraphicFramePr>
        <p:xfrm>
          <a:off x="405302" y="4538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Продукт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Быстродейст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Надежность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Трансформация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бизнес-модели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в бизнес-план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2" y="800102"/>
            <a:ext cx="4440237" cy="5397498"/>
          </a:xfrm>
        </p:spPr>
        <p:txBody>
          <a:bodyPr/>
          <a:lstStyle/>
          <a:p>
            <a:pPr algn="just"/>
            <a:r>
              <a:rPr lang="ru-RU" sz="20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Бизнес-план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документ, в котором систематизируются основные положения развития проекта на определенный период, базовым фундаментом которого является бизнес-модель.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разработки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 исходной информации, проработка альтернативных решений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Формирование инвестиционной программы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Оценка показателей эффективности.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4379" y="800102"/>
            <a:ext cx="4880057" cy="580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08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Источники финансирования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Бутстрэппинг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Краудфандинг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Бизнес-инкубаторы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программы акселерации</a:t>
            </a:r>
          </a:p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Технопарки</a:t>
            </a:r>
          </a:p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Гранты</a:t>
            </a:r>
          </a:p>
          <a:p>
            <a:pPr marL="514350" indent="-514350" algn="just"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Бизнес-ангелы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Венчурные фонды</a:t>
            </a:r>
          </a:p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Долговое финансирование</a:t>
            </a:r>
          </a:p>
          <a:p>
            <a:pPr algn="just">
              <a:buFontTx/>
              <a:buChar char="-"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61802"/>
            <a:ext cx="11522075" cy="68024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Продукт ориентированный подход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Product development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316335" y="1016000"/>
            <a:ext cx="4875666" cy="5167086"/>
          </a:xfrm>
        </p:spPr>
        <p:txBody>
          <a:bodyPr/>
          <a:lstStyle/>
          <a:p>
            <a:pPr algn="just"/>
            <a:r>
              <a:rPr lang="ru-RU" sz="24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Жизненный цикл товара (ЖЦТ)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описывает особенности реализации и поведение товара с момента первоначального появления на рынке до полного прекращения продаж на данном рынке. 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– 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выход на рынок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рост</a:t>
            </a: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зрелость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спад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6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3" y="1016000"/>
            <a:ext cx="6379541" cy="480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Книги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 </a:t>
            </a:r>
            <a:r>
              <a:rPr lang="ru-RU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Фитцпатрик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«Спроси маму. Как общаться с клиентами и подтвердить правоту своей бизнес-идеи, если все кругом врут?»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Стив Бланк «Четыре шага к озарению. Стратегии создания успешных </a:t>
            </a:r>
            <a:r>
              <a:rPr lang="ru-RU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стартапов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Джеффри </a:t>
            </a:r>
            <a:r>
              <a:rPr lang="ru-RU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Мур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«Преодоление пропасти. Как вывести технологический продукт на массовый рынок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Клейтон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Кристенсен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«Дилемма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инноватора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Как из-за новых технологий погибают сильные компании»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Лафли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Алан, Мартин Роджер Л. «Игра на победу. Как стратегия работает на самом деле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Нир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Эяль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Райан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Хувер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Hooked.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крючке. Как создавать продукты, формирующие привычки»</a:t>
            </a:r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Элементы финансовых расчетов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1"/>
            <a:ext cx="10914743" cy="5520311"/>
          </a:xfrm>
        </p:spPr>
        <p:txBody>
          <a:bodyPr numCol="2"/>
          <a:lstStyle/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первоначальная инвестированная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сумма,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наращенная сумма, 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период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начисления – период, за который начисляются проценты,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измеряется в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годах,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количество интервалов начисления в каждом году - минимальный промежуток времени, по прошествии которо­го происходит начисление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процентов,</a:t>
            </a:r>
          </a:p>
          <a:p>
            <a:r>
              <a:rPr lang="en-US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d, j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процентная ставка характеризует интенсивность начисления процентов.</a:t>
            </a:r>
            <a:endParaRPr lang="ru-RU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3" y="1480346"/>
            <a:ext cx="4897646" cy="321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2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Элементы финансовых расчетов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Про­центные ставки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годовые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 начисления процентов: </a:t>
            </a:r>
            <a:r>
              <a:rPr lang="ru-RU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декурсивный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антисипативный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Декурсивная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процентная ставка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ссудной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Антисипативная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процентная ставка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учетной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ставкой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Процентные ставки могут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простыми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сложными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Элементы финансовых расчетов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декурсивном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способе проценты начисляются в конце каждого интервала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начисления.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антисипативном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(предварительном) способе проценты начисляются в начале каждого интервала начисления.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ставки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 всего периода начисления применяются к первоначальной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сумме.</a:t>
            </a:r>
          </a:p>
          <a:p>
            <a:pPr algn="just"/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ставки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 интервале начисления применяются к те­кущей наращенной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сумме.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Простая ссудная ставка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1го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2х лет </a:t>
            </a: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Р(1 + 2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лет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Р(1 +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90" y="1680845"/>
            <a:ext cx="3390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Сложная ссудная ставка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1го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2х лет </a:t>
            </a: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(1+i) = 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)(1 +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P(1+i)</a:t>
            </a:r>
            <a:r>
              <a:rPr lang="en-US" sz="28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лет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P(1+i)</a:t>
            </a:r>
            <a:r>
              <a:rPr lang="en-US" sz="2800" b="1" i="1" u="sng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87" y="1039760"/>
            <a:ext cx="3390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Применение простых и сложных ссудных ставок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ссудная ставка</a:t>
            </a:r>
          </a:p>
          <a:p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ссудная ставка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P(1+i)</a:t>
            </a:r>
            <a:r>
              <a:rPr lang="en-US" sz="2800" b="1" i="1" u="sng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b="1" i="1" u="sng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i="1" u="sng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номинальная ставка</a:t>
            </a:r>
          </a:p>
          <a:p>
            <a:r>
              <a:rPr lang="en-US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 </a:t>
            </a:r>
            <a:r>
              <a:rPr lang="en-US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i="1" u="sng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ru-RU" sz="28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/>
          </a:p>
          <a:p>
            <a:endParaRPr lang="ru-RU" sz="2800" b="1" i="1" u="sng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0BC5-7C0B-41F4-807E-E8A1B14A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04348"/>
            <a:ext cx="6210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Когда период меньше года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период начисления (в днях), </a:t>
            </a: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продолжительность года (в днях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/>
              <a:t>		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и дата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погашения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ссуды всегда считаются за один день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360/360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обыкновенные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проценты с приближенным числом дней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ссуды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365/365  -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точные проценты с точным числом дней ссуды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365/360 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обыкновенные проценты с точным числом дней ссуды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21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Антисипативные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ставки. Вексель.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учетные ставки применяются при учете (покупке) </a:t>
            </a: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векселей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Сумма получаемого дохода рассчитывается исходя из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наращенной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суммы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погашаемого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кредита).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Заемщик получает в начале периода начисления процентов сумму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 =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дисконт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(скидка).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операция называется дисконтированием по простой учетной ставке. </a:t>
            </a:r>
          </a:p>
          <a:p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простая учетная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ставка, то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S(1 -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Р(1 +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    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сложная учетная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ставка, то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S(1 -d)</a:t>
            </a:r>
            <a:r>
              <a:rPr lang="en-US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=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 +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Антисипативные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ставки. Вексель.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Погасительный платеж суммой 500 у.е. по кредитному договору должен быть погашен через 8 месяцев. Определить сумму полученного кредита, если: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предоставлен по простой судной процентной ставке 20% годовых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 предоставлен в виде векселя по простой учетной ставке 20% годовых</a:t>
            </a:r>
          </a:p>
          <a:p>
            <a:pPr marL="457200" indent="-457200" algn="just">
              <a:buAutoNum type="arabicParenR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Р(1 +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т.е.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= S/(1 +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= 500/(1 + 0,2*8/12) = 441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у.е.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S(1 -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500(1 – 0,2*8/12) = 433 у.е.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Характеристики этапов ЖЦТ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857037" cy="5221286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533400" y="1100666"/>
          <a:ext cx="11186160" cy="508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7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854">
                <a:tc>
                  <a:txBody>
                    <a:bodyPr/>
                    <a:lstStyle/>
                    <a:p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 на рынок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Зрелость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Спад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510">
                <a:tc>
                  <a:txBody>
                    <a:bodyPr/>
                    <a:lstStyle/>
                    <a:p>
                      <a:r>
                        <a:rPr lang="ru-RU" dirty="0" smtClean="0"/>
                        <a:t>1. 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Раннее большинство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Позднее большинство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Консерваторы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10">
                <a:tc>
                  <a:txBody>
                    <a:bodyPr/>
                    <a:lstStyle/>
                    <a:p>
                      <a:r>
                        <a:rPr lang="ru-RU" dirty="0" smtClean="0"/>
                        <a:t>2. Конкуренция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Отсутствует/ с предыдущими моделями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Растет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510">
                <a:tc>
                  <a:txBody>
                    <a:bodyPr/>
                    <a:lstStyle/>
                    <a:p>
                      <a:r>
                        <a:rPr lang="ru-RU" dirty="0" smtClean="0"/>
                        <a:t>3. Прибыль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Сокращается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510">
                <a:tc>
                  <a:txBody>
                    <a:bodyPr/>
                    <a:lstStyle/>
                    <a:p>
                      <a:r>
                        <a:rPr lang="ru-RU" dirty="0" smtClean="0"/>
                        <a:t>4. Характер</a:t>
                      </a:r>
                      <a:r>
                        <a:rPr lang="ru-RU" baseline="0" dirty="0" smtClean="0"/>
                        <a:t> продвижения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Информирующий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Убеждающий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Подчеркивая</a:t>
                      </a:r>
                      <a:r>
                        <a:rPr lang="ru-RU" baseline="0" dirty="0" smtClean="0"/>
                        <a:t> 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Информирующая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510">
                <a:tc>
                  <a:txBody>
                    <a:bodyPr/>
                    <a:lstStyle/>
                    <a:p>
                      <a:r>
                        <a:rPr lang="ru-RU" dirty="0" smtClean="0"/>
                        <a:t>5. Цели маркетинга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Адекватная</a:t>
                      </a:r>
                      <a:r>
                        <a:rPr lang="ru-RU" baseline="0" dirty="0" smtClean="0"/>
                        <a:t> сбытовая сеть</a:t>
                      </a:r>
                    </a:p>
                    <a:p>
                      <a:r>
                        <a:rPr lang="ru-RU" baseline="0" dirty="0" smtClean="0"/>
                        <a:t>Адаптация Т на рынке</a:t>
                      </a:r>
                    </a:p>
                    <a:p>
                      <a:r>
                        <a:rPr lang="ru-RU" baseline="0" dirty="0" smtClean="0"/>
                        <a:t>Ответ конкурентов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Широкая сбытовая сеть</a:t>
                      </a:r>
                    </a:p>
                    <a:p>
                      <a:r>
                        <a:rPr lang="ru-RU" dirty="0" smtClean="0"/>
                        <a:t>Оптимально высокая</a:t>
                      </a:r>
                      <a:r>
                        <a:rPr lang="ru-RU" baseline="0" dirty="0" smtClean="0"/>
                        <a:t> цена</a:t>
                      </a:r>
                    </a:p>
                    <a:p>
                      <a:r>
                        <a:rPr lang="ru-RU" baseline="0" dirty="0" smtClean="0"/>
                        <a:t>Наращивание объемов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Защита рыночной доли</a:t>
                      </a:r>
                    </a:p>
                    <a:p>
                      <a:r>
                        <a:rPr lang="ru-RU" dirty="0" smtClean="0"/>
                        <a:t>Продление ЖЦТ</a:t>
                      </a:r>
                    </a:p>
                    <a:p>
                      <a:r>
                        <a:rPr lang="ru-RU" dirty="0" smtClean="0"/>
                        <a:t>Ценовая конкуренция</a:t>
                      </a:r>
                    </a:p>
                    <a:p>
                      <a:r>
                        <a:rPr lang="ru-RU" dirty="0" smtClean="0"/>
                        <a:t>Работа с маркой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Реанимация Т</a:t>
                      </a:r>
                    </a:p>
                    <a:p>
                      <a:r>
                        <a:rPr lang="ru-RU" dirty="0" smtClean="0"/>
                        <a:t>Сокращение присутствия</a:t>
                      </a:r>
                      <a:r>
                        <a:rPr lang="ru-RU" baseline="0" dirty="0" smtClean="0"/>
                        <a:t> на Р</a:t>
                      </a:r>
                    </a:p>
                    <a:p>
                      <a:r>
                        <a:rPr lang="ru-RU" baseline="0" dirty="0" smtClean="0"/>
                        <a:t>Уход с 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7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Эквивалентность ставок.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24113" y="800102"/>
            <a:ext cx="10914743" cy="5397498"/>
          </a:xfrm>
        </p:spPr>
        <p:txBody>
          <a:bodyPr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 перед инвестором стоит задача выбора одного из этих вариантов инвестирования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суммы. Возникает задача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собой различных процентных ставок.</a:t>
            </a:r>
          </a:p>
          <a:p>
            <a:pPr algn="just"/>
            <a:endParaRPr lang="ru-RU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 </a:t>
            </a: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ставки называются эквивалентными, если при одинаковой первоначальной сумме Р и за одинаковый период начисления п они приводят к одинаковой наращенной сумме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сравнении двух ставок из разных классов для одной из них находят эквивалентную ей ставку из другого класса и проводят сравнение двух ставок из одного класса.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Эквивалентность ставок.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02333" y="1031214"/>
            <a:ext cx="10914743" cy="5397498"/>
          </a:xfrm>
        </p:spPr>
        <p:txBody>
          <a:bodyPr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сложную ссудную ставку эквивалентную сложной номинальной ставке: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Р(1 +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400" i="1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Р(1 +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ставки эквивалентны, то  </a:t>
            </a:r>
          </a:p>
          <a:p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Р(1 +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Р(1 +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           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(1 +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-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ставка</a:t>
            </a: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219194" y="1919235"/>
            <a:ext cx="279683" cy="6933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1219194" y="3267390"/>
            <a:ext cx="279683" cy="10534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61802"/>
            <a:ext cx="11522075" cy="68024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Продукт ориентированный подход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Product development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72514"/>
            <a:ext cx="7168469" cy="45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7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</p:spPr>
        <p:txBody>
          <a:bodyPr/>
          <a:lstStyle/>
          <a:p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такое сегмент?</a:t>
            </a:r>
          </a:p>
          <a:p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Два этапа сегментации:</a:t>
            </a:r>
          </a:p>
          <a:p>
            <a:r>
              <a:rPr lang="ru-RU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макросегментация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микросегментация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целевого маркетинга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сегментация рынка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выбор целевого рынка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позиционирование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7612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3"/>
            <a:ext cx="11522075" cy="5221286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сегментации: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 группировок по одному или нескольким признакам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 многомерной классификации (комплексной типологии)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Признаки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сегментации для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B2C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43" y="803597"/>
            <a:ext cx="23622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122"/>
              </p:ext>
            </p:extLst>
          </p:nvPr>
        </p:nvGraphicFramePr>
        <p:xfrm>
          <a:off x="334963" y="2597170"/>
          <a:ext cx="1129098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Объективные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Субъективные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Географические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Демографические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Социально-экономические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Психографические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Поведенческие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Регион,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ч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исленность населения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Возраст, пол, размер семьи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Профессия, образование, уровень доходов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Образ жизни, принадлежность к </a:t>
                      </a:r>
                      <a:r>
                        <a:rPr lang="ru-RU" sz="2000" smtClean="0">
                          <a:latin typeface="Times New Roman" pitchFamily="18" charset="0"/>
                          <a:cs typeface="Times New Roman" pitchFamily="18" charset="0"/>
                        </a:rPr>
                        <a:t>социальному</a:t>
                      </a:r>
                      <a:r>
                        <a:rPr lang="ru-RU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классу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Готовность купить, чувствительность к цене, эмоциональное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отношение к товару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986971"/>
            <a:ext cx="11522075" cy="5034417"/>
          </a:xfrm>
        </p:spPr>
        <p:txBody>
          <a:bodyPr/>
          <a:lstStyle/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Признаки сегментации для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B2B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34963" y="2133600"/>
          <a:ext cx="11334528" cy="277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9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434"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Объективные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Субъективные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Географические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Отраслевые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Правовые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Экономические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Технологические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Поведенческие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Внешний/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внут-ренний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рынок, концентрация потребителей,  количество потребителей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Сфера деятельности, отраслевая зависимость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Форма собственности, размер фирмы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Интенсивность потребления,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размер заказов, </a:t>
                      </a:r>
                      <a:r>
                        <a:rPr lang="ru-RU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платежеспособ-ность</a:t>
                      </a:r>
                      <a:endParaRPr lang="ru-RU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развития технологий, особенности технологий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Централизация процесса покупки, степень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необходимости в товаре, лицо, принимающее решение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Поиск целевого сегмента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84238" y="880489"/>
            <a:ext cx="11203893" cy="5221286"/>
          </a:xfrm>
        </p:spPr>
        <p:txBody>
          <a:bodyPr/>
          <a:lstStyle/>
          <a:p>
            <a:pPr marL="514350" indent="-514350" algn="just">
              <a:buFont typeface="Arial" pitchFamily="34" charset="0"/>
              <a:buChar char="•"/>
            </a:pPr>
            <a:endParaRPr lang="ru-RU" sz="1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Стратегии охвата рынка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массовый, дифференцированный (избирательная, товарная или рыночная специализация), концентрированный.</a:t>
            </a:r>
          </a:p>
          <a:p>
            <a:pPr marL="514350" indent="-514350" algn="just"/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endParaRPr lang="ru-RU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7230" y="2843161"/>
            <a:ext cx="22193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6555" y="2862211"/>
            <a:ext cx="213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4893" y="2843160"/>
            <a:ext cx="2171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192" y="2843161"/>
            <a:ext cx="20859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65152" y="2862211"/>
            <a:ext cx="2095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1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дерева сегментации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72" y="800102"/>
            <a:ext cx="5885958" cy="52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2987597"/>
            <a:ext cx="3526971" cy="30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117770" y="1176572"/>
          <a:ext cx="5138058" cy="181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Мужчины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Женщины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2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Выс.доход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2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Ср.доход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2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Низ.доход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77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9756</TotalTime>
  <Words>1420</Words>
  <Application>Microsoft Office PowerPoint</Application>
  <PresentationFormat>Широкоэкранный</PresentationFormat>
  <Paragraphs>329</Paragraphs>
  <Slides>31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Продукт ориентированный подход (Product development)</vt:lpstr>
      <vt:lpstr>Характеристики этапов ЖЦТ</vt:lpstr>
      <vt:lpstr>Продукт ориентированный подход (Product development)</vt:lpstr>
      <vt:lpstr>Поиск целевого сегмента</vt:lpstr>
      <vt:lpstr>Поиск целевого сегмента</vt:lpstr>
      <vt:lpstr>Поиск целевого сегмента</vt:lpstr>
      <vt:lpstr>Поиск целевого сегмента</vt:lpstr>
      <vt:lpstr>Пример построения дерева сегментации</vt:lpstr>
      <vt:lpstr>Поиск целевого сегмента</vt:lpstr>
      <vt:lpstr>Поиск целевого сегмента</vt:lpstr>
      <vt:lpstr>Поиск целевого сегмента</vt:lpstr>
      <vt:lpstr>Создание ценностного предложения (Value Proposition)</vt:lpstr>
      <vt:lpstr>Создание ценностного предложения (Value Proposition)</vt:lpstr>
      <vt:lpstr>Позиционирование</vt:lpstr>
      <vt:lpstr>Позиционирование</vt:lpstr>
      <vt:lpstr>Позиционирование</vt:lpstr>
      <vt:lpstr>Трансформация бизнес-модели в бизнес-план</vt:lpstr>
      <vt:lpstr>Источники финансирования проекта</vt:lpstr>
      <vt:lpstr>Книги</vt:lpstr>
      <vt:lpstr>Элементы финансовых расчетов</vt:lpstr>
      <vt:lpstr>Элементы финансовых расчетов</vt:lpstr>
      <vt:lpstr>Элементы финансовых расчетов</vt:lpstr>
      <vt:lpstr>Простая ссудная ставка</vt:lpstr>
      <vt:lpstr>Сложная ссудная ставка</vt:lpstr>
      <vt:lpstr>Применение простых и сложных ссудных ставок</vt:lpstr>
      <vt:lpstr>Когда период меньше года</vt:lpstr>
      <vt:lpstr>Антисипативные ставки. Вексель.</vt:lpstr>
      <vt:lpstr>Антисипативные ставки. Вексель.</vt:lpstr>
      <vt:lpstr>Эквивалентность ставок.</vt:lpstr>
      <vt:lpstr>Эквивалентность ставок.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Миссия. Программа развития ГУАП</dc:title>
  <dc:creator>USER01</dc:creator>
  <cp:lastModifiedBy>user</cp:lastModifiedBy>
  <cp:revision>598</cp:revision>
  <cp:lastPrinted>2022-09-27T16:57:05Z</cp:lastPrinted>
  <dcterms:created xsi:type="dcterms:W3CDTF">2016-08-24T13:39:31Z</dcterms:created>
  <dcterms:modified xsi:type="dcterms:W3CDTF">2023-02-22T14:26:22Z</dcterms:modified>
</cp:coreProperties>
</file>