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handoutMasterIdLst>
    <p:handoutMasterId r:id="rId69"/>
  </p:handoutMasterIdLst>
  <p:sldIdLst>
    <p:sldId id="392" r:id="rId2"/>
    <p:sldId id="693" r:id="rId3"/>
    <p:sldId id="694" r:id="rId4"/>
    <p:sldId id="756" r:id="rId5"/>
    <p:sldId id="757" r:id="rId6"/>
    <p:sldId id="758" r:id="rId7"/>
    <p:sldId id="759" r:id="rId8"/>
    <p:sldId id="761" r:id="rId9"/>
    <p:sldId id="763" r:id="rId10"/>
    <p:sldId id="764" r:id="rId11"/>
    <p:sldId id="765" r:id="rId12"/>
    <p:sldId id="782" r:id="rId13"/>
    <p:sldId id="766" r:id="rId14"/>
    <p:sldId id="767" r:id="rId15"/>
    <p:sldId id="768" r:id="rId16"/>
    <p:sldId id="772" r:id="rId17"/>
    <p:sldId id="773" r:id="rId18"/>
    <p:sldId id="774" r:id="rId19"/>
    <p:sldId id="775" r:id="rId20"/>
    <p:sldId id="776" r:id="rId21"/>
    <p:sldId id="777" r:id="rId22"/>
    <p:sldId id="778" r:id="rId23"/>
    <p:sldId id="780" r:id="rId24"/>
    <p:sldId id="781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8" r:id="rId33"/>
    <p:sldId id="649" r:id="rId34"/>
    <p:sldId id="650" r:id="rId35"/>
    <p:sldId id="651" r:id="rId36"/>
    <p:sldId id="652" r:id="rId37"/>
    <p:sldId id="663" r:id="rId38"/>
    <p:sldId id="664" r:id="rId39"/>
    <p:sldId id="665" r:id="rId40"/>
    <p:sldId id="666" r:id="rId41"/>
    <p:sldId id="667" r:id="rId42"/>
    <p:sldId id="668" r:id="rId43"/>
    <p:sldId id="669" r:id="rId44"/>
    <p:sldId id="670" r:id="rId45"/>
    <p:sldId id="671" r:id="rId46"/>
    <p:sldId id="672" r:id="rId47"/>
    <p:sldId id="673" r:id="rId48"/>
    <p:sldId id="674" r:id="rId49"/>
    <p:sldId id="675" r:id="rId50"/>
    <p:sldId id="676" r:id="rId51"/>
    <p:sldId id="677" r:id="rId52"/>
    <p:sldId id="678" r:id="rId53"/>
    <p:sldId id="679" r:id="rId54"/>
    <p:sldId id="680" r:id="rId55"/>
    <p:sldId id="681" r:id="rId56"/>
    <p:sldId id="682" r:id="rId57"/>
    <p:sldId id="683" r:id="rId58"/>
    <p:sldId id="684" r:id="rId59"/>
    <p:sldId id="685" r:id="rId60"/>
    <p:sldId id="686" r:id="rId61"/>
    <p:sldId id="687" r:id="rId62"/>
    <p:sldId id="688" r:id="rId63"/>
    <p:sldId id="689" r:id="rId64"/>
    <p:sldId id="690" r:id="rId65"/>
    <p:sldId id="691" r:id="rId66"/>
    <p:sldId id="692" r:id="rId67"/>
  </p:sldIdLst>
  <p:sldSz cx="12192000" cy="6858000"/>
  <p:notesSz cx="9928225" cy="6797675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1321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orient="horz" pos="1463">
          <p15:clr>
            <a:srgbClr val="A4A3A4"/>
          </p15:clr>
        </p15:guide>
        <p15:guide id="6" orient="horz" pos="2840">
          <p15:clr>
            <a:srgbClr val="A4A3A4"/>
          </p15:clr>
        </p15:guide>
        <p15:guide id="7" orient="horz" pos="699">
          <p15:clr>
            <a:srgbClr val="A4A3A4"/>
          </p15:clr>
        </p15:guide>
        <p15:guide id="8" pos="3840">
          <p15:clr>
            <a:srgbClr val="A4A3A4"/>
          </p15:clr>
        </p15:guide>
        <p15:guide id="9" pos="219">
          <p15:clr>
            <a:srgbClr val="A4A3A4"/>
          </p15:clr>
        </p15:guide>
        <p15:guide id="10" pos="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EE"/>
    <a:srgbClr val="004F9F"/>
    <a:srgbClr val="AB3A8D"/>
    <a:srgbClr val="004F00"/>
    <a:srgbClr val="006CB6"/>
    <a:srgbClr val="00A5E0"/>
    <a:srgbClr val="FDFDFD"/>
    <a:srgbClr val="00A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86875" autoAdjust="0"/>
  </p:normalViewPr>
  <p:slideViewPr>
    <p:cSldViewPr snapToGrid="0" snapToObjects="1">
      <p:cViewPr varScale="1">
        <p:scale>
          <a:sx n="76" d="100"/>
          <a:sy n="76" d="100"/>
        </p:scale>
        <p:origin x="922" y="53"/>
      </p:cViewPr>
      <p:guideLst>
        <p:guide orient="horz" pos="2183"/>
        <p:guide orient="horz" pos="1117"/>
        <p:guide orient="horz" pos="1321"/>
        <p:guide orient="horz" pos="3793"/>
        <p:guide orient="horz" pos="1463"/>
        <p:guide orient="horz" pos="2840"/>
        <p:guide orient="horz" pos="699"/>
        <p:guide pos="3840"/>
        <p:guide pos="219"/>
        <p:guide pos="523"/>
      </p:guideLst>
    </p:cSldViewPr>
  </p:slideViewPr>
  <p:outlineViewPr>
    <p:cViewPr>
      <p:scale>
        <a:sx n="33" d="100"/>
        <a:sy n="33" d="100"/>
      </p:scale>
      <p:origin x="0" y="-6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692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770F0-B2A2-4C94-8415-FF3658F8751F}" type="datetime1">
              <a:rPr lang="ru-RU"/>
              <a:pPr/>
              <a:t>18.03.2023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3713" cy="341312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01817EF-276D-45E0-BEA5-49793B39DA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2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44B5483-3767-48B8-A848-4CE23DCD038A}" type="datetime1">
              <a:rPr lang="ru-RU"/>
              <a:pPr/>
              <a:t>18.03.2023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D85C6F3-C298-4B21-89FB-0D86DD7B8C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4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43DB58-20D6-4F1E-9350-6B13ACAEB2B0}" type="slidenum">
              <a:rPr lang="ru-RU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92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61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98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080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23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Обозначения</a:t>
            </a:r>
            <a:r>
              <a:rPr lang="ru-RU" baseline="0" dirty="0" smtClean="0"/>
              <a:t> инвестиций и денежных потоков. Вложения и отдача.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Достоинства и недостатки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Нарастающим итогом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Достоинства и недостатки метода.</a:t>
            </a:r>
            <a:r>
              <a:rPr lang="ru-RU" baseline="0" dirty="0" smtClean="0"/>
              <a:t> Равнозначность проектов.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Достоинства и недостатки метода.</a:t>
            </a:r>
            <a:r>
              <a:rPr lang="ru-RU" baseline="0" dirty="0" smtClean="0"/>
              <a:t> Прибыль. Остаточная стоимость инвестиций.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71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Срок окупаемости инвестиций</a:t>
            </a:r>
            <a:r>
              <a:rPr lang="ru-RU" baseline="0" dirty="0" smtClean="0"/>
              <a:t> задает инвестор. Норматив эффективности.</a:t>
            </a:r>
          </a:p>
          <a:p>
            <a:r>
              <a:rPr kumimoji="1" lang="ru-RU" sz="1200" i="1" kern="120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З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k</a:t>
            </a:r>
            <a:r>
              <a:rPr kumimoji="1" lang="en-US" sz="1200" kern="120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</a:t>
            </a:r>
            <a:r>
              <a:rPr kumimoji="1" lang="ru-RU" sz="1200" kern="120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не включают амортизацию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Срок окупаемости инвестиций</a:t>
            </a:r>
            <a:r>
              <a:rPr lang="ru-RU" baseline="0" dirty="0" smtClean="0"/>
              <a:t> задает инвестор. Норматив эффективности.</a:t>
            </a:r>
          </a:p>
          <a:p>
            <a:r>
              <a:rPr kumimoji="1" lang="ru-RU" sz="1200" i="1" kern="120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З</a:t>
            </a:r>
            <a:r>
              <a:rPr kumimoji="1" lang="en-US" sz="1200" i="1" kern="120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k</a:t>
            </a:r>
            <a:r>
              <a:rPr kumimoji="1" lang="en-US" sz="1200" kern="120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</a:t>
            </a:r>
            <a:r>
              <a:rPr kumimoji="1" lang="ru-RU" sz="1200" kern="120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 не включают амортизацию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Достоинства</a:t>
            </a:r>
            <a:r>
              <a:rPr lang="ru-RU" baseline="0" dirty="0" smtClean="0"/>
              <a:t> и недостатки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Достоинства и недостатки метода.</a:t>
            </a:r>
            <a:r>
              <a:rPr lang="ru-RU" baseline="0" dirty="0" smtClean="0"/>
              <a:t> Равнозначность проектов.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00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12,6% это много или мало?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12,6% это много или мало?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5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4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1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9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0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02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57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71C24-357E-4C9D-9423-8D844513CC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00F32-5807-4A28-BE5C-43DAB90057F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FB8D9-D520-4C12-B16B-8FA7FB94351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3" y="6021388"/>
            <a:ext cx="4286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3"/>
          <p:cNvSpPr/>
          <p:nvPr userDrawn="1"/>
        </p:nvSpPr>
        <p:spPr>
          <a:xfrm>
            <a:off x="0" y="0"/>
            <a:ext cx="12192000" cy="808038"/>
          </a:xfrm>
          <a:prstGeom prst="rect">
            <a:avLst/>
          </a:prstGeom>
          <a:gradFill flip="none" rotWithShape="1">
            <a:gsLst>
              <a:gs pos="0">
                <a:srgbClr val="004F9F"/>
              </a:gs>
              <a:gs pos="50000">
                <a:srgbClr val="006CB6"/>
              </a:gs>
              <a:gs pos="100000">
                <a:srgbClr val="00B8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351"/>
          </a:p>
        </p:txBody>
      </p:sp>
      <p:sp>
        <p:nvSpPr>
          <p:cNvPr id="6" name="TextBox 19"/>
          <p:cNvSpPr txBox="1"/>
          <p:nvPr userDrawn="1"/>
        </p:nvSpPr>
        <p:spPr>
          <a:xfrm>
            <a:off x="11120438" y="6446838"/>
            <a:ext cx="823912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2385611B-A54E-47D3-BFD6-533578333367}" type="slidenum">
              <a:rPr lang="ru-RU">
                <a:solidFill>
                  <a:srgbClr val="006CB6"/>
                </a:solidFill>
                <a:latin typeface="Calibri" pitchFamily="34" charset="0"/>
              </a:rPr>
              <a:pPr algn="r"/>
              <a:t>‹#›</a:t>
            </a:fld>
            <a:r>
              <a:rPr lang="en-US">
                <a:solidFill>
                  <a:srgbClr val="006CB6"/>
                </a:solidFill>
                <a:latin typeface="Calibri" pitchFamily="34" charset="0"/>
              </a:rPr>
              <a:t>/8</a:t>
            </a:r>
            <a:endParaRPr lang="ru-RU">
              <a:solidFill>
                <a:srgbClr val="006CB6"/>
              </a:solidFill>
              <a:latin typeface="Calibri" pitchFamily="34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334963" y="1104900"/>
            <a:ext cx="11522075" cy="4916488"/>
          </a:xfrm>
        </p:spPr>
        <p:txBody>
          <a:bodyPr/>
          <a:lstStyle>
            <a:lvl1pPr marL="0" indent="0">
              <a:buNone/>
              <a:defRPr>
                <a:solidFill>
                  <a:srgbClr val="004F9F"/>
                </a:solidFill>
              </a:defRPr>
            </a:lvl1pPr>
            <a:lvl2pPr marL="457189" indent="0">
              <a:buNone/>
              <a:defRPr>
                <a:solidFill>
                  <a:srgbClr val="004F9F"/>
                </a:solidFill>
              </a:defRPr>
            </a:lvl2pPr>
            <a:lvl3pPr marL="914377" indent="0">
              <a:buNone/>
              <a:defRPr>
                <a:solidFill>
                  <a:srgbClr val="004F9F"/>
                </a:solidFill>
              </a:defRPr>
            </a:lvl3pPr>
            <a:lvl4pPr marL="1371566" indent="0">
              <a:buNone/>
              <a:defRPr>
                <a:solidFill>
                  <a:srgbClr val="004F9F"/>
                </a:solidFill>
              </a:defRPr>
            </a:lvl4pPr>
            <a:lvl5pPr marL="1828754" indent="0">
              <a:buNone/>
              <a:defRPr>
                <a:solidFill>
                  <a:srgbClr val="004F9F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6013450"/>
            <a:ext cx="42862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 userDrawn="1"/>
        </p:nvSpPr>
        <p:spPr>
          <a:xfrm>
            <a:off x="0" y="119063"/>
            <a:ext cx="12192000" cy="688975"/>
          </a:xfrm>
          <a:prstGeom prst="rect">
            <a:avLst/>
          </a:prstGeom>
          <a:gradFill flip="none" rotWithShape="1">
            <a:gsLst>
              <a:gs pos="0">
                <a:srgbClr val="004F9F"/>
              </a:gs>
              <a:gs pos="50000">
                <a:srgbClr val="006CB6"/>
              </a:gs>
              <a:gs pos="100000">
                <a:srgbClr val="00B8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351"/>
          </a:p>
        </p:txBody>
      </p:sp>
      <p:graphicFrame>
        <p:nvGraphicFramePr>
          <p:cNvPr id="5" name="Диаграмма 7"/>
          <p:cNvGraphicFramePr>
            <a:graphicFrameLocks/>
          </p:cNvGraphicFramePr>
          <p:nvPr/>
        </p:nvGraphicFramePr>
        <p:xfrm>
          <a:off x="334963" y="1009650"/>
          <a:ext cx="11522075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r:id="rId4" imgW="11522439" imgH="4993057" progId="">
                  <p:embed/>
                </p:oleObj>
              </mc:Choice>
              <mc:Fallback>
                <p:oleObj r:id="rId4" imgW="11522439" imgH="4993057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009650"/>
                        <a:ext cx="11522075" cy="499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8E113-2106-45D4-B8EA-5B3167FFFC5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8D731-9C4E-423D-8957-87CD7597F58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8B4B5-2F03-4EA3-AAA1-44E1DF7D8E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C3225-FA8D-4612-ABFF-858F0AF913A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DE9C7-962C-4465-BAEE-B619673768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C9356-3741-4D84-A8FA-244AE170D72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9687D-9A1A-45B3-A403-DFDDB7E9F0D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EAA90-70F5-4E2D-A711-DF32C44CFC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AB5BB0A-FE4C-4882-9ED7-D5EAD5D34DB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Рисунок 3"/>
          <p:cNvPicPr>
            <a:picLocks noChangeAspect="1"/>
          </p:cNvPicPr>
          <p:nvPr/>
        </p:nvPicPr>
        <p:blipFill>
          <a:blip r:embed="rId3" cstate="print"/>
          <a:srcRect t="9969" b="10345"/>
          <a:stretch>
            <a:fillRect/>
          </a:stretch>
        </p:blipFill>
        <p:spPr bwMode="auto">
          <a:xfrm>
            <a:off x="7938" y="0"/>
            <a:ext cx="12207876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Заголовок 1"/>
          <p:cNvSpPr txBox="1">
            <a:spLocks/>
          </p:cNvSpPr>
          <p:nvPr/>
        </p:nvSpPr>
        <p:spPr bwMode="auto">
          <a:xfrm>
            <a:off x="0" y="4478338"/>
            <a:ext cx="121920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lnSpc>
                <a:spcPct val="90000"/>
              </a:lnSpc>
            </a:pPr>
            <a:endParaRPr lang="ru-RU" sz="3600" b="1" i="1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algn="ctr" defTabSz="914400">
              <a:lnSpc>
                <a:spcPct val="90000"/>
              </a:lnSpc>
            </a:pPr>
            <a:endParaRPr lang="ru-RU" sz="3600" b="1" i="1" dirty="0">
              <a:solidFill>
                <a:schemeClr val="bg1"/>
              </a:solidFill>
              <a:latin typeface="Calibri Light" pitchFamily="34" charset="0"/>
            </a:endParaRPr>
          </a:p>
          <a:p>
            <a:pPr algn="ctr" defTabSz="914400">
              <a:lnSpc>
                <a:spcPct val="90000"/>
              </a:lnSpc>
            </a:pPr>
            <a:r>
              <a:rPr lang="ru-RU" sz="3600" b="1" i="1" dirty="0" smtClean="0">
                <a:solidFill>
                  <a:schemeClr val="bg1"/>
                </a:solidFill>
                <a:latin typeface="Calibri Light" pitchFamily="34" charset="0"/>
              </a:rPr>
              <a:t>Эквивалентность платежей. Учет влияния инфляции.</a:t>
            </a:r>
          </a:p>
          <a:p>
            <a:pPr algn="ctr" defTabSz="914400">
              <a:lnSpc>
                <a:spcPct val="90000"/>
              </a:lnSpc>
            </a:pPr>
            <a:r>
              <a:rPr lang="ru-RU" sz="3600" b="1" i="1" dirty="0" smtClean="0">
                <a:solidFill>
                  <a:schemeClr val="bg1"/>
                </a:solidFill>
                <a:latin typeface="Calibri Light" pitchFamily="34" charset="0"/>
              </a:rPr>
              <a:t>Методы </a:t>
            </a:r>
            <a:r>
              <a:rPr lang="ru-RU" sz="3600" b="1" i="1" dirty="0">
                <a:solidFill>
                  <a:schemeClr val="bg1"/>
                </a:solidFill>
                <a:latin typeface="Calibri Light" pitchFamily="34" charset="0"/>
              </a:rPr>
              <a:t>оценки эффективности инвестиций. </a:t>
            </a:r>
          </a:p>
        </p:txBody>
      </p:sp>
      <p:sp>
        <p:nvSpPr>
          <p:cNvPr id="17411" name="Подзаголовок 2"/>
          <p:cNvSpPr txBox="1">
            <a:spLocks/>
          </p:cNvSpPr>
          <p:nvPr/>
        </p:nvSpPr>
        <p:spPr bwMode="auto">
          <a:xfrm>
            <a:off x="1524000" y="64389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Заголовок 1"/>
          <p:cNvSpPr txBox="1">
            <a:spLocks/>
          </p:cNvSpPr>
          <p:nvPr/>
        </p:nvSpPr>
        <p:spPr bwMode="auto">
          <a:xfrm>
            <a:off x="7938" y="5699125"/>
            <a:ext cx="12192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lnSpc>
                <a:spcPct val="90000"/>
              </a:lnSpc>
            </a:pPr>
            <a:endParaRPr lang="ru-RU" sz="2400" b="1">
              <a:solidFill>
                <a:schemeClr val="bg1"/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Пример (актуарный метод)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44" y="1016320"/>
            <a:ext cx="5608320" cy="423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85" y="1912548"/>
            <a:ext cx="46767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27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Пример (актуарный метод)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72" y="1016320"/>
            <a:ext cx="5571744" cy="423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89" y="3666173"/>
            <a:ext cx="49815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47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Правило торговца</a:t>
            </a:r>
            <a:endParaRPr lang="ru-RU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253647" y="800102"/>
            <a:ext cx="10603391" cy="5221286"/>
          </a:xfrm>
        </p:spPr>
        <p:txBody>
          <a:bodyPr/>
          <a:lstStyle/>
          <a:p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 – R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 – R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A59A1-6D68-404D-9CD5-A63E53D1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47" y="1914525"/>
            <a:ext cx="10193307" cy="37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0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(правило торговца)</a:t>
            </a:r>
            <a:endParaRPr lang="ru-RU" sz="36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66788"/>
            <a:ext cx="66960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60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(правило торговца)</a:t>
            </a:r>
            <a:endParaRPr lang="ru-RU" sz="36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" y="1027748"/>
            <a:ext cx="6425184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08" y="3931920"/>
            <a:ext cx="610819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05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потребительского кредита</a:t>
            </a:r>
            <a:endParaRPr lang="ru-RU" sz="3600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0"/>
          </p:nvPr>
        </p:nvSpPr>
        <p:spPr>
          <a:xfrm>
            <a:off x="1316736" y="800102"/>
            <a:ext cx="5193792" cy="5221286"/>
          </a:xfrm>
        </p:spPr>
        <p:txBody>
          <a:bodyPr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Обязательство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млн.руб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должно быть погашено через год при погашении ежеквартально, условия потребительского кредита 20% годовых.</a:t>
            </a: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S=P(1+in)=1(1+0,2*1)=1,2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млн.руб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R=S/m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=1,2/4=0,3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млн.руб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1=1(1+0,2*1/4)=1,05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K1=S1-R=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1,05-0,3=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  <a:p>
            <a:pPr algn="just"/>
            <a:endParaRPr lang="ru-RU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 bwMode="auto">
          <a:xfrm>
            <a:off x="7059168" y="818106"/>
            <a:ext cx="4913376" cy="563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3200" kern="1200">
                <a:solidFill>
                  <a:srgbClr val="004F9F"/>
                </a:solidFill>
                <a:latin typeface="+mn-lt"/>
                <a:ea typeface="Arial" charset="0"/>
                <a:cs typeface="Arial" charset="0"/>
              </a:defRPr>
            </a:lvl1pPr>
            <a:lvl2pPr marL="457189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8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2pPr>
            <a:lvl3pPr marL="914377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4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3pPr>
            <a:lvl4pPr marL="1371566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0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4pPr>
            <a:lvl5pPr marL="1828754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0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75(1+0,2*1/4)=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79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K1=S1-R=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0,79-0,3=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  <a:p>
            <a:pPr algn="just" defTabSz="914400"/>
            <a:endParaRPr lang="ru-RU" sz="1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49(1+0,2*1/4)=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51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K1=S1-R=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0,51-0,3=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  <a:p>
            <a:pPr algn="just" defTabSz="914400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S4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21(1+0,2*1/12)=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K1=S1-R=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0,22-0,3=-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08</a:t>
            </a:r>
          </a:p>
          <a:p>
            <a:pPr algn="just" defTabSz="914400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,2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+0,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08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=1,28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S’=S+∆S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’=(S’/P-1)/n=((1,2+0,0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-1)/1=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0,2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8, т.е. 28%</a:t>
            </a:r>
          </a:p>
          <a:p>
            <a:pPr algn="just" defTabSz="914400"/>
            <a:endParaRPr lang="ru-RU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1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Эквивалентность платежей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3664" y="800102"/>
            <a:ext cx="649833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781495" y="819916"/>
            <a:ext cx="44656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02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 практике часто возникают случаи, когда необходимо заменить одно денежное обязательство другим</a:t>
            </a:r>
            <a:r>
              <a:rPr lang="ru-RU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Такие изменения не могут быть произвольными.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 eaLnBrk="0" hangingPunct="0"/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430213" algn="just" defTabSz="914400" eaLnBrk="0" hangingPunct="0"/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Изменения условий </a:t>
            </a:r>
            <a:r>
              <a:rPr lang="ru-RU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контрактов должны базироваться на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принципе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финансовой эквивалентности обязательств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Эквивалентность платежей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2813">
              <a:spcBef>
                <a:spcPct val="0"/>
              </a:spcBef>
            </a:pPr>
            <a:endParaRPr lang="ru-RU" sz="100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1170432" y="990600"/>
            <a:ext cx="1041196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Эквивалентными считаются такие платежи, которые, будучи приведенными к одному общему моменту времени, оказываются равными.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ru-RU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краткосрочных обязательств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приведение осуществляется обычно на основе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простых ставок,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средне- и долгосрочных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с помощью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сложных процентных ставок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ru-RU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построении уравнения эквивалентности каждый платеж можно рассматривать и как первоначальную сумму, которую необходимо наращивать к определенному более позднему моменту времени, и как наращенную сумму, которую будем дисконтировать, приводя ее к более ранней дате. Поэтому целесообразно обозначать каждый платеж переменной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Одним из распространенных случаев изменения условий контрактов является консолидация (объединение) платежей. Пусть платежи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,...,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 сроками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заменяются одним в сумме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сроком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 этом случае возможны две постановки задачи: если задается срок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то находится сумма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наоборот, если задана сумма консолидированного платежа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то определяется срок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Эквивалентность платежей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2752" y="800102"/>
            <a:ext cx="11174286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7575" y="976313"/>
            <a:ext cx="52768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 стрелкой 12"/>
          <p:cNvCxnSpPr/>
          <p:nvPr/>
        </p:nvCxnSpPr>
        <p:spPr>
          <a:xfrm>
            <a:off x="1402080" y="1617424"/>
            <a:ext cx="2133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33745" y="1417320"/>
            <a:ext cx="176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30213" algn="just" defTabSz="91440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0 = ?</a:t>
            </a:r>
            <a:endParaRPr lang="en-US" sz="1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Эквивалентность платежей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34963" y="971550"/>
            <a:ext cx="5440997" cy="433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30213" algn="just" defTabSz="914400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 = ?</a:t>
            </a:r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случае краткосрочных платежей уравнение эквивалентности: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следовательно</a:t>
            </a: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4763" y="819150"/>
            <a:ext cx="6194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0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13906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188720" y="1188482"/>
            <a:ext cx="2133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6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163" y="2458402"/>
            <a:ext cx="41529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6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963" y="3669923"/>
            <a:ext cx="38481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9828" y="976313"/>
            <a:ext cx="53816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07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Элементы финансовых расчетов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понятиям финансовой ма­тематики относятся: </a:t>
            </a:r>
          </a:p>
          <a:p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первоначальная инвестированная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сумма,</a:t>
            </a:r>
            <a:endParaRPr lang="ru-RU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наращенная сумма, </a:t>
            </a:r>
            <a:endParaRPr lang="ru-RU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период начисления — промежуток времени, за кото­рый начисляются проценты, измеряется в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годах,</a:t>
            </a:r>
            <a:endParaRPr lang="ru-RU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количество интервалов начисления в каждом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90" y="4027805"/>
            <a:ext cx="33909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0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Эквивалентность платежей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34963" y="971550"/>
            <a:ext cx="5440997" cy="49552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30213" algn="just" defTabSz="914400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 = ?</a:t>
            </a:r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случае долгосрочных платежей уравнение эквивалентности: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обозначим </a:t>
            </a: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тогда  </a:t>
            </a: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4763" y="819150"/>
            <a:ext cx="6194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0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13906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188720" y="1188482"/>
            <a:ext cx="2133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963" y="2352675"/>
            <a:ext cx="36290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1263" y="3276600"/>
            <a:ext cx="24098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1453" y="4318933"/>
            <a:ext cx="20097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8388" y="976313"/>
            <a:ext cx="53816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50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Эквивалентность платежей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7575" y="976313"/>
            <a:ext cx="52768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 стрелкой 12"/>
          <p:cNvCxnSpPr/>
          <p:nvPr/>
        </p:nvCxnSpPr>
        <p:spPr>
          <a:xfrm>
            <a:off x="1402080" y="1617424"/>
            <a:ext cx="2133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33745" y="1417320"/>
            <a:ext cx="176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30213" algn="just" defTabSz="91440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0 = ?</a:t>
            </a:r>
            <a:endParaRPr lang="en-US" sz="1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Эквивалентность платежей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743712" y="943770"/>
            <a:ext cx="5252466" cy="46474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30213" algn="just" defTabSz="914400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случае краткосрочных платежей: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430213" algn="just" defTabSz="9144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случае долгосрочных платежей: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30213" algn="just" defTabSz="9144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4763" y="819150"/>
            <a:ext cx="6194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0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13906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257" y="2164080"/>
            <a:ext cx="4905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3195638"/>
            <a:ext cx="3333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7257" y="4749186"/>
            <a:ext cx="4686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89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25686" y="943770"/>
            <a:ext cx="53816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54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36" y="1239012"/>
            <a:ext cx="5105040" cy="3649980"/>
          </a:xfrm>
          <a:prstGeom prst="rect">
            <a:avLst/>
          </a:prstGeom>
        </p:spPr>
      </p:pic>
      <p:sp>
        <p:nvSpPr>
          <p:cNvPr id="6" name="Текст 3"/>
          <p:cNvSpPr>
            <a:spLocks noGrp="1"/>
          </p:cNvSpPr>
          <p:nvPr>
            <p:ph type="body" sz="quarter" idx="10"/>
          </p:nvPr>
        </p:nvSpPr>
        <p:spPr>
          <a:xfrm>
            <a:off x="1487424" y="1104900"/>
            <a:ext cx="5010912" cy="491648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договору платежи в размере 100 и 500 у.е. должны состояться через 3 года и 6 лет соответственно. Определить размер заменяющего платежа через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лет, если условия контракта 20% годовых.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92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0" y="1328928"/>
            <a:ext cx="5148101" cy="40477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03" y="2523744"/>
            <a:ext cx="5047042" cy="11338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895" y="1621537"/>
            <a:ext cx="2739309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Влияние инфляции на финансовые операции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  <a:ln>
            <a:noFill/>
          </a:ln>
        </p:spPr>
        <p:txBody>
          <a:bodyPr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842917" y="938226"/>
            <a:ext cx="11076750" cy="54168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02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— это сумма денег, для которой рассматривается покупательная способность при отсутствии инфляции. </a:t>
            </a:r>
          </a:p>
          <a:p>
            <a:pPr marL="0" marR="0" lvl="0" indent="4302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ru-RU" sz="28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α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— это сумма денег, покупательная способность которой с учетом инфляции равна покупательной способности суммы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при отсутствии инфляции</a:t>
            </a:r>
          </a:p>
          <a:p>
            <a:pPr marL="0" marR="0" lvl="0" indent="4302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302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Обозначим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ΔS =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ru-RU" sz="28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α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S,</a:t>
            </a:r>
            <a:r>
              <a:rPr kumimoji="0" lang="ru-RU" sz="2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4302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800" i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302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тогда   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уровень (темп) инфляции</a:t>
            </a:r>
          </a:p>
          <a:p>
            <a:pPr marL="0" marR="0" lvl="0" indent="4302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800" b="1" i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302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оказывает, на сколько процентов в среднем выросли цены за период.</a:t>
            </a:r>
          </a:p>
          <a:p>
            <a:pPr marL="0" marR="0" lvl="0" indent="4302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804" y="3764280"/>
            <a:ext cx="3573790" cy="128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3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Влияние инфляции на финансовые операции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  <a:ln>
            <a:noFill/>
          </a:ln>
        </p:spPr>
        <p:txBody>
          <a:bodyPr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280160" y="4636393"/>
            <a:ext cx="10576878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02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Величину        называют 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индексом инфляции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Это индекс роста,</a:t>
            </a:r>
            <a:r>
              <a:rPr kumimoji="0" lang="ru-R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показывает, во сколько раз в среднем выросли цены за рассматриваемый период.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5080" y="800102"/>
            <a:ext cx="5814565" cy="38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482" y="4636393"/>
            <a:ext cx="747737" cy="58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63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Уровень инфляции в месяц составил 2%. Каков уровень инфляции за год?</a:t>
            </a:r>
          </a:p>
          <a:p>
            <a:pPr lvl="0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Дано:</a:t>
            </a:r>
          </a:p>
          <a:p>
            <a:pPr lvl="0" algn="ctr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0520" y="1823872"/>
            <a:ext cx="3078480" cy="339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85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Уровень инфляции в месяц составил 2%. Каков уровень инфляции за год?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2740" y="2196148"/>
            <a:ext cx="8691880" cy="359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30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Учет инфляции в краткосрочных операциях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133272"/>
            <a:ext cx="8138159" cy="471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96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Применение простых и сложных ссудных ставок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ссудная ставка</a:t>
            </a:r>
          </a:p>
          <a:p>
            <a:r>
              <a:rPr lang="en-US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Р(1 +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i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Сложная ссудная ставка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P(1+i)</a:t>
            </a:r>
            <a:r>
              <a:rPr lang="en-US" sz="2800" b="1" i="1" u="sng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800" b="1" i="1" u="sng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i="1" u="sng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i="1" u="sng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/>
              <a:t> </a:t>
            </a:r>
          </a:p>
          <a:p>
            <a:endParaRPr lang="ru-RU" sz="2800" b="1" i="1" u="sng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0BC5-7C0B-41F4-807E-E8A1B14A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304348"/>
            <a:ext cx="62103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Учет инфляции в краткосрочных операциях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817756"/>
            <a:ext cx="5455920" cy="534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10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Учет инфляции в краткосрочных операциях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6559" y="831488"/>
            <a:ext cx="6272685" cy="51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81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5360" y="1066800"/>
            <a:ext cx="108816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Ежемесячный уровень инфляции 1,5%. Под какую ставку нужно инвестировать на 6 месяцев, чтобы обеспечить реальную доходность 6% годовых?</a:t>
            </a: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Дано:</a:t>
            </a:r>
            <a:endParaRPr lang="ru-RU" sz="2800" dirty="0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909" y="2912436"/>
            <a:ext cx="2740342" cy="314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736" y="1188720"/>
            <a:ext cx="10497088" cy="435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65549" y="1188721"/>
            <a:ext cx="1734899" cy="239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86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Учет инфляции в долгосрочных операциях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1425" y="1158240"/>
            <a:ext cx="8102653" cy="445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32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Учет инфляции в долгосрочных операциях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lvl="0"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9880" y="915875"/>
            <a:ext cx="6907530" cy="534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70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Методы оценки эффективности инвестиций: этапы ЖЦП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857037" cy="5221286"/>
          </a:xfrm>
        </p:spPr>
        <p:txBody>
          <a:bodyPr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системный анализ (исследование и анализ осуществимости)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проектирование (конструирование, программирование, отладка)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оценка (испытание)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использование: эксплуатация и сопровождение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1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ИТ-продукты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с разной продолжительностью ЖЦ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-3"/>
          <a:ext cx="1216152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ИТ-продукт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с малым временем жизни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ИТ-продукт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с большим временем жизни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гибкий подход к их созданию и использованию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жесткий промышленный подход регламентированного проектирования и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эксплуатации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научных организациях и вузах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проектных и промышленных организациях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для решения научных и инженерных задач, для получения конкретных результатов вычислений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для регулярной обработки информации и управления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относительно невелики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структура сложная,  размеры могут изменяться в широких пределах,  обладают свойствами познаваемости и возможности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модификации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процессе длительного сопровождения и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использования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разрабатываются одним специалистом или маленькой группой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проектированием и эксплуатацией занимаются большие коллективы специалистов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3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главная идея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продукта обсуждается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одним программистом и конечным пользователем; требования,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предъявляемые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 функциональным и конструктивным характеристикам, как правило, не формализуются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составляется перечень требований,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оформляется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виде спецификации, оценивается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эксплуатационная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коммерческая осуществимость;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обязательна формализация программной системы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3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отсутствуют оформленные испытания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продукта;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показатели качества контролируются только разработчиками в соответствии с их неформальными представлениями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формализованные испытания и определение достигнутых показателей качества конечного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продукта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0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ИТ-продукты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с разной продолжительностью ЖЦ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-2"/>
          <a:ext cx="12192000" cy="686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7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ИТ-продукт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с малым временем жизни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ИТ-продукт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с большим временем жизни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 предназначены для тиражирования и передачи для последующего использования в другие коллективы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22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допускают тиражирование, сопровождаются документацией как промышленные изделия 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являются частью научно-исследовательской работы и не могут  рассматриваться как отчуждаемые продукты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22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представляют собой отчуждаемые от разработчика продукты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жизненный цикл редко превышает 3 года.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жизненный цикл составляет 10 лет и более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55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распределение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затрат: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системный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анализ и формализация проблемы -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45%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проектирование - 45%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времени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эксплуатация и получения результатов – 10% времени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распределение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затрат: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системный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анализ и формализация проблемы - 1%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проектирование -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20% времени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эксплуатация и получения результатов – 79% времени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9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сопровождение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 модификация таких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продуктов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необязательны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сопровождение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состоит в исправлении ошибок (20% общих затрат), адаптации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конкретным условиям использования (20% общих затрат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), модернизации (расширение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функциональных возможностей,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улучшение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характеристик решаемых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задач) 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(60% общих затрат)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44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жизненный цикл завершается после получения результатов вычислений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прекращение сопровождения может быть связано с разработкой</a:t>
                      </a:r>
                      <a:r>
                        <a:rPr lang="ru-RU" sz="18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более совершенного продукта, прекращением использования сопровождаемого продукта, нерентабельным увеличением затрат на сопровождение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Подходы к расчету показателей эффективности: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1143000"/>
            <a:ext cx="11522075" cy="4878388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ru-RU" sz="2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моментный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показатели рассчитываются 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независимо от периодов жизненного цикла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используется для оценки мер по совершенствованию информационного продукта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усредненный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на основе данных одного или нескольких периодов определяются показатели, которые 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распространяются на остальные периоды жизненного цикла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соответствии с характером оцениваемых доходов и расходов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кумулятивный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расчет показателей проводят 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весь период жизненного цикла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суммарном выражении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Погашение задолженности частями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Необходимым условием финансовой или кредитной операции в любой ее форме является сбалансированность вложений и отдачи. Понятие сбалансированности удобно пояснить на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графике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89" y="2371470"/>
            <a:ext cx="10066491" cy="259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9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Методы оценки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99744" y="800102"/>
            <a:ext cx="10857294" cy="5221286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Оценка осуществляется сопоставлением результата и затрат на его достижение. Различают эффект и эффективность. Абсолютную и сравнительную.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Инвестиции – решение по текущим затратам с целью получения дохода в будущем.</a:t>
            </a:r>
          </a:p>
          <a:p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Методы оценки эффективности инвестиций:</a:t>
            </a:r>
          </a:p>
          <a:p>
            <a:pPr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маржинальный анализ</a:t>
            </a:r>
          </a:p>
          <a:p>
            <a:pPr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статические методы</a:t>
            </a:r>
          </a:p>
          <a:p>
            <a:pPr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динамические методы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6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Маржинальный анализ (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анализ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безубыточности)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69280" y="1249680"/>
            <a:ext cx="5958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Затраты классифицируют на:</a:t>
            </a:r>
          </a:p>
          <a:p>
            <a:pPr algn="just"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переменные</a:t>
            </a:r>
          </a:p>
          <a:p>
            <a:pPr algn="just"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постоянные.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Точка безубыточности – продажи, при которых доходы скомпенсировали затраты, прибыль равна нулю.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2700" y="4969371"/>
            <a:ext cx="2209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7" y="1249680"/>
            <a:ext cx="46101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162246"/>
            <a:ext cx="2886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03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Маржинальный анализ (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анализ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безубыточности)</a:t>
            </a:r>
            <a:endParaRPr lang="ru-RU" sz="36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3680" y="819478"/>
            <a:ext cx="6716975" cy="53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Маржинальный анализ (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анализ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безубыточности)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1563" y="1163638"/>
            <a:ext cx="57054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9260" y="5211763"/>
            <a:ext cx="2209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8" y="1280160"/>
            <a:ext cx="48577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5135563"/>
            <a:ext cx="3962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27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Варианты распределения денежных потоков во времени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9280" y="924837"/>
            <a:ext cx="7772400" cy="537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0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Варианты распределения денежных потоков во времени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5560" y="814209"/>
            <a:ext cx="7147560" cy="54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5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Варианты распределения денежных потоков во времени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5080" y="795619"/>
            <a:ext cx="7010400" cy="543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25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Методы оценки эффективности инвестиций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endParaRPr lang="ru-RU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Статические методы: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срока окупаемости;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и сравнение чистого дохода;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и сравнение нормы прибыли на капитал;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и сравнение приведенной себестоимости.</a:t>
            </a:r>
          </a:p>
          <a:p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6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Срок окупаемости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(PP)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5913437" cy="5221286"/>
          </a:xfrm>
        </p:spPr>
        <p:txBody>
          <a:bodyPr/>
          <a:lstStyle/>
          <a:p>
            <a:pPr algn="just"/>
            <a:endParaRPr lang="ru-RU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Payback Period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показывает, сколько времени понадобится для того, чтобы инвестиционный проект окупил первоначально инвестированную сумму (то есть до превышения текущим доходом накопленных инвестиций)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6525" y="1143000"/>
            <a:ext cx="57054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17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Расчет срока окупаемости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(PP)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0206" y="800103"/>
            <a:ext cx="4831714" cy="253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0340" y="3337561"/>
            <a:ext cx="5326698" cy="295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" y="993710"/>
            <a:ext cx="6744497" cy="48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32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Погашение задолженности частями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2" y="913980"/>
            <a:ext cx="3401465" cy="5084885"/>
          </a:xfrm>
        </p:spPr>
        <p:txBody>
          <a:bodyPr/>
          <a:lstStyle/>
          <a:p>
            <a:pPr algn="just"/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Сбалансированность вложений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отдачи: актуарный метод и правило торговца.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72" y="800102"/>
            <a:ext cx="6913265" cy="56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12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 расчета срока окупаемости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(PP)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34963" y="1173480"/>
          <a:ext cx="4144645" cy="26578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А,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В,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1" y="4320542"/>
            <a:ext cx="5897112" cy="227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800102"/>
            <a:ext cx="4057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79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Чистый доход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 инвестиционному проекту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(NV)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5913437" cy="5221286"/>
          </a:xfrm>
        </p:spPr>
        <p:txBody>
          <a:bodyPr/>
          <a:lstStyle/>
          <a:p>
            <a:pPr algn="just"/>
            <a:endParaRPr lang="ru-RU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Чистый доход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инвестиционному проекту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 Value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накопленное сальдо притоков и оттоков по ИП за весь срок его реализации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248051" y="1417320"/>
          <a:ext cx="4144645" cy="26578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А,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В,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6793" y="3805238"/>
            <a:ext cx="3563060" cy="108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5131" y="4415790"/>
            <a:ext cx="5454282" cy="136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78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Прибыль на инвестированный капитал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PI)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algn="just"/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Прибыль на инвестированный капитал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(индекс доходности инвестиций)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Profitability Index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показывает рентабельность инвестированного капитала.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1080" y="2231157"/>
            <a:ext cx="10577897" cy="379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24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Прибыль на инвестированный капитал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PI)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63" y="800102"/>
            <a:ext cx="3925019" cy="507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196491" y="1051560"/>
          <a:ext cx="4144645" cy="26578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А,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В,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1,6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5960" y="4154646"/>
            <a:ext cx="5303520" cy="216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34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Минимум приведенных затрат 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1424938"/>
          </a:xfrm>
        </p:spPr>
        <p:txBody>
          <a:bodyPr/>
          <a:lstStyle/>
          <a:p>
            <a:pPr algn="just"/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Минимум приведенных затрат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учитывает текущие затраты в расчете на год, а также полные капитальные затраты, равными долями распределенные на определенное количество лет реализации проекта. 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3" y="2225040"/>
            <a:ext cx="87630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0960" y="2225040"/>
            <a:ext cx="4238695" cy="20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90500" cy="209550"/>
          </a:xfrm>
          <a:prstGeom prst="rect">
            <a:avLst/>
          </a:prstGeom>
          <a:noFill/>
        </p:spPr>
      </p:pic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0" y="66675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Минимум приведенных затрат 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6020117" cy="505205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выбор предлагается три варианта реализации одобренного инвестором проекта. Требование инвестора: окупаемость капитальных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инвести-ций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5 лет.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3240" y="3428998"/>
          <a:ext cx="5633721" cy="1630682"/>
        </p:xfrm>
        <a:graphic>
          <a:graphicData uri="http://schemas.openxmlformats.org/drawingml/2006/table">
            <a:tbl>
              <a:tblPr/>
              <a:tblGrid>
                <a:gridCol w="259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Показатель, 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тыс.руб.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Вар. </a:t>
                      </a: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Вар. </a:t>
                      </a: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Вар. </a:t>
                      </a: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Капитальные вложения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98500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140000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120000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Ежегодные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т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екущие затраты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60387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43512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42086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49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2293" y="2156458"/>
            <a:ext cx="5699545" cy="254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91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Динамические методы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5806757" cy="505205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Учитывают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фактор времени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через определение современной стоимости будущих оттоков и притоков денежных средств.</a:t>
            </a: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Альтернативные издержки по инвестициям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определяют ставку дисконтирования (приведения к нулевому моменту времени).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5575" y="1119188"/>
            <a:ext cx="56864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69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857037" cy="68024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Методы оценки эффективности инвестиций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endParaRPr lang="ru-RU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Динамические методы :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чистой приведенной стоимости;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внутренней нормы доходности;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дисконтированного срока окупаемости.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6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967" y="119858"/>
            <a:ext cx="11656071" cy="68024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Графическое изображение процесса наращения/дисконтирования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4900"/>
            <a:ext cx="6797040" cy="448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8103" y="1767840"/>
            <a:ext cx="3389610" cy="240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27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Чистая приведенная стоимость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NPV)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5806757" cy="3314698"/>
          </a:xfrm>
        </p:spPr>
        <p:txBody>
          <a:bodyPr/>
          <a:lstStyle/>
          <a:p>
            <a:pPr algn="just"/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Чистая приведенная стоимость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NPV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(Net Present Value)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сумма современных стоимостей всех денежных потоков по проекту, приведенных к нулевому моменту времени с помощью альтернативных издержек по инвестициям.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5575" y="1119188"/>
            <a:ext cx="56864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963" y="4065076"/>
            <a:ext cx="6104800" cy="123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86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Актуарный метод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63168" y="800102"/>
            <a:ext cx="10893870" cy="5221286"/>
          </a:xfrm>
        </p:spPr>
        <p:txBody>
          <a:bodyPr/>
          <a:lstStyle/>
          <a:p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 – R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≤ R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K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 – R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≤ R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 – R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0,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720" y="2499361"/>
            <a:ext cx="9342120" cy="35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6649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Чистая приведенная стоимость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NPV)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5806757" cy="121157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Примем альтернативные издержки по инвестициям 12% годовых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64371" y="2011680"/>
          <a:ext cx="4144645" cy="26578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А,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В,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1,6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4848" y="792480"/>
            <a:ext cx="3886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5443" y="4429125"/>
            <a:ext cx="5934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40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Чистый доход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 инвестиционному проекту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(NV)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5913437" cy="5221286"/>
          </a:xfrm>
        </p:spPr>
        <p:txBody>
          <a:bodyPr/>
          <a:lstStyle/>
          <a:p>
            <a:pPr algn="just"/>
            <a:endParaRPr lang="ru-RU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Чистый доход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инвестиционному проекту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 Value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накопленное сальдо притоков и оттоков по ИП за весь срок его реализации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248051" y="1417320"/>
          <a:ext cx="4144645" cy="26578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А,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Проект В, 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6793" y="3805238"/>
            <a:ext cx="3563060" cy="108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5131" y="4415790"/>
            <a:ext cx="5454282" cy="136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87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Внутренняя норма доходности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IRR)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0546397" cy="171449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Внутренняя норма доходности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IRR (Internal Rate of Return)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ставка дисконтирования, при которой чистая приведенная стоимость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NPV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равна нулю.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0119" y="2514600"/>
            <a:ext cx="9351241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7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Внутренняя норма доходности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IRR)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105917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Методом линейной интерполяции подбираются два значения ставки, при которой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NPV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меняет знак.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3170" y="2164080"/>
            <a:ext cx="8968830" cy="35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" y="3093720"/>
            <a:ext cx="3977640" cy="26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42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Внутренняя норма доходности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IRR)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34963" y="1097280"/>
          <a:ext cx="2434590" cy="26578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Проект 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В, </a:t>
                      </a: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0855" y="1463040"/>
            <a:ext cx="9161855" cy="359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25" y="4097655"/>
            <a:ext cx="1962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82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Дисконтированный срок окупаемости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529" y="1067474"/>
            <a:ext cx="4753917" cy="137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91961" y="2752344"/>
          <a:ext cx="4144645" cy="29626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Проект 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В, </a:t>
                      </a: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млн.руб.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Проект 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, млн.руб.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дисконтир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0.71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0.88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0.43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69598" y="1232532"/>
            <a:ext cx="618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Пусть альтернативные издержки 12%.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3278" y="2423160"/>
            <a:ext cx="53228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90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Методы оценки эффективности инвестиций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Маржинальный анализ</a:t>
            </a:r>
          </a:p>
          <a:p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Статические методы: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срока окупаемости;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и сравнение чистого дохода;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и сравнение нормы прибыли на капитал;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и сравнение приведенной себестоимости.</a:t>
            </a:r>
          </a:p>
          <a:p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Динамические методы :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чистой приведенной стоимости;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внутренней нормы доходности;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– расчет срока окупаемости.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Правило торговца</a:t>
            </a:r>
            <a:endParaRPr lang="ru-RU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253647" y="800102"/>
            <a:ext cx="10603391" cy="5221286"/>
          </a:xfrm>
        </p:spPr>
        <p:txBody>
          <a:bodyPr/>
          <a:lstStyle/>
          <a:p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 – R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 – R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 + t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A59A1-6D68-404D-9CD5-A63E53D1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47" y="1914525"/>
            <a:ext cx="10193307" cy="37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3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Пример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4" y="800101"/>
            <a:ext cx="4966709" cy="3633353"/>
          </a:xfrm>
        </p:spPr>
        <p:txBody>
          <a:bodyPr/>
          <a:lstStyle/>
          <a:p>
            <a:pPr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Обязательство в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1200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у.ед. должно быть погашено через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месяцев. В счет выплаты долга через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месяца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поступило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700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у.ед. Определить остаток долга, если на него начисляются  проценты по ставке 20% годовых. (актуарным методом и правилом торговца).</a:t>
            </a:r>
          </a:p>
          <a:p>
            <a:pPr algn="just"/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542098"/>
            <a:ext cx="66198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90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 (актуарный метод)</a:t>
            </a:r>
            <a:endParaRPr lang="ru-RU" sz="36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0" y="819577"/>
            <a:ext cx="8016240" cy="521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162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8862</TotalTime>
  <Words>2075</Words>
  <Application>Microsoft Office PowerPoint</Application>
  <PresentationFormat>Широкоэкранный</PresentationFormat>
  <Paragraphs>448</Paragraphs>
  <Slides>66</Slides>
  <Notes>39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Элементы финансовых расчетов</vt:lpstr>
      <vt:lpstr>Применение простых и сложных ссудных ставок</vt:lpstr>
      <vt:lpstr>Погашение задолженности частями</vt:lpstr>
      <vt:lpstr>Погашение задолженности частями</vt:lpstr>
      <vt:lpstr>Актуарный метод</vt:lpstr>
      <vt:lpstr>Правило торговца</vt:lpstr>
      <vt:lpstr>Пример</vt:lpstr>
      <vt:lpstr>Пример (актуарный метод)</vt:lpstr>
      <vt:lpstr>Пример (актуарный метод)</vt:lpstr>
      <vt:lpstr>Пример (актуарный метод)</vt:lpstr>
      <vt:lpstr>Правило торговца</vt:lpstr>
      <vt:lpstr>Пример (правило торговца)</vt:lpstr>
      <vt:lpstr>Пример (правило торговца)</vt:lpstr>
      <vt:lpstr>Пример потребительского кредита</vt:lpstr>
      <vt:lpstr>Эквивалентность платежей</vt:lpstr>
      <vt:lpstr>Эквивалентность платежей</vt:lpstr>
      <vt:lpstr>Эквивалентность платежей</vt:lpstr>
      <vt:lpstr>Эквивалентность платежей</vt:lpstr>
      <vt:lpstr>Эквивалентность платежей</vt:lpstr>
      <vt:lpstr>Эквивалентность платежей</vt:lpstr>
      <vt:lpstr>Эквивалентность платежей</vt:lpstr>
      <vt:lpstr>ПРИМЕР</vt:lpstr>
      <vt:lpstr>ПРИМЕР</vt:lpstr>
      <vt:lpstr>Влияние инфляции на финансовые операции</vt:lpstr>
      <vt:lpstr>Влияние инфляции на финансовые операции</vt:lpstr>
      <vt:lpstr>ПРИМЕР</vt:lpstr>
      <vt:lpstr>ПРИМЕР</vt:lpstr>
      <vt:lpstr>Учет инфляции в краткосрочных операциях</vt:lpstr>
      <vt:lpstr>Учет инфляции в краткосрочных операциях</vt:lpstr>
      <vt:lpstr>Учет инфляции в краткосрочных операциях</vt:lpstr>
      <vt:lpstr>ПРИМЕР</vt:lpstr>
      <vt:lpstr>ПРИМЕР</vt:lpstr>
      <vt:lpstr>Учет инфляции в долгосрочных операциях</vt:lpstr>
      <vt:lpstr>Учет инфляции в долгосрочных операциях</vt:lpstr>
      <vt:lpstr>Методы оценки эффективности инвестиций: этапы ЖЦП</vt:lpstr>
      <vt:lpstr>ИТ-продукты с разной продолжительностью ЖЦ</vt:lpstr>
      <vt:lpstr>ИТ-продукты с разной продолжительностью ЖЦ</vt:lpstr>
      <vt:lpstr>Подходы к расчету показателей эффективности:</vt:lpstr>
      <vt:lpstr>Методы оценки</vt:lpstr>
      <vt:lpstr>Маржинальный анализ (анализ безубыточности)</vt:lpstr>
      <vt:lpstr>Маржинальный анализ (анализ безубыточности)</vt:lpstr>
      <vt:lpstr>Маржинальный анализ (анализ безубыточности)</vt:lpstr>
      <vt:lpstr>Варианты распределения денежных потоков во времени</vt:lpstr>
      <vt:lpstr>Варианты распределения денежных потоков во времени</vt:lpstr>
      <vt:lpstr>Варианты распределения денежных потоков во времени</vt:lpstr>
      <vt:lpstr>Методы оценки эффективности инвестиций</vt:lpstr>
      <vt:lpstr>Срок окупаемости (PP)</vt:lpstr>
      <vt:lpstr>Расчет срока окупаемости (PP)</vt:lpstr>
      <vt:lpstr>Пример расчета срока окупаемости (PP)</vt:lpstr>
      <vt:lpstr>Чистый доход по инвестиционному проекту (NV)</vt:lpstr>
      <vt:lpstr>Прибыль на инвестированный капитал (PI)</vt:lpstr>
      <vt:lpstr>Прибыль на инвестированный капитал (PI)</vt:lpstr>
      <vt:lpstr>Минимум приведенных затрат (Cпр)</vt:lpstr>
      <vt:lpstr>Минимум приведенных затрат (Cпр)</vt:lpstr>
      <vt:lpstr>Динамические методы</vt:lpstr>
      <vt:lpstr>Методы оценки эффективности инвестиций</vt:lpstr>
      <vt:lpstr>Графическое изображение процесса наращения/дисконтирования</vt:lpstr>
      <vt:lpstr>Чистая приведенная стоимость (NPV)</vt:lpstr>
      <vt:lpstr>Чистая приведенная стоимость (NPV)</vt:lpstr>
      <vt:lpstr>Чистый доход по инвестиционному проекту (NV)</vt:lpstr>
      <vt:lpstr>Внутренняя норма доходности (IRR)</vt:lpstr>
      <vt:lpstr>Внутренняя норма доходности (IRR)</vt:lpstr>
      <vt:lpstr>Внутренняя норма доходности (IRR)</vt:lpstr>
      <vt:lpstr>Дисконтированный срок окупаемости (PPд)</vt:lpstr>
      <vt:lpstr>Методы оценки эффективности инвестиций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Миссия. Программа развития ГУАП</dc:title>
  <dc:creator>USER01</dc:creator>
  <cp:lastModifiedBy>УМО1</cp:lastModifiedBy>
  <cp:revision>543</cp:revision>
  <cp:lastPrinted>2016-08-30T12:34:42Z</cp:lastPrinted>
  <dcterms:created xsi:type="dcterms:W3CDTF">2016-08-24T13:39:31Z</dcterms:created>
  <dcterms:modified xsi:type="dcterms:W3CDTF">2023-03-18T08:27:12Z</dcterms:modified>
</cp:coreProperties>
</file>