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1"/>
  </p:notesMasterIdLst>
  <p:handoutMasterIdLst>
    <p:handoutMasterId r:id="rId52"/>
  </p:handoutMasterIdLst>
  <p:sldIdLst>
    <p:sldId id="392" r:id="rId2"/>
    <p:sldId id="746" r:id="rId3"/>
    <p:sldId id="747" r:id="rId4"/>
    <p:sldId id="748" r:id="rId5"/>
    <p:sldId id="752" r:id="rId6"/>
    <p:sldId id="755" r:id="rId7"/>
    <p:sldId id="756" r:id="rId8"/>
    <p:sldId id="757" r:id="rId9"/>
    <p:sldId id="758" r:id="rId10"/>
    <p:sldId id="764" r:id="rId11"/>
    <p:sldId id="765" r:id="rId12"/>
    <p:sldId id="766" r:id="rId13"/>
    <p:sldId id="767" r:id="rId14"/>
    <p:sldId id="768" r:id="rId15"/>
    <p:sldId id="769" r:id="rId16"/>
    <p:sldId id="693" r:id="rId17"/>
    <p:sldId id="694" r:id="rId18"/>
    <p:sldId id="695" r:id="rId19"/>
    <p:sldId id="696" r:id="rId20"/>
    <p:sldId id="697" r:id="rId21"/>
    <p:sldId id="698" r:id="rId22"/>
    <p:sldId id="700" r:id="rId23"/>
    <p:sldId id="799" r:id="rId24"/>
    <p:sldId id="701" r:id="rId25"/>
    <p:sldId id="808" r:id="rId26"/>
    <p:sldId id="705" r:id="rId27"/>
    <p:sldId id="811" r:id="rId28"/>
    <p:sldId id="707" r:id="rId29"/>
    <p:sldId id="814" r:id="rId30"/>
    <p:sldId id="712" r:id="rId31"/>
    <p:sldId id="713" r:id="rId32"/>
    <p:sldId id="709" r:id="rId33"/>
    <p:sldId id="710" r:id="rId34"/>
    <p:sldId id="711" r:id="rId35"/>
    <p:sldId id="714" r:id="rId36"/>
    <p:sldId id="715" r:id="rId37"/>
    <p:sldId id="815" r:id="rId38"/>
    <p:sldId id="827" r:id="rId39"/>
    <p:sldId id="718" r:id="rId40"/>
    <p:sldId id="782" r:id="rId41"/>
    <p:sldId id="783" r:id="rId42"/>
    <p:sldId id="784" r:id="rId43"/>
    <p:sldId id="785" r:id="rId44"/>
    <p:sldId id="786" r:id="rId45"/>
    <p:sldId id="788" r:id="rId46"/>
    <p:sldId id="789" r:id="rId47"/>
    <p:sldId id="790" r:id="rId48"/>
    <p:sldId id="791" r:id="rId49"/>
    <p:sldId id="792" r:id="rId50"/>
  </p:sldIdLst>
  <p:sldSz cx="12192000" cy="6858000"/>
  <p:notesSz cx="9928225" cy="6797675"/>
  <p:defaultTextStyle>
    <a:defPPr>
      <a:defRPr lang="ru-RU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orient="horz" pos="1321">
          <p15:clr>
            <a:srgbClr val="A4A3A4"/>
          </p15:clr>
        </p15:guide>
        <p15:guide id="4" orient="horz" pos="3793">
          <p15:clr>
            <a:srgbClr val="A4A3A4"/>
          </p15:clr>
        </p15:guide>
        <p15:guide id="5" orient="horz" pos="1463">
          <p15:clr>
            <a:srgbClr val="A4A3A4"/>
          </p15:clr>
        </p15:guide>
        <p15:guide id="6" orient="horz" pos="2840">
          <p15:clr>
            <a:srgbClr val="A4A3A4"/>
          </p15:clr>
        </p15:guide>
        <p15:guide id="7" orient="horz" pos="699">
          <p15:clr>
            <a:srgbClr val="A4A3A4"/>
          </p15:clr>
        </p15:guide>
        <p15:guide id="8" pos="3840">
          <p15:clr>
            <a:srgbClr val="A4A3A4"/>
          </p15:clr>
        </p15:guide>
        <p15:guide id="9" pos="219">
          <p15:clr>
            <a:srgbClr val="A4A3A4"/>
          </p15:clr>
        </p15:guide>
        <p15:guide id="10" pos="5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99"/>
    <a:srgbClr val="00B8EE"/>
    <a:srgbClr val="004F9F"/>
    <a:srgbClr val="AB3A8D"/>
    <a:srgbClr val="004F00"/>
    <a:srgbClr val="006CB6"/>
    <a:srgbClr val="00A5E0"/>
    <a:srgbClr val="FDFDFD"/>
    <a:srgbClr val="00A8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86875" autoAdjust="0"/>
  </p:normalViewPr>
  <p:slideViewPr>
    <p:cSldViewPr snapToGrid="0" snapToObjects="1">
      <p:cViewPr varScale="1">
        <p:scale>
          <a:sx n="76" d="100"/>
          <a:sy n="76" d="100"/>
        </p:scale>
        <p:origin x="922" y="53"/>
      </p:cViewPr>
      <p:guideLst>
        <p:guide orient="horz" pos="2183"/>
        <p:guide orient="horz" pos="1117"/>
        <p:guide orient="horz" pos="1321"/>
        <p:guide orient="horz" pos="3793"/>
        <p:guide orient="horz" pos="1463"/>
        <p:guide orient="horz" pos="2840"/>
        <p:guide orient="horz" pos="699"/>
        <p:guide pos="3840"/>
        <p:guide pos="219"/>
        <p:guide pos="523"/>
      </p:guideLst>
    </p:cSldViewPr>
  </p:slideViewPr>
  <p:outlineViewPr>
    <p:cViewPr>
      <p:scale>
        <a:sx n="33" d="100"/>
        <a:sy n="33" d="100"/>
      </p:scale>
      <p:origin x="0" y="-6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-1692" y="-90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341313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l" defTabSz="91437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B770F0-B2A2-4C94-8415-FF3658F8751F}" type="datetime1">
              <a:rPr lang="ru-RU"/>
              <a:pPr/>
              <a:t>18.03.2023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3713" cy="341312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l" defTabSz="91437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01817EF-276D-45E0-BEA5-49793B39DAF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7238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l" defTabSz="91437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339725"/>
          </a:xfrm>
          <a:prstGeom prst="rect">
            <a:avLst/>
          </a:prstGeom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44B5483-3767-48B8-A848-4CE23DCD038A}" type="datetime1">
              <a:rPr lang="ru-RU"/>
              <a:pPr/>
              <a:t>18.03.2023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7" rIns="91435" bIns="45717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2188" y="3228975"/>
            <a:ext cx="7943850" cy="3059113"/>
          </a:xfrm>
          <a:prstGeom prst="rect">
            <a:avLst/>
          </a:prstGeom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l" defTabSz="91437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3713" cy="339725"/>
          </a:xfrm>
          <a:prstGeom prst="rect">
            <a:avLst/>
          </a:prstGeom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D85C6F3-C298-4B21-89FB-0D86DD7B8C9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3460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charset="0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itchFamily="34" charset="0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itchFamily="34" charset="0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itchFamily="34" charset="0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itchFamily="34" charset="0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sultant.ru/document/cons_doc_LAW_421786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dirty="0" smtClean="0">
              <a:cs typeface="Arial" pitchFamily="34" charset="0"/>
            </a:endParaRPr>
          </a:p>
        </p:txBody>
      </p:sp>
      <p:sp>
        <p:nvSpPr>
          <p:cNvPr id="18435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43DB58-20D6-4F1E-9350-6B13ACAEB2B0}" type="slidenum">
              <a:rPr lang="ru-RU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smtClean="0">
              <a:cs typeface="Arial" pitchFamily="34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5801DE-BE20-4AB8-8258-2DA4B889B270}" type="slidenum">
              <a:rPr lang="ru-RU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dirty="0" smtClean="0">
              <a:cs typeface="Arial" pitchFamily="34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5801DE-BE20-4AB8-8258-2DA4B889B270}" type="slidenum">
              <a:rPr lang="ru-RU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dirty="0" smtClean="0">
              <a:cs typeface="Arial" pitchFamily="34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5801DE-BE20-4AB8-8258-2DA4B889B270}" type="slidenum">
              <a:rPr lang="ru-RU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801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smtClean="0">
              <a:cs typeface="Arial" pitchFamily="34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5801DE-BE20-4AB8-8258-2DA4B889B270}" type="slidenum">
              <a:rPr lang="ru-RU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smtClean="0">
              <a:cs typeface="Arial" pitchFamily="34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5801DE-BE20-4AB8-8258-2DA4B889B270}" type="slidenum">
              <a:rPr lang="ru-RU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811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smtClean="0">
              <a:cs typeface="Arial" pitchFamily="34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5801DE-BE20-4AB8-8258-2DA4B889B270}" type="slidenum">
              <a:rPr lang="ru-RU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smtClean="0">
              <a:cs typeface="Arial" pitchFamily="34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5801DE-BE20-4AB8-8258-2DA4B889B270}" type="slidenum">
              <a:rPr lang="ru-RU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592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smtClean="0">
              <a:cs typeface="Arial" pitchFamily="34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5801DE-BE20-4AB8-8258-2DA4B889B270}" type="slidenum">
              <a:rPr lang="ru-RU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184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smtClean="0">
              <a:cs typeface="Arial" pitchFamily="34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5801DE-BE20-4AB8-8258-2DA4B889B270}" type="slidenum">
              <a:rPr lang="ru-RU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smtClean="0">
              <a:cs typeface="Arial" pitchFamily="34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5801DE-BE20-4AB8-8258-2DA4B889B270}" type="slidenum">
              <a:rPr lang="ru-RU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smtClean="0">
              <a:cs typeface="Arial" pitchFamily="34" charset="0"/>
            </a:endParaRPr>
          </a:p>
        </p:txBody>
      </p:sp>
      <p:sp>
        <p:nvSpPr>
          <p:cNvPr id="2765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AB9868D-8AEB-4E86-AA0F-18BA9FCC3C3E}" type="slidenum">
              <a:rPr lang="ru-RU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1073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smtClean="0">
              <a:cs typeface="Arial" pitchFamily="34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5801DE-BE20-4AB8-8258-2DA4B889B270}" type="slidenum">
              <a:rPr lang="ru-RU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smtClean="0">
              <a:cs typeface="Arial" pitchFamily="34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5801DE-BE20-4AB8-8258-2DA4B889B270}" type="slidenum">
              <a:rPr lang="ru-RU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smtClean="0">
              <a:cs typeface="Arial" pitchFamily="34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5801DE-BE20-4AB8-8258-2DA4B889B270}" type="slidenum">
              <a:rPr lang="ru-RU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smtClean="0">
              <a:cs typeface="Arial" pitchFamily="34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5801DE-BE20-4AB8-8258-2DA4B889B270}" type="slidenum">
              <a:rPr lang="ru-RU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smtClean="0">
              <a:cs typeface="Arial" pitchFamily="34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5801DE-BE20-4AB8-8258-2DA4B889B270}" type="slidenum">
              <a:rPr lang="ru-RU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smtClean="0">
              <a:cs typeface="Arial" pitchFamily="34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5801DE-BE20-4AB8-8258-2DA4B889B270}" type="slidenum">
              <a:rPr lang="ru-RU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3372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dirty="0" smtClean="0">
              <a:cs typeface="Arial" pitchFamily="34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5801DE-BE20-4AB8-8258-2DA4B889B270}" type="slidenum">
              <a:rPr lang="ru-RU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132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smtClean="0">
              <a:cs typeface="Arial" pitchFamily="34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5801DE-BE20-4AB8-8258-2DA4B889B270}" type="slidenum">
              <a:rPr lang="ru-RU"/>
              <a:pPr/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smtClean="0">
              <a:cs typeface="Arial" pitchFamily="34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5801DE-BE20-4AB8-8258-2DA4B889B270}" type="slidenum">
              <a:rPr lang="ru-RU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3937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smtClean="0">
              <a:cs typeface="Arial" pitchFamily="34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5801DE-BE20-4AB8-8258-2DA4B889B270}" type="slidenum">
              <a:rPr lang="ru-RU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953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Arial" charset="0"/>
                <a:cs typeface="Arial" charset="0"/>
              </a:rPr>
              <a:t>С 01.01.2023</a:t>
            </a:r>
            <a:r>
              <a:rPr kumimoji="1"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Arial" charset="0"/>
                <a:cs typeface="Arial" charset="0"/>
              </a:rPr>
              <a:t> г. </a:t>
            </a:r>
            <a:r>
              <a:rPr kumimoji="1"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Arial" charset="0"/>
                <a:cs typeface="Arial" charset="0"/>
              </a:rPr>
              <a:t>ПФР и ФСС объединяются в Фонд пенсионного и социального страхования Российской Федерации" (сокращенное название - Социальный фонд России, СФР)</a:t>
            </a:r>
          </a:p>
          <a:p>
            <a:r>
              <a:rPr kumimoji="1"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Arial" charset="0"/>
                <a:cs typeface="Arial" charset="0"/>
                <a:hlinkClick r:id="rId3"/>
              </a:rPr>
              <a:t>Федеральный закон от 14.07.2022 N 236-ФЗ "О Фонде пенсионного и социального страхования Российской Федерации"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9746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smtClean="0">
              <a:cs typeface="Arial" pitchFamily="34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5801DE-BE20-4AB8-8258-2DA4B889B270}" type="slidenum">
              <a:rPr lang="ru-RU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0616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dirty="0" smtClean="0">
              <a:cs typeface="Arial" pitchFamily="34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5801DE-BE20-4AB8-8258-2DA4B889B270}" type="slidenum">
              <a:rPr lang="ru-RU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7669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smtClean="0">
              <a:cs typeface="Arial" pitchFamily="34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5801DE-BE20-4AB8-8258-2DA4B889B270}" type="slidenum">
              <a:rPr lang="ru-RU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4942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C6F3-C298-4B21-89FB-0D86DD7B8C9B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871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smtClean="0">
              <a:cs typeface="Arial" pitchFamily="34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5801DE-BE20-4AB8-8258-2DA4B889B270}" type="slidenum">
              <a:rPr lang="ru-RU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17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smtClean="0">
              <a:cs typeface="Arial" pitchFamily="34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5801DE-BE20-4AB8-8258-2DA4B889B270}" type="slidenum">
              <a:rPr lang="ru-RU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smtClean="0">
              <a:cs typeface="Arial" pitchFamily="34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5801DE-BE20-4AB8-8258-2DA4B889B270}" type="slidenum">
              <a:rPr lang="ru-RU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smtClean="0">
              <a:cs typeface="Arial" pitchFamily="34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5801DE-BE20-4AB8-8258-2DA4B889B270}" type="slidenum">
              <a:rPr lang="ru-RU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smtClean="0">
              <a:cs typeface="Arial" pitchFamily="34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5801DE-BE20-4AB8-8258-2DA4B889B270}" type="slidenum">
              <a:rPr lang="ru-RU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smtClean="0">
              <a:cs typeface="Arial" pitchFamily="34" charset="0"/>
            </a:endParaRP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5801DE-BE20-4AB8-8258-2DA4B889B270}" type="slidenum">
              <a:rPr lang="ru-RU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71C24-357E-4C9D-9423-8D844513CC1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000F32-5807-4A28-BE5C-43DAB90057F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FB8D9-D520-4C12-B16B-8FA7FB94351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5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3" y="6021388"/>
            <a:ext cx="4286250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3"/>
          <p:cNvSpPr/>
          <p:nvPr userDrawn="1"/>
        </p:nvSpPr>
        <p:spPr>
          <a:xfrm>
            <a:off x="0" y="0"/>
            <a:ext cx="12192000" cy="808038"/>
          </a:xfrm>
          <a:prstGeom prst="rect">
            <a:avLst/>
          </a:prstGeom>
          <a:gradFill flip="none" rotWithShape="1">
            <a:gsLst>
              <a:gs pos="0">
                <a:srgbClr val="004F9F"/>
              </a:gs>
              <a:gs pos="50000">
                <a:srgbClr val="006CB6"/>
              </a:gs>
              <a:gs pos="100000">
                <a:srgbClr val="00B8E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351"/>
          </a:p>
        </p:txBody>
      </p:sp>
      <p:sp>
        <p:nvSpPr>
          <p:cNvPr id="6" name="TextBox 19"/>
          <p:cNvSpPr txBox="1"/>
          <p:nvPr userDrawn="1"/>
        </p:nvSpPr>
        <p:spPr>
          <a:xfrm>
            <a:off x="11120438" y="6446838"/>
            <a:ext cx="823912" cy="3667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/>
            <a:fld id="{2385611B-A54E-47D3-BFD6-533578333367}" type="slidenum">
              <a:rPr lang="ru-RU">
                <a:solidFill>
                  <a:srgbClr val="006CB6"/>
                </a:solidFill>
                <a:latin typeface="Calibri" pitchFamily="34" charset="0"/>
              </a:rPr>
              <a:pPr algn="r"/>
              <a:t>‹#›</a:t>
            </a:fld>
            <a:r>
              <a:rPr lang="en-US">
                <a:solidFill>
                  <a:srgbClr val="006CB6"/>
                </a:solidFill>
                <a:latin typeface="Calibri" pitchFamily="34" charset="0"/>
              </a:rPr>
              <a:t>/8</a:t>
            </a:r>
            <a:endParaRPr lang="ru-RU">
              <a:solidFill>
                <a:srgbClr val="006CB6"/>
              </a:solidFill>
              <a:latin typeface="Calibri" pitchFamily="34" charset="0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334963" y="119858"/>
            <a:ext cx="11522075" cy="680244"/>
          </a:xfrm>
        </p:spPr>
        <p:txBody>
          <a:bodyPr anchor="t">
            <a:normAutofit/>
          </a:bodyPr>
          <a:lstStyle>
            <a:lvl1pPr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0"/>
          </p:nvPr>
        </p:nvSpPr>
        <p:spPr>
          <a:xfrm>
            <a:off x="334963" y="1104900"/>
            <a:ext cx="11522075" cy="4916488"/>
          </a:xfrm>
        </p:spPr>
        <p:txBody>
          <a:bodyPr/>
          <a:lstStyle>
            <a:lvl1pPr marL="0" indent="0">
              <a:buNone/>
              <a:defRPr>
                <a:solidFill>
                  <a:srgbClr val="004F9F"/>
                </a:solidFill>
              </a:defRPr>
            </a:lvl1pPr>
            <a:lvl2pPr marL="457189" indent="0">
              <a:buNone/>
              <a:defRPr>
                <a:solidFill>
                  <a:srgbClr val="004F9F"/>
                </a:solidFill>
              </a:defRPr>
            </a:lvl2pPr>
            <a:lvl3pPr marL="914377" indent="0">
              <a:buNone/>
              <a:defRPr>
                <a:solidFill>
                  <a:srgbClr val="004F9F"/>
                </a:solidFill>
              </a:defRPr>
            </a:lvl3pPr>
            <a:lvl4pPr marL="1371566" indent="0">
              <a:buNone/>
              <a:defRPr>
                <a:solidFill>
                  <a:srgbClr val="004F9F"/>
                </a:solidFill>
              </a:defRPr>
            </a:lvl4pPr>
            <a:lvl5pPr marL="1828754" indent="0">
              <a:buNone/>
              <a:defRPr>
                <a:solidFill>
                  <a:srgbClr val="004F9F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5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963" y="6013450"/>
            <a:ext cx="4286250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 userDrawn="1"/>
        </p:nvSpPr>
        <p:spPr>
          <a:xfrm>
            <a:off x="0" y="119063"/>
            <a:ext cx="12192000" cy="688975"/>
          </a:xfrm>
          <a:prstGeom prst="rect">
            <a:avLst/>
          </a:prstGeom>
          <a:gradFill flip="none" rotWithShape="1">
            <a:gsLst>
              <a:gs pos="0">
                <a:srgbClr val="004F9F"/>
              </a:gs>
              <a:gs pos="50000">
                <a:srgbClr val="006CB6"/>
              </a:gs>
              <a:gs pos="100000">
                <a:srgbClr val="00B8E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351"/>
          </a:p>
        </p:txBody>
      </p:sp>
      <p:graphicFrame>
        <p:nvGraphicFramePr>
          <p:cNvPr id="5" name="Диаграмма 7"/>
          <p:cNvGraphicFramePr>
            <a:graphicFrameLocks/>
          </p:cNvGraphicFramePr>
          <p:nvPr/>
        </p:nvGraphicFramePr>
        <p:xfrm>
          <a:off x="334963" y="1009650"/>
          <a:ext cx="11522075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0" r:id="rId4" imgW="11522439" imgH="4993057" progId="">
                  <p:embed/>
                </p:oleObj>
              </mc:Choice>
              <mc:Fallback>
                <p:oleObj r:id="rId4" imgW="11522439" imgH="4993057" progId="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1009650"/>
                        <a:ext cx="11522075" cy="4995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334963" y="119858"/>
            <a:ext cx="11522075" cy="680244"/>
          </a:xfrm>
        </p:spPr>
        <p:txBody>
          <a:bodyPr anchor="t">
            <a:normAutofit/>
          </a:bodyPr>
          <a:lstStyle>
            <a:lvl1pPr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48E113-2106-45D4-B8EA-5B3167FFFC5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8D731-9C4E-423D-8957-87CD7597F58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8B4B5-2F03-4EA3-AAA1-44E1DF7D8EB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CC3225-FA8D-4612-ABFF-858F0AF913A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1DE9C7-962C-4465-BAEE-B619673768F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C9356-3741-4D84-A8FA-244AE170D72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9687D-9A1A-45B3-A403-DFDDB7E9F0D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CEAA90-70F5-4E2D-A711-DF32C44CFC1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AB5BB0A-FE4C-4882-9ED7-D5EAD5D34DB2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lfaseminar.ru/pbu-6-01" TargetMode="External"/><Relationship Id="rId13" Type="http://schemas.openxmlformats.org/officeDocument/2006/relationships/hyperlink" Target="https://alfaseminar.ru/pbu-11-2008" TargetMode="External"/><Relationship Id="rId18" Type="http://schemas.openxmlformats.org/officeDocument/2006/relationships/hyperlink" Target="https://alfaseminar.ru/pbu-16-02" TargetMode="External"/><Relationship Id="rId26" Type="http://schemas.openxmlformats.org/officeDocument/2006/relationships/hyperlink" Target="https://alfaseminar.ru/pbu-24-2011" TargetMode="External"/><Relationship Id="rId3" Type="http://schemas.openxmlformats.org/officeDocument/2006/relationships/hyperlink" Target="https://alfaseminar.ru/pbu-1-2008" TargetMode="External"/><Relationship Id="rId21" Type="http://schemas.openxmlformats.org/officeDocument/2006/relationships/hyperlink" Target="https://alfaseminar.ru/pbu-19-02" TargetMode="External"/><Relationship Id="rId7" Type="http://schemas.openxmlformats.org/officeDocument/2006/relationships/hyperlink" Target="https://alfaseminar.ru/pbu-5-01" TargetMode="External"/><Relationship Id="rId12" Type="http://schemas.openxmlformats.org/officeDocument/2006/relationships/hyperlink" Target="https://alfaseminar.ru/pbu-10-99" TargetMode="External"/><Relationship Id="rId17" Type="http://schemas.openxmlformats.org/officeDocument/2006/relationships/hyperlink" Target="https://alfaseminar.ru/pbu-15-2008" TargetMode="External"/><Relationship Id="rId25" Type="http://schemas.openxmlformats.org/officeDocument/2006/relationships/hyperlink" Target="https://alfaseminar.ru/pbu-23-2011" TargetMode="External"/><Relationship Id="rId2" Type="http://schemas.openxmlformats.org/officeDocument/2006/relationships/hyperlink" Target="https://alfaseminar.ru/pbu-34-1998" TargetMode="External"/><Relationship Id="rId16" Type="http://schemas.openxmlformats.org/officeDocument/2006/relationships/hyperlink" Target="https://alfaseminar.ru/pbu-14-2007" TargetMode="External"/><Relationship Id="rId20" Type="http://schemas.openxmlformats.org/officeDocument/2006/relationships/hyperlink" Target="https://alfaseminar.ru/pbu-18-02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lfaseminar.ru/pbu-4-99" TargetMode="External"/><Relationship Id="rId11" Type="http://schemas.openxmlformats.org/officeDocument/2006/relationships/hyperlink" Target="https://alfaseminar.ru/pbu-9-99" TargetMode="External"/><Relationship Id="rId24" Type="http://schemas.openxmlformats.org/officeDocument/2006/relationships/hyperlink" Target="https://alfaseminar.ru/pbu-22-2010" TargetMode="External"/><Relationship Id="rId5" Type="http://schemas.openxmlformats.org/officeDocument/2006/relationships/hyperlink" Target="https://alfaseminar.ru/pbu-3-2006" TargetMode="External"/><Relationship Id="rId15" Type="http://schemas.openxmlformats.org/officeDocument/2006/relationships/hyperlink" Target="https://alfaseminar.ru/pbu-13-2000" TargetMode="External"/><Relationship Id="rId23" Type="http://schemas.openxmlformats.org/officeDocument/2006/relationships/hyperlink" Target="https://alfaseminar.ru/pbu-21-2008" TargetMode="External"/><Relationship Id="rId10" Type="http://schemas.openxmlformats.org/officeDocument/2006/relationships/hyperlink" Target="https://alfaseminar.ru/pbu-8-2010" TargetMode="External"/><Relationship Id="rId19" Type="http://schemas.openxmlformats.org/officeDocument/2006/relationships/hyperlink" Target="https://alfaseminar.ru/pbu-17-02" TargetMode="External"/><Relationship Id="rId4" Type="http://schemas.openxmlformats.org/officeDocument/2006/relationships/hyperlink" Target="https://alfaseminar.ru/pbu-2-2008" TargetMode="External"/><Relationship Id="rId9" Type="http://schemas.openxmlformats.org/officeDocument/2006/relationships/hyperlink" Target="https://alfaseminar.ru/pbu-7-98" TargetMode="External"/><Relationship Id="rId14" Type="http://schemas.openxmlformats.org/officeDocument/2006/relationships/hyperlink" Target="https://alfaseminar.ru/pbu-12-2010" TargetMode="External"/><Relationship Id="rId22" Type="http://schemas.openxmlformats.org/officeDocument/2006/relationships/hyperlink" Target="https://alfaseminar.ru/pbu-20-03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sultant.ru/document/cons_doc_LAW_411163/f4ff102a9228a8dad12c831ba03c457000a62d3c/#dst13385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consultantplus://offline/ref=230BF991C5E6EF2F1AB138C551E329BD6AD51AD5F1B4267B072B5AC5AEB8E671E51F8396C8B98D74A384B377634F9C0FA49AFB167A7CABA3G8RBO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consultantplus://offline/ref=B8D54E97616377396AA31BD285940AD45A906F8A843A615AAC80057FCBF287592BB160063D55DA0C3DE6BC67C771C550C4CC91563384C0CA62R4O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consultantplus://offline/ref=230BF991C5E6EF2F1AB138C551E329BD6AD51AD5F1B4267B072B5AC5AEB8E671E51F8396C8B98D74A384B377634F9C0FA49AFB167A7CABA3G8RBO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consultantplus://offline/ref=B8D54E97616377396AA31BD285940AD45A906F8A843A615AAC80057FCBF287592BB160063D55DA0C3DE6BC67C771C550C4CC91563384C0CA62R4O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sultant.ru/document/cons_doc_LAW_376379/98ad2641f95945c4b7956150260564c8b44028d9/#dst100041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consultant.ru/document/cons_doc_LAW_371580/96c60c11ee5b73882df84a7de3c4fb18f1a01961/#dst100009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Рисунок 3"/>
          <p:cNvPicPr>
            <a:picLocks noChangeAspect="1"/>
          </p:cNvPicPr>
          <p:nvPr/>
        </p:nvPicPr>
        <p:blipFill>
          <a:blip r:embed="rId3" cstate="print"/>
          <a:srcRect t="9969" b="10345"/>
          <a:stretch>
            <a:fillRect/>
          </a:stretch>
        </p:blipFill>
        <p:spPr bwMode="auto">
          <a:xfrm>
            <a:off x="7938" y="0"/>
            <a:ext cx="12207876" cy="687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Заголовок 1"/>
          <p:cNvSpPr txBox="1">
            <a:spLocks/>
          </p:cNvSpPr>
          <p:nvPr/>
        </p:nvSpPr>
        <p:spPr bwMode="auto">
          <a:xfrm>
            <a:off x="0" y="4478338"/>
            <a:ext cx="12192000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defTabSz="914400">
              <a:lnSpc>
                <a:spcPct val="90000"/>
              </a:lnSpc>
            </a:pPr>
            <a:r>
              <a:rPr lang="ru-RU" sz="3600" b="1" i="1" dirty="0" smtClean="0">
                <a:solidFill>
                  <a:schemeClr val="bg1"/>
                </a:solidFill>
                <a:latin typeface="Calibri Light" pitchFamily="34" charset="0"/>
              </a:rPr>
              <a:t>Формирование </a:t>
            </a:r>
            <a:r>
              <a:rPr lang="ru-RU" sz="3600" b="1" i="1" dirty="0">
                <a:solidFill>
                  <a:schemeClr val="bg1"/>
                </a:solidFill>
                <a:latin typeface="Calibri Light" pitchFamily="34" charset="0"/>
              </a:rPr>
              <a:t>проектных </a:t>
            </a:r>
            <a:r>
              <a:rPr lang="ru-RU" sz="3600" b="1" i="1" dirty="0" smtClean="0">
                <a:solidFill>
                  <a:schemeClr val="bg1"/>
                </a:solidFill>
                <a:latin typeface="Calibri Light" pitchFamily="34" charset="0"/>
              </a:rPr>
              <a:t>затрат и потоков</a:t>
            </a:r>
            <a:endParaRPr lang="ru-RU" sz="3600" b="1" i="1" dirty="0">
              <a:solidFill>
                <a:schemeClr val="bg1"/>
              </a:solidFill>
              <a:latin typeface="Calibri Light" pitchFamily="34" charset="0"/>
            </a:endParaRPr>
          </a:p>
        </p:txBody>
      </p:sp>
      <p:sp>
        <p:nvSpPr>
          <p:cNvPr id="17411" name="Подзаголовок 2"/>
          <p:cNvSpPr txBox="1">
            <a:spLocks/>
          </p:cNvSpPr>
          <p:nvPr/>
        </p:nvSpPr>
        <p:spPr bwMode="auto">
          <a:xfrm>
            <a:off x="1524000" y="6438900"/>
            <a:ext cx="9144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000" b="1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Заголовок 1"/>
          <p:cNvSpPr txBox="1">
            <a:spLocks/>
          </p:cNvSpPr>
          <p:nvPr/>
        </p:nvSpPr>
        <p:spPr bwMode="auto">
          <a:xfrm>
            <a:off x="7938" y="5699125"/>
            <a:ext cx="121920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defTabSz="914400">
              <a:lnSpc>
                <a:spcPct val="90000"/>
              </a:lnSpc>
            </a:pPr>
            <a:endParaRPr lang="ru-RU" sz="2400" b="1">
              <a:solidFill>
                <a:schemeClr val="bg1"/>
              </a:solidFill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Укрупненные элементы себестоимости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1209675" y="1104900"/>
            <a:ext cx="10647363" cy="4916488"/>
          </a:xfrm>
        </p:spPr>
        <p:txBody>
          <a:bodyPr/>
          <a:lstStyle/>
          <a:p>
            <a:pPr marL="514350" lvl="0" indent="-514350" algn="just">
              <a:buFont typeface="Arial" pitchFamily="34" charset="0"/>
              <a:buAutoNum type="arabicPeriod"/>
            </a:pPr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Материальные затраты</a:t>
            </a:r>
          </a:p>
          <a:p>
            <a:pPr marL="514350" lvl="0" indent="-514350" algn="just">
              <a:buFont typeface="Arial" pitchFamily="34" charset="0"/>
              <a:buAutoNum type="arabicPeriod"/>
            </a:pPr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Затраты на оплату труда, включая налог на доходы физических лиц (НДФЛ)</a:t>
            </a:r>
          </a:p>
          <a:p>
            <a:pPr marL="514350" lvl="0" indent="-514350" algn="just">
              <a:buFont typeface="Arial" pitchFamily="34" charset="0"/>
              <a:buAutoNum type="arabicPeriod"/>
            </a:pPr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Страховые взносы и налог на несчастные случаи и профзаболевания</a:t>
            </a:r>
          </a:p>
          <a:p>
            <a:pPr marL="514350" lvl="0" indent="-514350" algn="just">
              <a:buFont typeface="Arial" pitchFamily="34" charset="0"/>
              <a:buAutoNum type="arabicPeriod"/>
            </a:pPr>
            <a:r>
              <a:rPr lang="ru-RU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Амортизация основных средств</a:t>
            </a:r>
          </a:p>
          <a:p>
            <a:pPr marL="514350" lvl="0" indent="-514350" algn="just">
              <a:buFont typeface="Arial" pitchFamily="34" charset="0"/>
              <a:buAutoNum type="arabicPeriod"/>
            </a:pPr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Прочие затраты, включая амортизацию нематериальных активов.</a:t>
            </a:r>
          </a:p>
        </p:txBody>
      </p:sp>
    </p:spTree>
    <p:extLst>
      <p:ext uri="{BB962C8B-B14F-4D97-AF65-F5344CB8AC3E}">
        <p14:creationId xmlns:p14="http://schemas.microsoft.com/office/powerpoint/2010/main" val="9433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Виды оценки ОС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1085850" y="1104900"/>
            <a:ext cx="10771188" cy="4916488"/>
          </a:xfrm>
        </p:spPr>
        <p:txBody>
          <a:bodyPr/>
          <a:lstStyle/>
          <a:p>
            <a:pPr marL="514350" lvl="0" indent="-514350" algn="just">
              <a:buFont typeface="Arial" pitchFamily="34" charset="0"/>
              <a:buAutoNum type="arabicPeriod"/>
            </a:pPr>
            <a:r>
              <a:rPr lang="ru-RU" sz="3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Первоначальная стоимость ОС</a:t>
            </a:r>
          </a:p>
          <a:p>
            <a:pPr marL="514350" lvl="0" indent="-514350" algn="just">
              <a:buFont typeface="Arial" pitchFamily="34" charset="0"/>
              <a:buAutoNum type="arabicPeriod"/>
            </a:pPr>
            <a:r>
              <a:rPr lang="ru-RU" sz="3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Восстановительная стоимость ОС</a:t>
            </a:r>
          </a:p>
          <a:p>
            <a:pPr marL="514350" lvl="0" indent="-514350" algn="just">
              <a:buFont typeface="Arial" pitchFamily="34" charset="0"/>
              <a:buAutoNum type="arabicPeriod"/>
            </a:pPr>
            <a:r>
              <a:rPr lang="ru-RU" sz="3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Остаточная стоимость ОС</a:t>
            </a:r>
          </a:p>
          <a:p>
            <a:pPr marL="514350" lvl="0" indent="-514350" algn="just">
              <a:buFont typeface="Arial" pitchFamily="34" charset="0"/>
              <a:buAutoNum type="arabicPeriod"/>
            </a:pPr>
            <a:r>
              <a:rPr lang="ru-RU" sz="3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Ликвидационная стоимость ОС</a:t>
            </a:r>
          </a:p>
          <a:p>
            <a:pPr marL="514350" lvl="0" indent="-514350" algn="just">
              <a:buFont typeface="Arial" pitchFamily="34" charset="0"/>
              <a:buAutoNum type="arabicPeriod"/>
            </a:pPr>
            <a:endParaRPr lang="ru-RU" sz="36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/>
            <a:r>
              <a:rPr lang="ru-RU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Амортизация ОС - это возмещение в денежной форме величины  износа ОС, т.е. способ перенесения стоимости ОС на себестоимость выпускаемой продукции (работ, услуг).</a:t>
            </a:r>
          </a:p>
          <a:p>
            <a:pPr marL="514350" lvl="0" indent="-514350" algn="just"/>
            <a:endParaRPr lang="ru-RU" sz="36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/>
            <a:endParaRPr lang="ru-RU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81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Место амортизации в системе воспроизводства ОС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6503" y="898524"/>
            <a:ext cx="2560320" cy="1037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</a:t>
            </a:r>
            <a:endParaRPr lang="ru-RU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88996" y="3263536"/>
            <a:ext cx="2543221" cy="11234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Амортизац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фонд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737703" y="3349534"/>
            <a:ext cx="2560320" cy="1037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Амортизация ОС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0"/>
          </p:nvPr>
        </p:nvSpPr>
        <p:spPr>
          <a:xfrm>
            <a:off x="7737703" y="1935933"/>
            <a:ext cx="2543175" cy="1038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Износ ОС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571897" y="1928404"/>
            <a:ext cx="2560320" cy="1037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Реновация ОС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554798" y="4728754"/>
            <a:ext cx="2560320" cy="1037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Продажа ГП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720558" y="4728754"/>
            <a:ext cx="2560320" cy="1037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Себестоимость ГП</a:t>
            </a:r>
            <a:endParaRPr lang="ru-RU" sz="2800" dirty="0">
              <a:solidFill>
                <a:schemeClr val="tx1"/>
              </a:solidFill>
            </a:endParaRPr>
          </a:p>
        </p:txBody>
      </p:sp>
      <p:cxnSp>
        <p:nvCxnSpPr>
          <p:cNvPr id="16" name="Shape 15"/>
          <p:cNvCxnSpPr>
            <a:stCxn id="4" idx="3"/>
            <a:endCxn id="11" idx="0"/>
          </p:cNvCxnSpPr>
          <p:nvPr/>
        </p:nvCxnSpPr>
        <p:spPr>
          <a:xfrm>
            <a:off x="7236823" y="1417229"/>
            <a:ext cx="1772468" cy="5187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12" idx="0"/>
            <a:endCxn id="4" idx="1"/>
          </p:cNvCxnSpPr>
          <p:nvPr/>
        </p:nvCxnSpPr>
        <p:spPr>
          <a:xfrm rot="5400000" flipH="1" flipV="1">
            <a:off x="3508693" y="760594"/>
            <a:ext cx="511175" cy="18244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1" idx="2"/>
            <a:endCxn id="10" idx="0"/>
          </p:cNvCxnSpPr>
          <p:nvPr/>
        </p:nvCxnSpPr>
        <p:spPr>
          <a:xfrm rot="16200000" flipH="1">
            <a:off x="8825889" y="3157560"/>
            <a:ext cx="375376" cy="8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4" idx="1"/>
            <a:endCxn id="13" idx="3"/>
          </p:cNvCxnSpPr>
          <p:nvPr/>
        </p:nvCxnSpPr>
        <p:spPr>
          <a:xfrm rot="10800000">
            <a:off x="4115118" y="5247459"/>
            <a:ext cx="36054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rot="16200000" flipH="1">
            <a:off x="8817317" y="4536780"/>
            <a:ext cx="375376" cy="8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7" idx="0"/>
            <a:endCxn id="12" idx="2"/>
          </p:cNvCxnSpPr>
          <p:nvPr/>
        </p:nvCxnSpPr>
        <p:spPr>
          <a:xfrm rot="16200000" flipV="1">
            <a:off x="2707471" y="3110400"/>
            <a:ext cx="297723" cy="8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13" idx="0"/>
          </p:cNvCxnSpPr>
          <p:nvPr/>
        </p:nvCxnSpPr>
        <p:spPr>
          <a:xfrm rot="16200000" flipV="1">
            <a:off x="2667762" y="4561558"/>
            <a:ext cx="333917" cy="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4963" y="115888"/>
            <a:ext cx="11522075" cy="692150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Амортизация ОС</a:t>
            </a:r>
            <a:endParaRPr kumimoji="0" lang="ru-RU" sz="36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Текст 2"/>
          <p:cNvSpPr txBox="1">
            <a:spLocks/>
          </p:cNvSpPr>
          <p:nvPr/>
        </p:nvSpPr>
        <p:spPr bwMode="auto">
          <a:xfrm>
            <a:off x="1381125" y="1104901"/>
            <a:ext cx="10475913" cy="285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1" lang="ru-RU" sz="20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Начисление амортизации объектов основных средств производится одним из следующих способов:</a:t>
            </a:r>
          </a:p>
          <a:p>
            <a:pPr algn="just">
              <a:buFont typeface="Arial" pitchFamily="34" charset="0"/>
              <a:buChar char="•"/>
            </a:pPr>
            <a:r>
              <a:rPr kumimoji="1" lang="ru-RU" sz="20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линейный способ;</a:t>
            </a:r>
          </a:p>
          <a:p>
            <a:pPr algn="just">
              <a:buFont typeface="Arial" pitchFamily="34" charset="0"/>
              <a:buChar char="•"/>
            </a:pPr>
            <a:r>
              <a:rPr kumimoji="1" lang="ru-RU" sz="20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способ уменьшаемого остатка;</a:t>
            </a:r>
          </a:p>
          <a:p>
            <a:pPr algn="just">
              <a:buFont typeface="Arial" pitchFamily="34" charset="0"/>
              <a:buChar char="•"/>
            </a:pPr>
            <a:r>
              <a:rPr kumimoji="1" lang="ru-RU" sz="20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способ списания стоимости пропорционально объему продукции (работ).</a:t>
            </a:r>
          </a:p>
          <a:p>
            <a:pPr algn="just"/>
            <a:endParaRPr kumimoji="1" lang="ru-RU" sz="2000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r>
              <a:rPr kumimoji="1" lang="ru-RU" sz="20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Годовая сумма амортизационных отчислений определяется </a:t>
            </a:r>
            <a:r>
              <a:rPr kumimoji="1" lang="ru-RU" sz="20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при линейном способе </a:t>
            </a:r>
            <a:r>
              <a:rPr kumimoji="1" lang="ru-RU" sz="20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- исходя из первоначальной стоимости объекта основных средств и нормы амортизации, исчисленной исходя из срока полезного использования этого объекта</a:t>
            </a:r>
          </a:p>
          <a:p>
            <a:r>
              <a:rPr kumimoji="1" lang="ru-RU" sz="20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 </a:t>
            </a:r>
          </a:p>
          <a:p>
            <a:pPr lvl="8"/>
            <a:endParaRPr kumimoji="1" lang="ru-RU" sz="2000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lvl="8"/>
            <a:r>
              <a:rPr kumimoji="1" lang="ru-RU" sz="20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Ц – первоначальная стоимость актива, </a:t>
            </a:r>
          </a:p>
          <a:p>
            <a:pPr lvl="8" algn="just"/>
            <a:r>
              <a:rPr kumimoji="1" lang="ru-RU" sz="20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На – годовая норма амортизационных отчислений, % </a:t>
            </a:r>
          </a:p>
          <a:p>
            <a:pPr lvl="8" algn="just"/>
            <a:endParaRPr kumimoji="1" lang="ru-RU" sz="2000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lvl="8" algn="just"/>
            <a:r>
              <a:rPr kumimoji="1" lang="ru-RU" sz="20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Т – срок полезного использования актива в годах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  <p:pic>
        <p:nvPicPr>
          <p:cNvPr id="1054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9046" y="3959948"/>
            <a:ext cx="2211568" cy="93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18931" y="4981031"/>
            <a:ext cx="2591797" cy="120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738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Укрупненные элементы себестоимости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1238250" y="1104900"/>
            <a:ext cx="10618788" cy="4916488"/>
          </a:xfrm>
        </p:spPr>
        <p:txBody>
          <a:bodyPr/>
          <a:lstStyle/>
          <a:p>
            <a:pPr marL="514350" lvl="0" indent="-514350" algn="just">
              <a:buFont typeface="Arial" pitchFamily="34" charset="0"/>
              <a:buAutoNum type="arabicPeriod"/>
            </a:pPr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Материальные затраты</a:t>
            </a:r>
          </a:p>
          <a:p>
            <a:pPr marL="514350" lvl="0" indent="-514350" algn="just">
              <a:buFont typeface="Arial" pitchFamily="34" charset="0"/>
              <a:buAutoNum type="arabicPeriod"/>
            </a:pPr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Затраты на оплату труда, включая налог на доходы физических лиц (НДФЛ)</a:t>
            </a:r>
          </a:p>
          <a:p>
            <a:pPr marL="514350" lvl="0" indent="-514350" algn="just">
              <a:buFont typeface="Arial" pitchFamily="34" charset="0"/>
              <a:buAutoNum type="arabicPeriod"/>
            </a:pPr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Страховые взносы и налог на несчастные случаи и профзаболевания</a:t>
            </a:r>
          </a:p>
          <a:p>
            <a:pPr marL="514350" lvl="0" indent="-514350" algn="just">
              <a:buFont typeface="Arial" pitchFamily="34" charset="0"/>
              <a:buAutoNum type="arabicPeriod"/>
            </a:pPr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Амортизация основных средств</a:t>
            </a:r>
          </a:p>
          <a:p>
            <a:pPr marL="514350" lvl="0" indent="-514350" algn="just">
              <a:buFont typeface="Arial" pitchFamily="34" charset="0"/>
              <a:buAutoNum type="arabicPeriod"/>
            </a:pPr>
            <a:r>
              <a:rPr lang="ru-RU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Прочие затраты, включая амортизацию нематериальных активов.</a:t>
            </a:r>
          </a:p>
        </p:txBody>
      </p:sp>
    </p:spTree>
    <p:extLst>
      <p:ext uri="{BB962C8B-B14F-4D97-AF65-F5344CB8AC3E}">
        <p14:creationId xmlns:p14="http://schemas.microsoft.com/office/powerpoint/2010/main" val="65750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Нематериальные активы (НА)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1333500" y="800102"/>
            <a:ext cx="10523538" cy="4916488"/>
          </a:xfrm>
        </p:spPr>
        <p:txBody>
          <a:bodyPr/>
          <a:lstStyle/>
          <a:p>
            <a:pPr algn="just"/>
            <a:r>
              <a:rPr lang="ru-RU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Первоначальная (балансовая) стоимость НА </a:t>
            </a:r>
            <a:r>
              <a:rPr lang="ru-RU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определяется исходя из стоимости приобретения, стоимости создания, стоимости аналога</a:t>
            </a:r>
            <a:r>
              <a:rPr lang="ru-RU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sz="15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Стоимость нематериальных активов с определенным сроком полезного использования погашается посредством начисления </a:t>
            </a:r>
            <a:r>
              <a:rPr lang="ru-RU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амортизации</a:t>
            </a:r>
            <a:r>
              <a:rPr lang="ru-RU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течение срока их полезного использования. По нематериальным активам с неопределенным сроком полезного использования амортизация не начисляется.</a:t>
            </a:r>
          </a:p>
          <a:p>
            <a:pPr algn="just"/>
            <a:endParaRPr lang="ru-RU" sz="15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Сроком полезного использования </a:t>
            </a:r>
            <a:r>
              <a:rPr lang="ru-RU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является период, в течение которого организация предполагает использовать нематериальный актив с целью получения экономической выгоды или срока действия прав организации на результат интеллектуальной деятельности или средство индивидуализации и периода контроля над активом.</a:t>
            </a:r>
          </a:p>
          <a:p>
            <a:endParaRPr lang="ru-RU" sz="15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Способы начисления амортизации НА аналогичны ОС.</a:t>
            </a:r>
          </a:p>
          <a:p>
            <a:endParaRPr lang="ru-RU" sz="18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4963" y="115888"/>
            <a:ext cx="11522075" cy="69215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Моделирование денежных потоков по инвестиционному проекту</a:t>
            </a:r>
            <a:endParaRPr kumimoji="0" lang="ru-RU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Текст 2"/>
          <p:cNvSpPr txBox="1">
            <a:spLocks/>
          </p:cNvSpPr>
          <p:nvPr/>
        </p:nvSpPr>
        <p:spPr bwMode="auto">
          <a:xfrm>
            <a:off x="942975" y="1104901"/>
            <a:ext cx="10914063" cy="466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1" lang="ru-RU" sz="28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Инвестиционный проект – это вложение средств с целью получения доходов в будущем.</a:t>
            </a:r>
          </a:p>
          <a:p>
            <a:pPr algn="just"/>
            <a:endParaRPr kumimoji="1" lang="ru-RU" sz="800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endParaRPr kumimoji="1" lang="ru-RU" sz="800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endParaRPr kumimoji="1" lang="ru-RU" sz="800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r>
              <a:rPr kumimoji="1" lang="ru-RU" sz="28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Денежный поток по инвестиционному проекту (ИП) обычно состоит из потоков от отдельных видов деятельности:</a:t>
            </a:r>
          </a:p>
          <a:p>
            <a:pPr algn="just"/>
            <a:endParaRPr kumimoji="1" lang="ru-RU" sz="500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r>
              <a:rPr kumimoji="1" lang="ru-RU" sz="28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– инвестиционной деятельности;</a:t>
            </a:r>
          </a:p>
          <a:p>
            <a:pPr algn="just"/>
            <a:r>
              <a:rPr kumimoji="1" lang="ru-RU" sz="28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– операционной деятельности;</a:t>
            </a:r>
          </a:p>
          <a:p>
            <a:pPr algn="just"/>
            <a:r>
              <a:rPr kumimoji="1" lang="ru-RU" sz="28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– финансовой деятельности.</a:t>
            </a:r>
          </a:p>
          <a:p>
            <a:pPr algn="just"/>
            <a:r>
              <a:rPr kumimoji="1" lang="ru-RU" sz="2000" i="1" dirty="0" smtClean="0">
                <a:solidFill>
                  <a:srgbClr val="004F9F"/>
                </a:solidFill>
                <a:latin typeface="+mn-lt"/>
                <a:ea typeface="Arial" charset="0"/>
                <a:cs typeface="Arial" charset="0"/>
              </a:rPr>
              <a:t> 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9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4963" y="115888"/>
            <a:ext cx="11522075" cy="69215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Денежный поток от инвестиционной деятельности</a:t>
            </a:r>
            <a:endParaRPr kumimoji="0" lang="ru-RU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Текст 2"/>
          <p:cNvSpPr txBox="1">
            <a:spLocks/>
          </p:cNvSpPr>
          <p:nvPr/>
        </p:nvSpPr>
        <p:spPr bwMode="auto">
          <a:xfrm>
            <a:off x="971550" y="1104901"/>
            <a:ext cx="10885488" cy="466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Инвестиционная деятельность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в целом приводит к оттоку денежных средств.</a:t>
            </a:r>
          </a:p>
          <a:p>
            <a:pPr algn="just"/>
            <a:endParaRPr kumimoji="1" lang="ru-RU" sz="2400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r>
              <a:rPr kumimoji="1" lang="ru-RU" sz="32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Оттоки денежных средств -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единовременные затраты на научно-исследовательские, проектные работы, капитальные вложения в основной капитал (основные средства), затраты на расширение, реконструкцию, техническое перевооружение, приобретение оборудования и техники, затраты на создание нематериальных активов.</a:t>
            </a:r>
          </a:p>
          <a:p>
            <a:pPr algn="just"/>
            <a:endParaRPr kumimoji="1" lang="ru-RU" sz="2400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r>
              <a:rPr kumimoji="1" lang="ru-RU" sz="32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Притоки денежных средств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– продажа активов, поступления за счет уменьшения оборотного капитала.</a:t>
            </a: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r>
              <a:rPr kumimoji="1" lang="ru-RU" sz="2400" i="1" dirty="0" smtClean="0">
                <a:solidFill>
                  <a:srgbClr val="004F9F"/>
                </a:solidFill>
                <a:latin typeface="+mn-lt"/>
                <a:ea typeface="Arial" charset="0"/>
                <a:cs typeface="Arial" charset="0"/>
              </a:rPr>
              <a:t> 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98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4963" y="115888"/>
            <a:ext cx="11522075" cy="69215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Денежный поток от операционной деятельности</a:t>
            </a:r>
            <a:endParaRPr kumimoji="0" lang="ru-RU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Текст 2"/>
          <p:cNvSpPr txBox="1">
            <a:spLocks/>
          </p:cNvSpPr>
          <p:nvPr/>
        </p:nvSpPr>
        <p:spPr bwMode="auto">
          <a:xfrm>
            <a:off x="1038225" y="1104901"/>
            <a:ext cx="10818813" cy="466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Операционная деятельность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является главным источником окупаемости инвестиционного проекта и генерирует основной поток денежных средств. </a:t>
            </a:r>
          </a:p>
          <a:p>
            <a:pPr algn="just"/>
            <a:endParaRPr kumimoji="1" lang="ru-RU" sz="3200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r>
              <a:rPr kumimoji="1" lang="ru-RU" sz="32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Притоки денежных средств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– выручка от реализации продукта (работ, услуг), экономия, получаемая от использования нематериального актива</a:t>
            </a:r>
          </a:p>
          <a:p>
            <a:pPr algn="just"/>
            <a:endParaRPr kumimoji="1" lang="ru-RU" sz="2400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r>
              <a:rPr kumimoji="1" lang="ru-RU" sz="32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Оттоки денежных средств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–</a:t>
            </a:r>
            <a:r>
              <a:rPr kumimoji="1" lang="en-US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затраты, налоги</a:t>
            </a:r>
          </a:p>
          <a:p>
            <a:pPr algn="just"/>
            <a:endParaRPr kumimoji="1" lang="en-US" sz="2400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Важное условие при построении денежных потоков по инвестиционному проекту – </a:t>
            </a:r>
            <a:r>
              <a:rPr kumimoji="1" lang="ru-RU" sz="3200" i="1" u="sng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полезный срок использования инвестиционного проекта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, период продолжения </a:t>
            </a:r>
            <a:r>
              <a:rPr kumimoji="1" lang="ru-RU" sz="3200" i="1" u="sng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операционной</a:t>
            </a:r>
            <a:r>
              <a:rPr kumimoji="1" lang="ru-RU" sz="32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деятельности по ИП.</a:t>
            </a: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r>
              <a:rPr kumimoji="1" lang="ru-RU" sz="2400" i="1" dirty="0" smtClean="0">
                <a:solidFill>
                  <a:srgbClr val="004F9F"/>
                </a:solidFill>
                <a:latin typeface="+mn-lt"/>
                <a:ea typeface="Arial" charset="0"/>
                <a:cs typeface="Arial" charset="0"/>
              </a:rPr>
              <a:t> 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3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4963" y="115888"/>
            <a:ext cx="11522075" cy="69215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Денежный поток от финансовой деятельности</a:t>
            </a:r>
            <a:endParaRPr kumimoji="0" lang="ru-RU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Текст 2"/>
          <p:cNvSpPr txBox="1">
            <a:spLocks/>
          </p:cNvSpPr>
          <p:nvPr/>
        </p:nvSpPr>
        <p:spPr bwMode="auto">
          <a:xfrm>
            <a:off x="847725" y="1104901"/>
            <a:ext cx="11009313" cy="466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Финансовая деятельность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связана с обеспечением финансовой реализуемости проекта, т.е. достаточности (отсутствии дефицита) денежных средств на каждом шаге его реализации.</a:t>
            </a:r>
          </a:p>
          <a:p>
            <a:pPr algn="just"/>
            <a:endParaRPr kumimoji="1" lang="ru-RU" sz="3200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r>
              <a:rPr kumimoji="1" lang="ru-RU" sz="32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Притоки денежных средств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– привлечение заемных и собственных средств для реализации проекта, получение дохода от предоставления капитала в долг</a:t>
            </a:r>
          </a:p>
          <a:p>
            <a:pPr algn="just"/>
            <a:endParaRPr kumimoji="1" lang="ru-RU" sz="2400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r>
              <a:rPr kumimoji="1" lang="ru-RU" sz="32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Оттоки денежных средств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–</a:t>
            </a:r>
            <a:r>
              <a:rPr kumimoji="1" lang="en-US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вложение собственного капитала, затраты на возврат и обслуживание займов </a:t>
            </a: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r>
              <a:rPr kumimoji="1" lang="ru-RU" sz="2400" i="1" dirty="0" smtClean="0">
                <a:solidFill>
                  <a:srgbClr val="004F9F"/>
                </a:solidFill>
                <a:latin typeface="+mn-lt"/>
                <a:ea typeface="Arial" charset="0"/>
                <a:cs typeface="Arial" charset="0"/>
              </a:rPr>
              <a:t> 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9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Заголовок 1"/>
          <p:cNvSpPr>
            <a:spLocks/>
          </p:cNvSpPr>
          <p:nvPr/>
        </p:nvSpPr>
        <p:spPr bwMode="auto">
          <a:xfrm>
            <a:off x="334963" y="120650"/>
            <a:ext cx="1152207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ru-RU" sz="24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4963" y="153769"/>
            <a:ext cx="11158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Формирование проектных затрат</a:t>
            </a:r>
            <a:endParaRPr lang="ru-RU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0"/>
          </p:nvPr>
        </p:nvSpPr>
        <p:spPr>
          <a:xfrm>
            <a:off x="1095375" y="800100"/>
            <a:ext cx="10761663" cy="5219114"/>
          </a:xfrm>
        </p:spPr>
        <p:txBody>
          <a:bodyPr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Ресурсы – затраты - издержки</a:t>
            </a:r>
          </a:p>
          <a:p>
            <a:pPr algn="just"/>
            <a:endParaRPr lang="ru-RU" sz="10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«Положение о составе затрат по производству и реализации продукции (работ, услуг), включаемых в себестоимость продукции (работ, услуг) и о порядке формирования финансовых результатов, учитываемых при налогообложении прибыли». </a:t>
            </a: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Себестоимость – это стоимостная оценка используемых в процессе производства продукции (работ, услуг) природных ресурсов, сырья, материалов, топлива, энергии, основных фондов, трудовых ресурсов, а также других затрат на ее производство и реализацию.</a:t>
            </a:r>
          </a:p>
          <a:p>
            <a:pPr marL="514350" indent="-514350" algn="just" fontAlgn="t"/>
            <a:endParaRPr lang="ru-RU" sz="2000" dirty="0" smtClean="0"/>
          </a:p>
          <a:p>
            <a:pPr marL="514350" indent="-514350" algn="just" fontAlgn="t"/>
            <a:endParaRPr lang="ru-RU" sz="2000" dirty="0" smtClean="0"/>
          </a:p>
          <a:p>
            <a:pPr marL="514350" indent="-514350" algn="just" defTabSz="914400" fontAlgn="t"/>
            <a:endParaRPr lang="ru-RU" sz="2000" i="1" dirty="0" smtClean="0"/>
          </a:p>
          <a:p>
            <a:pPr marL="514350" indent="-514350" algn="just" defTabSz="914400" fontAlgn="t"/>
            <a:r>
              <a:rPr lang="ru-RU" sz="2000" i="1" dirty="0" smtClean="0"/>
              <a:t> 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53337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4963" y="115888"/>
            <a:ext cx="11522075" cy="69215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Правила моделирования потоков</a:t>
            </a:r>
            <a:endParaRPr kumimoji="0" lang="ru-RU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Текст 2"/>
          <p:cNvSpPr txBox="1">
            <a:spLocks/>
          </p:cNvSpPr>
          <p:nvPr/>
        </p:nvSpPr>
        <p:spPr bwMode="auto">
          <a:xfrm>
            <a:off x="895350" y="808038"/>
            <a:ext cx="10961688" cy="4959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Классифицируем доходы и затраты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по ИП в соответствии с видами денежных потоков: по инвестиционной, операционной и финансовой деятельности. </a:t>
            </a:r>
          </a:p>
          <a:p>
            <a:pPr algn="just"/>
            <a:endParaRPr kumimoji="1" lang="ru-RU" sz="2400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Все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доходы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по проекту отражаются со знаком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«плюс»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, все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расходы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по ИП отражаются со знаком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«минус»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. </a:t>
            </a:r>
          </a:p>
          <a:p>
            <a:pPr algn="just"/>
            <a:endParaRPr kumimoji="1" lang="ru-RU" sz="2400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По каждому виду деятельности рассчитываем сальдо (итог).</a:t>
            </a:r>
          </a:p>
          <a:p>
            <a:pPr algn="just"/>
            <a:endParaRPr kumimoji="1" lang="ru-RU" sz="2400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Количество столбцов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в таблице определяется продолжительностью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срока  полезного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использования проекта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плюс нулевой период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.</a:t>
            </a:r>
          </a:p>
          <a:p>
            <a:pPr algn="just"/>
            <a:endParaRPr kumimoji="1" lang="ru-RU" sz="2400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Притоки и оттоки денежных средств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отражаются по шагам (годам) реализации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проекта в соответствии с данными примера.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42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4963" y="115888"/>
            <a:ext cx="11522075" cy="69215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Пример часть 1: инвестиционная деятельность</a:t>
            </a:r>
            <a:endParaRPr kumimoji="0" lang="ru-RU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Текст 2"/>
          <p:cNvSpPr txBox="1">
            <a:spLocks/>
          </p:cNvSpPr>
          <p:nvPr/>
        </p:nvSpPr>
        <p:spPr bwMode="auto">
          <a:xfrm>
            <a:off x="733425" y="808038"/>
            <a:ext cx="11123613" cy="4887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Построить денежные потоки по ИП, связанному с созданием программного обеспечения и получением дохода от его использования. </a:t>
            </a:r>
          </a:p>
          <a:p>
            <a:pPr algn="just"/>
            <a:endParaRPr kumimoji="1" lang="ru-RU" sz="2400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Полезный срок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использования ИП –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4 года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. </a:t>
            </a:r>
          </a:p>
          <a:p>
            <a:pPr algn="just"/>
            <a:endParaRPr kumimoji="1" lang="ru-RU" sz="2400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Инвестиции в создание ПО связаны:</a:t>
            </a:r>
          </a:p>
          <a:p>
            <a:pPr algn="just"/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с системным анализом –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200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</a:t>
            </a:r>
            <a:r>
              <a:rPr kumimoji="1" lang="ru-RU" sz="2400" i="1" dirty="0" err="1" smtClean="0">
                <a:latin typeface="Times New Roman" pitchFamily="18" charset="0"/>
                <a:ea typeface="Arial" charset="0"/>
                <a:cs typeface="Times New Roman" pitchFamily="18" charset="0"/>
              </a:rPr>
              <a:t>у.е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, </a:t>
            </a:r>
          </a:p>
          <a:p>
            <a:pPr algn="just"/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проектированием -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800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</a:t>
            </a:r>
            <a:r>
              <a:rPr kumimoji="1" lang="ru-RU" sz="2400" i="1" dirty="0" err="1" smtClean="0">
                <a:latin typeface="Times New Roman" pitchFamily="18" charset="0"/>
                <a:ea typeface="Arial" charset="0"/>
                <a:cs typeface="Times New Roman" pitchFamily="18" charset="0"/>
              </a:rPr>
              <a:t>у.е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, </a:t>
            </a:r>
          </a:p>
          <a:p>
            <a:pPr algn="just"/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испытанием и оценкой –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100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у.е.; </a:t>
            </a:r>
          </a:p>
          <a:p>
            <a:pPr algn="just"/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инвестиции в оборотный капитал –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150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у.е. </a:t>
            </a:r>
          </a:p>
          <a:p>
            <a:pPr algn="just"/>
            <a:endParaRPr kumimoji="1" lang="ru-RU" sz="2400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Инвестиционная деятельность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осуществляется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на нулевом шаге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реализации проекта. 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4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4963" y="115888"/>
            <a:ext cx="11522075" cy="69215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Моделирование потоков по примеру: инвестиционная деятельность.</a:t>
            </a:r>
            <a:endParaRPr kumimoji="0" lang="ru-RU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Текст 2"/>
          <p:cNvSpPr txBox="1">
            <a:spLocks/>
          </p:cNvSpPr>
          <p:nvPr/>
        </p:nvSpPr>
        <p:spPr bwMode="auto">
          <a:xfrm>
            <a:off x="334963" y="1104901"/>
            <a:ext cx="11522075" cy="466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713736"/>
              </p:ext>
            </p:extLst>
          </p:nvPr>
        </p:nvGraphicFramePr>
        <p:xfrm>
          <a:off x="1038666" y="1249465"/>
          <a:ext cx="10114668" cy="4373725"/>
        </p:xfrm>
        <a:graphic>
          <a:graphicData uri="http://schemas.openxmlformats.org/drawingml/2006/table">
            <a:tbl>
              <a:tblPr/>
              <a:tblGrid>
                <a:gridCol w="369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6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625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3100">
                <a:tc rowSpan="2"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№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auto"/>
                      <a:r>
                        <a:rPr lang="ru-RU" sz="1600" b="0" i="0" u="none" strike="noStrike" dirty="0">
                          <a:latin typeface="Times New Roman"/>
                        </a:rPr>
                        <a:t>Наименование показателя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latin typeface="Times New Roman"/>
                        </a:rPr>
                        <a:t>Шаг инвестиционного проекта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latin typeface="Times New Roman"/>
                        </a:rPr>
                        <a:t>Примечание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7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445">
                <a:tc>
                  <a:txBody>
                    <a:bodyPr/>
                    <a:lstStyle/>
                    <a:p>
                      <a:pPr algn="l" fontAlgn="auto"/>
                      <a:endParaRPr lang="ru-RU" sz="1600" b="1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endParaRPr lang="ru-RU" sz="1600" b="1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1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1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1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1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1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1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55">
                <a:tc>
                  <a:txBody>
                    <a:bodyPr/>
                    <a:lstStyle/>
                    <a:p>
                      <a:pPr algn="l" fontAlgn="auto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00">
                <a:tc>
                  <a:txBody>
                    <a:bodyPr/>
                    <a:lstStyle/>
                    <a:p>
                      <a:pPr algn="l" fontAlgn="auto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100">
                <a:tc>
                  <a:txBody>
                    <a:bodyPr/>
                    <a:lstStyle/>
                    <a:p>
                      <a:pPr algn="l" fontAlgn="auto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755">
                <a:tc>
                  <a:txBody>
                    <a:bodyPr/>
                    <a:lstStyle/>
                    <a:p>
                      <a:pPr algn="l" fontAlgn="auto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755">
                <a:tc>
                  <a:txBody>
                    <a:bodyPr/>
                    <a:lstStyle/>
                    <a:p>
                      <a:pPr algn="l" fontAlgn="auto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960">
                <a:tc>
                  <a:txBody>
                    <a:bodyPr/>
                    <a:lstStyle/>
                    <a:p>
                      <a:pPr algn="l" fontAlgn="auto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63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4963" y="115888"/>
            <a:ext cx="11522075" cy="69215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Моделирование потоков по примеру: инвестиционная деятельность.</a:t>
            </a:r>
            <a:endParaRPr kumimoji="0" lang="ru-RU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Текст 2"/>
          <p:cNvSpPr txBox="1">
            <a:spLocks/>
          </p:cNvSpPr>
          <p:nvPr/>
        </p:nvSpPr>
        <p:spPr bwMode="auto">
          <a:xfrm>
            <a:off x="334963" y="1104901"/>
            <a:ext cx="11522075" cy="466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732547"/>
              </p:ext>
            </p:extLst>
          </p:nvPr>
        </p:nvGraphicFramePr>
        <p:xfrm>
          <a:off x="1038666" y="1249465"/>
          <a:ext cx="10114668" cy="4373725"/>
        </p:xfrm>
        <a:graphic>
          <a:graphicData uri="http://schemas.openxmlformats.org/drawingml/2006/table">
            <a:tbl>
              <a:tblPr/>
              <a:tblGrid>
                <a:gridCol w="369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6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625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3100">
                <a:tc rowSpan="2"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№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auto"/>
                      <a:r>
                        <a:rPr lang="ru-RU" sz="1600" b="0" i="0" u="none" strike="noStrike" dirty="0">
                          <a:latin typeface="Times New Roman"/>
                        </a:rPr>
                        <a:t>Наименование показателя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latin typeface="Times New Roman"/>
                        </a:rPr>
                        <a:t>Шаг инвестиционного проекта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latin typeface="Times New Roman"/>
                        </a:rPr>
                        <a:t>Примечание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7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445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600" b="1" i="0" u="none" strike="noStrike" dirty="0">
                          <a:latin typeface="Times New Roman"/>
                        </a:rPr>
                        <a:t>I. </a:t>
                      </a:r>
                      <a:r>
                        <a:rPr lang="ru-RU" sz="1600" b="1" i="0" u="none" strike="noStrike" dirty="0">
                          <a:latin typeface="Times New Roman"/>
                        </a:rPr>
                        <a:t>Инвестиционная деятельность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55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Инвестиции в основной капитал, в т.ч.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-1100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  <a:r>
                        <a:rPr lang="ru-RU" sz="1600" b="0" i="0" u="none" strike="noStrike" dirty="0" smtClean="0">
                          <a:latin typeface="Times New Roman"/>
                        </a:rPr>
                        <a:t>"1.1"+"1.2"+"1.3"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00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1.1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Затраты на проведение системного анализа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100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Затраты на проектирование ПО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755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1.3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Затраты на испытания и оценку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755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Инвестиции в оборотный капитал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960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Сальдо по инвестиционной </a:t>
                      </a:r>
                      <a:r>
                        <a:rPr lang="ru-RU" sz="1600" b="0" i="0" u="none" strike="noStrike" dirty="0" smtClean="0">
                          <a:latin typeface="Times New Roman"/>
                        </a:rPr>
                        <a:t>деятельности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-1250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  <a:r>
                        <a:rPr lang="ru-RU" sz="1600" b="0" i="0" u="none" strike="noStrike" dirty="0" smtClean="0">
                          <a:latin typeface="Times New Roman"/>
                        </a:rPr>
                        <a:t>"1"+"2"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51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4963" y="115888"/>
            <a:ext cx="11522075" cy="69215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Пример часть 2: операционная деятельность. </a:t>
            </a:r>
            <a:endParaRPr kumimoji="0" lang="ru-RU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Текст 2"/>
          <p:cNvSpPr txBox="1">
            <a:spLocks/>
          </p:cNvSpPr>
          <p:nvPr/>
        </p:nvSpPr>
        <p:spPr bwMode="auto">
          <a:xfrm>
            <a:off x="334963" y="808038"/>
            <a:ext cx="11522075" cy="4959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Выручка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начинает поступать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с первого шага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реализации ИП в размере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980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у.е. ежегодно.</a:t>
            </a:r>
          </a:p>
          <a:p>
            <a:pPr algn="just"/>
            <a:endParaRPr kumimoji="1" lang="ru-RU" sz="2400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Ежегодные затраты по операционной деятельности связаны с сопровождением ПО: </a:t>
            </a:r>
          </a:p>
          <a:p>
            <a:pPr algn="just"/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затраты на оплату труда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120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у.е., </a:t>
            </a:r>
          </a:p>
          <a:p>
            <a:pPr algn="just"/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прочие затраты –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20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у.е.</a:t>
            </a:r>
          </a:p>
          <a:p>
            <a:pPr algn="just"/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материальные затраты –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5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у.е.</a:t>
            </a:r>
          </a:p>
          <a:p>
            <a:pPr algn="just"/>
            <a:endParaRPr kumimoji="1" lang="ru-RU" sz="2400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Страховые взносы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30%.</a:t>
            </a:r>
          </a:p>
          <a:p>
            <a:pPr algn="just"/>
            <a:endParaRPr kumimoji="1" lang="ru-RU" sz="2400" b="1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Налоги, уменьшающие налогооблагаемую базу по прибыли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, составляют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50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у.е. в первый год реализации проекта и сокращаются за счет уменьшения налога на имущество на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7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у.е. ежегодно. </a:t>
            </a:r>
          </a:p>
          <a:p>
            <a:pPr algn="just"/>
            <a:endParaRPr kumimoji="1" lang="ru-RU" sz="2800" b="1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endParaRPr kumimoji="1" lang="ru-RU" sz="2400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4963" y="115888"/>
            <a:ext cx="11522075" cy="69215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Моделирование потоков по примеру: операционная деятельность.</a:t>
            </a:r>
            <a:endParaRPr kumimoji="0" lang="ru-RU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Текст 2"/>
          <p:cNvSpPr txBox="1">
            <a:spLocks/>
          </p:cNvSpPr>
          <p:nvPr/>
        </p:nvSpPr>
        <p:spPr bwMode="auto">
          <a:xfrm>
            <a:off x="334963" y="1104901"/>
            <a:ext cx="11522075" cy="466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676786"/>
              </p:ext>
            </p:extLst>
          </p:nvPr>
        </p:nvGraphicFramePr>
        <p:xfrm>
          <a:off x="1044256" y="1066803"/>
          <a:ext cx="10241282" cy="4479973"/>
        </p:xfrm>
        <a:graphic>
          <a:graphicData uri="http://schemas.openxmlformats.org/drawingml/2006/table">
            <a:tbl>
              <a:tblPr/>
              <a:tblGrid>
                <a:gridCol w="374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1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5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65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821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3674">
                <a:tc rowSpan="2"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№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auto"/>
                      <a:r>
                        <a:rPr lang="ru-RU" sz="1600" b="0" i="0" u="none" strike="noStrike" dirty="0">
                          <a:latin typeface="Times New Roman"/>
                        </a:rPr>
                        <a:t>Наименование показателя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latin typeface="Times New Roman"/>
                        </a:rPr>
                        <a:t>Шаг инвестиционного проекта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latin typeface="Times New Roman"/>
                        </a:rPr>
                        <a:t>Примечание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8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600" b="1" i="0" u="none" strike="noStrike">
                          <a:latin typeface="Times New Roman"/>
                        </a:rPr>
                        <a:t>II. </a:t>
                      </a:r>
                      <a:r>
                        <a:rPr lang="ru-RU" sz="1600" b="1" i="0" u="none" strike="noStrike">
                          <a:latin typeface="Times New Roman"/>
                        </a:rPr>
                        <a:t>Операционная деятельность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857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Доходы от эксплуатации ПО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980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980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980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980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532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Себестоимость сопровождения и </a:t>
                      </a:r>
                      <a:r>
                        <a:rPr lang="ru-RU" sz="1600" b="0" i="0" u="none" strike="noStrike" dirty="0" smtClean="0">
                          <a:latin typeface="Times New Roman"/>
                        </a:rPr>
                        <a:t>эксплуатации ПО, </a:t>
                      </a:r>
                      <a:r>
                        <a:rPr lang="ru-RU" sz="1600" b="0" i="0" u="none" strike="noStrike" dirty="0">
                          <a:latin typeface="Times New Roman"/>
                        </a:rPr>
                        <a:t>в т.ч.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-456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-456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-456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-456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  <a:r>
                        <a:rPr lang="ru-RU" sz="1600" b="0" i="0" u="none" strike="noStrike" dirty="0" smtClean="0">
                          <a:latin typeface="Times New Roman"/>
                        </a:rPr>
                        <a:t>"5.1"+"5.2"+"5.3""5.4"+"5.5"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674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 smtClean="0">
                          <a:latin typeface="Times New Roman"/>
                        </a:rPr>
                        <a:t>5.1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Затраты на оплату труда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674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 smtClean="0">
                          <a:latin typeface="Times New Roman"/>
                        </a:rPr>
                        <a:t>5.2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Прочие затраты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952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 smtClean="0">
                          <a:latin typeface="Times New Roman"/>
                        </a:rPr>
                        <a:t>5.3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Материальные расходы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857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 smtClean="0">
                          <a:latin typeface="Times New Roman"/>
                        </a:rPr>
                        <a:t>5.4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 smtClean="0">
                          <a:latin typeface="Times New Roman"/>
                        </a:rPr>
                        <a:t>Страховые взносы 30</a:t>
                      </a:r>
                      <a:r>
                        <a:rPr lang="ru-RU" sz="1600" b="0" i="0" u="none" strike="noStrike" dirty="0">
                          <a:latin typeface="Times New Roman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smtClean="0">
                          <a:latin typeface="Times New Roman"/>
                        </a:rPr>
                        <a:t>"5.1"*30%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857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 smtClean="0">
                          <a:latin typeface="Times New Roman"/>
                        </a:rPr>
                        <a:t>5.5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 smtClean="0">
                          <a:latin typeface="Times New Roman"/>
                        </a:rPr>
                        <a:t>Амортизация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ru-RU" sz="1600" b="0" i="0" u="none" strike="noStrike">
                          <a:latin typeface="Times New Roman"/>
                        </a:rPr>
                        <a:t>-275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ru-RU" sz="1600" b="0" i="0" u="none" strike="noStrike" dirty="0">
                          <a:latin typeface="Times New Roman"/>
                        </a:rPr>
                        <a:t>-275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ru-RU" sz="1600" b="0" i="0" u="none" strike="noStrike" dirty="0">
                          <a:latin typeface="Times New Roman"/>
                        </a:rPr>
                        <a:t>-275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ru-RU" sz="1600" b="0" i="0" u="none" strike="noStrike" dirty="0">
                          <a:latin typeface="Times New Roman"/>
                        </a:rPr>
                        <a:t>-275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smtClean="0">
                          <a:latin typeface="Times New Roman"/>
                        </a:rPr>
                        <a:t>"1"*0,25=275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1532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Налоги, уменьшающие налогооблагаемую базу (по прибыли)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smtClean="0">
                          <a:latin typeface="Times New Roman"/>
                        </a:rPr>
                        <a:t>-7 </a:t>
                      </a:r>
                      <a:r>
                        <a:rPr lang="ru-RU" sz="1600" b="0" i="0" u="none" strike="noStrike" dirty="0">
                          <a:latin typeface="Times New Roman"/>
                        </a:rPr>
                        <a:t>со второго года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857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Амортизация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833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Сальдо по операционной </a:t>
                      </a:r>
                      <a:r>
                        <a:rPr lang="ru-RU" sz="1600" b="0" i="0" u="none" strike="noStrike" dirty="0" smtClean="0">
                          <a:latin typeface="Times New Roman"/>
                        </a:rPr>
                        <a:t>деятельности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749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756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763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770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  <a:r>
                        <a:rPr lang="ru-RU" sz="1600" b="0" i="0" u="none" strike="noStrike" dirty="0" smtClean="0">
                          <a:latin typeface="Times New Roman"/>
                        </a:rPr>
                        <a:t>"4"+"5"+"6"+"7"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0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4963" y="115888"/>
            <a:ext cx="11522075" cy="69215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Пример часть 3: частично финансовая деятельность и итог. </a:t>
            </a:r>
            <a:endParaRPr kumimoji="0" lang="ru-RU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Текст 2"/>
          <p:cNvSpPr txBox="1">
            <a:spLocks/>
          </p:cNvSpPr>
          <p:nvPr/>
        </p:nvSpPr>
        <p:spPr bwMode="auto">
          <a:xfrm>
            <a:off x="334963" y="808038"/>
            <a:ext cx="11522075" cy="518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Затраты по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финансовой деятельности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, по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оплате процентов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за пользование кредитом составляют на конец шага: </a:t>
            </a:r>
          </a:p>
          <a:p>
            <a:pPr algn="just"/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нулевого 100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у.е.,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первого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100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у.е.,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второго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70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у.е.,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третьего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30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у.е. </a:t>
            </a:r>
          </a:p>
          <a:p>
            <a:pPr algn="just"/>
            <a:endParaRPr kumimoji="1" lang="ru-RU" sz="2400" b="1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Проценты к получению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на конец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третьего и четвертого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шагов составляют соответственно: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40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и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40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у.е. </a:t>
            </a:r>
          </a:p>
          <a:p>
            <a:pPr algn="just"/>
            <a:endParaRPr kumimoji="1" lang="ru-RU" sz="2400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Ставка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налога на прибыль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20%. </a:t>
            </a:r>
          </a:p>
          <a:p>
            <a:pPr algn="just"/>
            <a:endParaRPr kumimoji="1" lang="ru-RU" sz="2400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Альтернативные издержки по инвестициям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10%.</a:t>
            </a:r>
          </a:p>
          <a:p>
            <a:pPr algn="just"/>
            <a:endParaRPr kumimoji="1" lang="ru-RU" sz="2400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По результатам построения потоков определить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срок окупаемости, чистую приведенную стоимость инвестиций и внутреннюю норму доходности проекта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.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4963" y="115888"/>
            <a:ext cx="11522075" cy="692150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Моделирование потоков по примеру: частично финансовая деятельность и итоги</a:t>
            </a:r>
            <a:endParaRPr kumimoji="0" lang="ru-RU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Текст 2"/>
          <p:cNvSpPr txBox="1">
            <a:spLocks/>
          </p:cNvSpPr>
          <p:nvPr/>
        </p:nvSpPr>
        <p:spPr bwMode="auto">
          <a:xfrm>
            <a:off x="334963" y="1104901"/>
            <a:ext cx="11522075" cy="466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209193"/>
              </p:ext>
            </p:extLst>
          </p:nvPr>
        </p:nvGraphicFramePr>
        <p:xfrm>
          <a:off x="962024" y="1123953"/>
          <a:ext cx="10592973" cy="4711098"/>
        </p:xfrm>
        <a:graphic>
          <a:graphicData uri="http://schemas.openxmlformats.org/drawingml/2006/table">
            <a:tbl>
              <a:tblPr/>
              <a:tblGrid>
                <a:gridCol w="381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8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34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34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553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4632">
                <a:tc rowSpan="2"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№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auto"/>
                      <a:r>
                        <a:rPr lang="ru-RU" sz="1600" b="0" i="0" u="none" strike="noStrike" dirty="0">
                          <a:latin typeface="Times New Roman"/>
                        </a:rPr>
                        <a:t>Наименование показателя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latin typeface="Times New Roman"/>
                        </a:rPr>
                        <a:t>Шаг инвестиционного проекта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latin typeface="Times New Roman"/>
                        </a:rPr>
                        <a:t>Примечание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3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01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Сальдо по инвестиционной </a:t>
                      </a:r>
                      <a:r>
                        <a:rPr lang="ru-RU" sz="1600" b="0" i="0" u="none" strike="noStrike" dirty="0" smtClean="0">
                          <a:latin typeface="Times New Roman"/>
                        </a:rPr>
                        <a:t>деятельности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-1250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901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Доходы от эксплуатации ПО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980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980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980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980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901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Себестоимость сопровождения и </a:t>
                      </a:r>
                      <a:r>
                        <a:rPr lang="ru-RU" sz="1600" b="0" i="0" u="none" strike="noStrike" dirty="0" smtClean="0">
                          <a:latin typeface="Times New Roman"/>
                        </a:rPr>
                        <a:t>эксплуатации ПО, </a:t>
                      </a:r>
                      <a:r>
                        <a:rPr lang="ru-RU" sz="1600" b="0" i="0" u="none" strike="noStrike" dirty="0">
                          <a:latin typeface="Times New Roman"/>
                        </a:rPr>
                        <a:t>в т.ч.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-456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-456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-456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-456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901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Налоги, уменьшающие налогооблагаемую базу (по прибыли)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 smtClean="0">
                        <a:latin typeface="Times New Roman"/>
                      </a:endParaRPr>
                    </a:p>
                    <a:p>
                      <a:pPr algn="l" fontAlgn="b"/>
                      <a:endParaRPr lang="ru-RU" sz="1600" b="0" i="0" u="none" strike="noStrike" dirty="0" smtClean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901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Сальдо по операционной </a:t>
                      </a:r>
                      <a:r>
                        <a:rPr lang="ru-RU" sz="1600" b="0" i="0" u="none" strike="noStrike" dirty="0" smtClean="0">
                          <a:latin typeface="Times New Roman"/>
                        </a:rPr>
                        <a:t>деятельности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749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756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763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770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901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1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600" b="1" i="0" u="none" strike="noStrike" dirty="0">
                          <a:latin typeface="Times New Roman"/>
                        </a:rPr>
                        <a:t>III. </a:t>
                      </a:r>
                      <a:r>
                        <a:rPr lang="ru-RU" sz="1600" b="1" i="0" u="none" strike="noStrike" dirty="0">
                          <a:latin typeface="Times New Roman"/>
                        </a:rPr>
                        <a:t>Финансовая </a:t>
                      </a:r>
                      <a:r>
                        <a:rPr lang="ru-RU" sz="1600" b="1" i="0" u="none" strike="noStrike" dirty="0" smtClean="0">
                          <a:latin typeface="Times New Roman"/>
                        </a:rPr>
                        <a:t>деятельность</a:t>
                      </a:r>
                      <a:endParaRPr lang="ru-RU" sz="1600" b="1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Проценты к уплате за пользование кредитом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Проценты к получению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64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Сальдо финансовой </a:t>
                      </a:r>
                      <a:r>
                        <a:rPr lang="ru-RU" sz="1600" b="0" i="0" u="none" strike="noStrike" dirty="0" smtClean="0">
                          <a:latin typeface="Times New Roman"/>
                        </a:rPr>
                        <a:t>деятельности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  <a:r>
                        <a:rPr lang="ru-RU" sz="1600" b="0" i="0" u="none" strike="noStrike" dirty="0" smtClean="0">
                          <a:latin typeface="Times New Roman"/>
                        </a:rPr>
                        <a:t>"9"+"10"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364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Налог на прибыль 20</a:t>
                      </a:r>
                      <a:r>
                        <a:rPr lang="ru-RU" sz="1600" b="0" i="0" u="none" strike="noStrike" dirty="0" smtClean="0">
                          <a:latin typeface="Times New Roman"/>
                        </a:rPr>
                        <a:t>%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-107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  <a:r>
                        <a:rPr lang="ru-RU" sz="1600" b="0" i="0" u="none" strike="noStrike" dirty="0" smtClean="0">
                          <a:latin typeface="Times New Roman"/>
                        </a:rPr>
                        <a:t>20%*("4"+"5"+"6"+"9"+"10")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255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 smtClean="0">
                          <a:latin typeface="Times New Roman"/>
                        </a:rPr>
                        <a:t>13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Суммарное сальдо по инвестиционному </a:t>
                      </a:r>
                      <a:r>
                        <a:rPr lang="ru-RU" sz="1600" b="0" i="0" u="none" strike="noStrike" dirty="0" smtClean="0">
                          <a:latin typeface="Times New Roman"/>
                        </a:rPr>
                        <a:t>проекту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ru-RU" sz="1600" b="0" i="0" u="none" strike="noStrike" dirty="0">
                          <a:latin typeface="Times New Roman"/>
                        </a:rPr>
                        <a:t>-1350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ru-RU" sz="1600" b="0" i="0" u="none" strike="noStrike" dirty="0">
                          <a:latin typeface="Times New Roman"/>
                        </a:rPr>
                        <a:t>574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ru-RU" sz="1600" b="0" i="0" u="none" strike="noStrike" dirty="0">
                          <a:latin typeface="Times New Roman"/>
                        </a:rPr>
                        <a:t>604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ru-RU" sz="1600" b="0" i="0" u="none" strike="noStrike" dirty="0">
                          <a:latin typeface="Times New Roman"/>
                        </a:rPr>
                        <a:t>673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ru-RU" sz="1600" b="0" i="0" u="none" strike="noStrike" dirty="0">
                          <a:latin typeface="Times New Roman"/>
                        </a:rPr>
                        <a:t>703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 smtClean="0">
                          <a:latin typeface="Times New Roman"/>
                        </a:rPr>
                        <a:t>"3"+"8"+"11"+"12"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6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Графическое изображение денежных потоков по проекту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9493" y="895233"/>
            <a:ext cx="6178731" cy="537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0" y="828675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8040" y="2461531"/>
            <a:ext cx="2237560" cy="1118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81346" y="3814354"/>
            <a:ext cx="1879828" cy="141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909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25790" y="1515291"/>
            <a:ext cx="2629446" cy="807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43040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4963" y="115888"/>
            <a:ext cx="11522075" cy="692150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Моделирование потоков по примеру: финансовая деятельность и итоги ИП</a:t>
            </a:r>
            <a:endParaRPr kumimoji="0" lang="ru-RU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Текст 2"/>
          <p:cNvSpPr txBox="1">
            <a:spLocks/>
          </p:cNvSpPr>
          <p:nvPr/>
        </p:nvSpPr>
        <p:spPr bwMode="auto">
          <a:xfrm>
            <a:off x="334963" y="1104901"/>
            <a:ext cx="11522075" cy="466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343340"/>
              </p:ext>
            </p:extLst>
          </p:nvPr>
        </p:nvGraphicFramePr>
        <p:xfrm>
          <a:off x="1028699" y="924292"/>
          <a:ext cx="10592973" cy="5024071"/>
        </p:xfrm>
        <a:graphic>
          <a:graphicData uri="http://schemas.openxmlformats.org/drawingml/2006/table">
            <a:tbl>
              <a:tblPr/>
              <a:tblGrid>
                <a:gridCol w="381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8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34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34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553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4632">
                <a:tc rowSpan="2"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№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auto"/>
                      <a:r>
                        <a:rPr lang="ru-RU" sz="1600" b="0" i="0" u="none" strike="noStrike" dirty="0">
                          <a:latin typeface="Times New Roman"/>
                        </a:rPr>
                        <a:t>Наименование показателя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latin typeface="Times New Roman"/>
                        </a:rPr>
                        <a:t>Шаг инвестиционного проекта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latin typeface="Times New Roman"/>
                        </a:rPr>
                        <a:t>Примечание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3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01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600" b="1" i="0" u="none" strike="noStrike" dirty="0">
                          <a:latin typeface="Times New Roman"/>
                        </a:rPr>
                        <a:t>III. </a:t>
                      </a:r>
                      <a:r>
                        <a:rPr lang="ru-RU" sz="1600" b="1" i="0" u="none" strike="noStrike" dirty="0">
                          <a:latin typeface="Times New Roman"/>
                        </a:rPr>
                        <a:t>Финансовая </a:t>
                      </a:r>
                      <a:r>
                        <a:rPr lang="ru-RU" sz="1600" b="1" i="0" u="none" strike="noStrike" dirty="0" smtClean="0">
                          <a:latin typeface="Times New Roman"/>
                        </a:rPr>
                        <a:t>деятельность</a:t>
                      </a:r>
                      <a:endParaRPr lang="ru-RU" sz="1600" b="1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Проценты к уплате за пользование кредитом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Проценты к получению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64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Сальдо финансовой </a:t>
                      </a:r>
                      <a:r>
                        <a:rPr lang="ru-RU" sz="1600" b="0" i="0" u="none" strike="noStrike" dirty="0" smtClean="0">
                          <a:latin typeface="Times New Roman"/>
                        </a:rPr>
                        <a:t>деятельности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  <a:r>
                        <a:rPr lang="ru-RU" sz="1600" b="0" i="0" u="none" strike="noStrike" dirty="0" smtClean="0">
                          <a:latin typeface="Times New Roman"/>
                        </a:rPr>
                        <a:t>"9"+"10"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364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Налог на прибыль 20</a:t>
                      </a:r>
                      <a:r>
                        <a:rPr lang="ru-RU" sz="1600" b="0" i="0" u="none" strike="noStrike" dirty="0" smtClean="0">
                          <a:latin typeface="Times New Roman"/>
                        </a:rPr>
                        <a:t>%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-107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  <a:r>
                        <a:rPr lang="ru-RU" sz="1600" b="0" i="0" u="none" strike="noStrike" dirty="0" smtClean="0">
                          <a:latin typeface="Times New Roman"/>
                        </a:rPr>
                        <a:t>20%*("4"+"5"+"6"+"9"+"10")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255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 smtClean="0">
                          <a:latin typeface="Times New Roman"/>
                        </a:rPr>
                        <a:t>13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Суммарное сальдо по инвестиционному </a:t>
                      </a:r>
                      <a:r>
                        <a:rPr lang="ru-RU" sz="1600" b="0" i="0" u="none" strike="noStrike" dirty="0" smtClean="0">
                          <a:latin typeface="Times New Roman"/>
                        </a:rPr>
                        <a:t>проекту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ru-RU" sz="1600" b="0" i="0" u="none" strike="noStrike">
                          <a:latin typeface="Times New Roman"/>
                        </a:rPr>
                        <a:t>-1350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ru-RU" sz="1600" b="0" i="0" u="none" strike="noStrike">
                          <a:latin typeface="Times New Roman"/>
                        </a:rPr>
                        <a:t>574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ru-RU" sz="1600" b="0" i="0" u="none" strike="noStrike">
                          <a:latin typeface="Times New Roman"/>
                        </a:rPr>
                        <a:t>604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ru-RU" sz="1600" b="0" i="0" u="none" strike="noStrike">
                          <a:latin typeface="Times New Roman"/>
                        </a:rPr>
                        <a:t>673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ru-RU" sz="1600" b="0" i="0" u="none" strike="noStrike" dirty="0">
                          <a:latin typeface="Times New Roman"/>
                        </a:rPr>
                        <a:t>703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 smtClean="0">
                          <a:latin typeface="Times New Roman"/>
                        </a:rPr>
                        <a:t>"3"+"8"+"11"+"12"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364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 smtClean="0">
                          <a:latin typeface="Times New Roman"/>
                        </a:rPr>
                        <a:t>14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Дисконтный множитель </a:t>
                      </a:r>
                      <a:r>
                        <a:rPr lang="en-US" sz="1600" b="0" i="0" u="none" strike="noStrike">
                          <a:latin typeface="Times New Roman"/>
                        </a:rPr>
                        <a:t>i=0,1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1,00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0,91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0,83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0,68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smtClean="0">
                          <a:latin typeface="Times New Roman"/>
                        </a:rPr>
                        <a:t>обратный множителю наращения по принципу сложных</a:t>
                      </a:r>
                      <a:r>
                        <a:rPr lang="ru-RU" sz="1600" b="0" i="0" u="none" strike="noStrike" baseline="0" dirty="0" smtClean="0">
                          <a:latin typeface="Times New Roman"/>
                        </a:rPr>
                        <a:t> процентов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364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 smtClean="0">
                          <a:latin typeface="Times New Roman"/>
                        </a:rPr>
                        <a:t>15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Приведенное суммарное сальдо по ИП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-1350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522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499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506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480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  <a:r>
                        <a:rPr lang="ru-RU" sz="1600" b="0" i="0" u="none" strike="noStrike" dirty="0" smtClean="0">
                          <a:latin typeface="Times New Roman"/>
                        </a:rPr>
                        <a:t>"13"*"14"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997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 smtClean="0">
                          <a:latin typeface="Times New Roman"/>
                        </a:rPr>
                        <a:t>16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Приведенное накопленное суммарное сальдо по ИП нарастающим итогом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-1350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-828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-329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657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10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Положения по бухгалтерскому учету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70728"/>
              </p:ext>
            </p:extLst>
          </p:nvPr>
        </p:nvGraphicFramePr>
        <p:xfrm>
          <a:off x="931953" y="1024741"/>
          <a:ext cx="5475923" cy="5086796"/>
        </p:xfrm>
        <a:graphic>
          <a:graphicData uri="http://schemas.openxmlformats.org/drawingml/2006/table">
            <a:tbl>
              <a:tblPr/>
              <a:tblGrid>
                <a:gridCol w="1210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5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Номер ПБУ  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Наименование ПБУ</a:t>
                      </a:r>
                      <a:endParaRPr lang="ru-RU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6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без номера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hlinkClick r:id="rId2"/>
                        </a:rPr>
                        <a:t>Положение по ведению бухгалтерского учета и бухгалтерской отчетности в Российской Федерации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ПБУ 1/2008</a:t>
                      </a:r>
                      <a:endParaRPr lang="ru-RU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hlinkClick r:id="rId3"/>
                        </a:rPr>
                        <a:t>Учетная политика организации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ПБУ 2/2008</a:t>
                      </a:r>
                      <a:endParaRPr lang="ru-RU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hlinkClick r:id="rId4"/>
                        </a:rPr>
                        <a:t>Учет договоров строительного подряда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6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ПБУ 3/2006</a:t>
                      </a:r>
                      <a:endParaRPr lang="ru-RU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hlinkClick r:id="rId5"/>
                        </a:rPr>
                        <a:t>Учет активов и обязательств, стоимость которых выражена в иностранной валюте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ПБУ 4/99</a:t>
                      </a:r>
                      <a:endParaRPr lang="ru-RU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hlinkClick r:id="rId6"/>
                        </a:rPr>
                        <a:t>Бухгалтерская отчетность организации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ПБУ 5/01</a:t>
                      </a:r>
                      <a:endParaRPr lang="ru-RU" sz="14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hlinkClick r:id="rId7"/>
                        </a:rPr>
                        <a:t>Учет материально-производственных запасов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ПБУ 6/01</a:t>
                      </a:r>
                      <a:endParaRPr lang="ru-RU" sz="14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strike="noStrike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hlinkClick r:id="rId8"/>
                        </a:rPr>
                        <a:t>Учет основных средств</a:t>
                      </a:r>
                      <a:endParaRPr lang="ru-RU" sz="14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ПБУ 7/98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hlinkClick r:id="rId9"/>
                        </a:rPr>
                        <a:t>События после отчетной даты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36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ПБУ 8/2010</a:t>
                      </a:r>
                      <a:endParaRPr lang="ru-RU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hlinkClick r:id="rId10"/>
                        </a:rPr>
                        <a:t>Оценочные обязательства, условные обязательства и условные активы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ПБУ 9/99</a:t>
                      </a:r>
                      <a:endParaRPr lang="ru-RU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hlinkClick r:id="rId11"/>
                        </a:rPr>
                        <a:t>Доходы организации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ПБУ 10/99</a:t>
                      </a:r>
                      <a:endParaRPr lang="ru-RU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hlinkClick r:id="rId12"/>
                        </a:rPr>
                        <a:t>Расходы организации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ПБУ 11/2008</a:t>
                      </a:r>
                      <a:endParaRPr lang="ru-RU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hlinkClick r:id="rId13"/>
                        </a:rPr>
                        <a:t>Информация о связанных сторонах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ПБУ 12/2010</a:t>
                      </a:r>
                      <a:endParaRPr lang="ru-RU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hlinkClick r:id="rId14"/>
                        </a:rPr>
                        <a:t>Информация по сегментам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259908"/>
              </p:ext>
            </p:extLst>
          </p:nvPr>
        </p:nvGraphicFramePr>
        <p:xfrm>
          <a:off x="6502082" y="1024741"/>
          <a:ext cx="5516881" cy="4901432"/>
        </p:xfrm>
        <a:graphic>
          <a:graphicData uri="http://schemas.openxmlformats.org/drawingml/2006/table">
            <a:tbl>
              <a:tblPr/>
              <a:tblGrid>
                <a:gridCol w="1219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7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0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Номер ПБУ  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Наименование ПБУ</a:t>
                      </a:r>
                      <a:endParaRPr lang="ru-RU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ПБУ 13/2000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hlinkClick r:id="rId15"/>
                        </a:rPr>
                        <a:t>Учет государственной помощи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7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FF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ПБУ 14/2007</a:t>
                      </a:r>
                      <a:endParaRPr lang="ru-RU" sz="140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strike="noStrike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hlinkClick r:id="rId16"/>
                        </a:rPr>
                        <a:t>Учет нематериальных активов</a:t>
                      </a:r>
                      <a:endParaRPr lang="ru-RU" sz="1400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7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ПБУ 15/2008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hlinkClick r:id="rId17"/>
                        </a:rPr>
                        <a:t>Учет расходов по займам и кредитам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7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ПБУ 16/02</a:t>
                      </a:r>
                      <a:endParaRPr lang="ru-RU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hlinkClick r:id="rId18"/>
                        </a:rPr>
                        <a:t>Информация по прекращаемой деятельности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7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ПБУ 17/02</a:t>
                      </a:r>
                      <a:endParaRPr lang="ru-RU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hlinkClick r:id="rId19"/>
                        </a:rPr>
                        <a:t>Учет расходов на научно-исследовательские, опытно-конструкторские и технологические работы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5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ПБУ 18/02</a:t>
                      </a:r>
                      <a:endParaRPr lang="ru-RU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hlinkClick r:id="rId20"/>
                        </a:rPr>
                        <a:t>Учет расчетов по налогу на прибыль организаций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7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ПБУ 19/02</a:t>
                      </a:r>
                      <a:endParaRPr lang="ru-RU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hlinkClick r:id="rId21"/>
                        </a:rPr>
                        <a:t>Учет финансовых вложений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8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ПБУ 20/03</a:t>
                      </a:r>
                      <a:endParaRPr lang="ru-RU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hlinkClick r:id="rId22"/>
                        </a:rPr>
                        <a:t>Информация об участии в совместной деятельности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7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ПБУ 21/2008</a:t>
                      </a:r>
                      <a:endParaRPr lang="ru-RU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hlinkClick r:id="rId23"/>
                        </a:rPr>
                        <a:t>Изменения оценочных значений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5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ПБУ 22/2010</a:t>
                      </a:r>
                      <a:endParaRPr lang="ru-RU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hlinkClick r:id="rId24"/>
                        </a:rPr>
                        <a:t>Исправление ошибок в бухгалтерском учете и отчетности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7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ПБУ 23/2011</a:t>
                      </a:r>
                      <a:endParaRPr lang="ru-RU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hlinkClick r:id="rId25"/>
                        </a:rPr>
                        <a:t>Отчет о движении денежных средств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67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ПБУ 24/2011</a:t>
                      </a:r>
                      <a:endParaRPr lang="ru-RU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hlinkClick r:id="rId26"/>
                        </a:rPr>
                        <a:t>Учет затрат на освоение природных ресурсов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45" marR="29845" marT="29845" marB="298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7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4963" y="115888"/>
            <a:ext cx="11522075" cy="69215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Моделирование потоков по примеру: определение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IRR</a:t>
            </a:r>
            <a:endParaRPr kumimoji="0" lang="ru-RU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Текст 2"/>
          <p:cNvSpPr txBox="1">
            <a:spLocks/>
          </p:cNvSpPr>
          <p:nvPr/>
        </p:nvSpPr>
        <p:spPr bwMode="auto">
          <a:xfrm>
            <a:off x="334963" y="1104901"/>
            <a:ext cx="11522075" cy="466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79536"/>
              </p:ext>
            </p:extLst>
          </p:nvPr>
        </p:nvGraphicFramePr>
        <p:xfrm>
          <a:off x="1295421" y="1152525"/>
          <a:ext cx="10466367" cy="5030716"/>
        </p:xfrm>
        <a:graphic>
          <a:graphicData uri="http://schemas.openxmlformats.org/drawingml/2006/table">
            <a:tbl>
              <a:tblPr/>
              <a:tblGrid>
                <a:gridCol w="382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4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4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168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8986">
                <a:tc rowSpan="2"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№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auto"/>
                      <a:r>
                        <a:rPr lang="ru-RU" sz="1600" b="0" i="0" u="none" strike="noStrike" dirty="0">
                          <a:latin typeface="Times New Roman"/>
                        </a:rPr>
                        <a:t>Наименование показателя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latin typeface="Times New Roman"/>
                        </a:rPr>
                        <a:t>Шаг инвестиционного проекта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latin typeface="Times New Roman"/>
                        </a:rPr>
                        <a:t>Примечание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3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437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 smtClean="0">
                          <a:latin typeface="Times New Roman"/>
                        </a:rPr>
                        <a:t>13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Суммарное сальдо по инвестиционному </a:t>
                      </a:r>
                      <a:r>
                        <a:rPr lang="ru-RU" sz="1600" b="0" i="0" u="none" strike="noStrike" dirty="0" smtClean="0">
                          <a:latin typeface="Times New Roman"/>
                        </a:rPr>
                        <a:t>проекту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ru-RU" sz="1600" b="0" i="0" u="none" strike="noStrike">
                          <a:latin typeface="Times New Roman"/>
                        </a:rPr>
                        <a:t>-1350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ru-RU" sz="1600" b="0" i="0" u="none" strike="noStrike">
                          <a:latin typeface="Times New Roman"/>
                        </a:rPr>
                        <a:t>574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ru-RU" sz="1600" b="0" i="0" u="none" strike="noStrike">
                          <a:latin typeface="Times New Roman"/>
                        </a:rPr>
                        <a:t>604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ru-RU" sz="1600" b="0" i="0" u="none" strike="noStrike">
                          <a:latin typeface="Times New Roman"/>
                        </a:rPr>
                        <a:t>673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ru-RU" sz="1600" b="0" i="0" u="none" strike="noStrike" dirty="0">
                          <a:latin typeface="Times New Roman"/>
                        </a:rPr>
                        <a:t>703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437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Дисконтный множитель </a:t>
                      </a:r>
                      <a:r>
                        <a:rPr lang="en-US" sz="1600" b="0" i="0" u="none" strike="noStrike">
                          <a:latin typeface="Times New Roman"/>
                        </a:rPr>
                        <a:t>i=0,1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1,00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0,91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0,83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0,68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437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Приведенное суммарное сальдо по ИП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-1350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522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499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506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480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3995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Приведенное накопленное суммарное сальдо по ИП нарастающим итогом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-1350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-828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-329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657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437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Дисконтный множитель </a:t>
                      </a:r>
                      <a:r>
                        <a:rPr lang="en-US" sz="1600" b="0" i="0" u="none" strike="noStrike" dirty="0" err="1" smtClean="0">
                          <a:latin typeface="Times New Roman"/>
                        </a:rPr>
                        <a:t>i</a:t>
                      </a:r>
                      <a:r>
                        <a:rPr lang="en-US" sz="1600" b="0" i="0" u="none" strike="noStrike" dirty="0" smtClean="0">
                          <a:latin typeface="Times New Roman"/>
                        </a:rPr>
                        <a:t>=0,</a:t>
                      </a:r>
                      <a:r>
                        <a:rPr lang="ru-RU" sz="1600" b="0" i="0" u="none" strike="noStrike" dirty="0" smtClean="0">
                          <a:latin typeface="Times New Roman"/>
                        </a:rPr>
                        <a:t>4</a:t>
                      </a:r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1,00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latin typeface="Times New Roman"/>
                        </a:rPr>
                        <a:t>0,71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latin typeface="Times New Roman"/>
                        </a:rPr>
                        <a:t>0,51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latin typeface="Times New Roman"/>
                        </a:rPr>
                        <a:t>0,36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latin typeface="Times New Roman"/>
                        </a:rPr>
                        <a:t>0,26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437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Приведенное суммарное сальдо по ИП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-1350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latin typeface="Times New Roman"/>
                        </a:rPr>
                        <a:t>410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latin typeface="Times New Roman"/>
                        </a:rPr>
                        <a:t>308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latin typeface="Times New Roman"/>
                        </a:rPr>
                        <a:t>245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latin typeface="Times New Roman"/>
                        </a:rPr>
                        <a:t>183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3995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Приведенное накопленное суммарное сальдо по ИП нарастающим итогом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-1350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latin typeface="Times New Roman"/>
                        </a:rPr>
                        <a:t>-940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latin typeface="Times New Roman"/>
                        </a:rPr>
                        <a:t>-632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latin typeface="Times New Roman"/>
                        </a:rPr>
                        <a:t>-386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latin typeface="Times New Roman"/>
                        </a:rPr>
                        <a:t>-203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559">
                <a:tc>
                  <a:txBody>
                    <a:bodyPr/>
                    <a:lstStyle/>
                    <a:p>
                      <a:pPr algn="l" fontAlgn="auto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559">
                <a:tc>
                  <a:txBody>
                    <a:bodyPr/>
                    <a:lstStyle/>
                    <a:p>
                      <a:pPr algn="l" fontAlgn="auto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95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4963" y="115888"/>
            <a:ext cx="11522075" cy="69215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Моделирование потоков по примеру: определение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IRR</a:t>
            </a:r>
            <a:endParaRPr kumimoji="0" lang="ru-RU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09" y="1455313"/>
            <a:ext cx="9805749" cy="2833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71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4963" y="115888"/>
            <a:ext cx="11522075" cy="69215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Моделирование потоков по примеру: пояснения.</a:t>
            </a:r>
            <a:endParaRPr kumimoji="0" lang="ru-RU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Текст 2"/>
          <p:cNvSpPr txBox="1">
            <a:spLocks/>
          </p:cNvSpPr>
          <p:nvPr/>
        </p:nvSpPr>
        <p:spPr bwMode="auto">
          <a:xfrm>
            <a:off x="334963" y="1104901"/>
            <a:ext cx="11522075" cy="466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buAutoNum type="arabicPeriod"/>
            </a:pP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Инвестиции в основной и оборотный капитал разделяются для корректного расчета амортизации.</a:t>
            </a:r>
          </a:p>
          <a:p>
            <a:pPr marL="457200" indent="-457200" algn="just">
              <a:buAutoNum type="arabicPeriod"/>
            </a:pP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Отчисления на социальные нужды рассчитывают от затрат на оплату труда</a:t>
            </a:r>
          </a:p>
          <a:p>
            <a:pPr marL="457200" indent="-457200" algn="just">
              <a:buAutoNum type="arabicPeriod"/>
            </a:pP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Амортизация рассчитывается от стоимости актива (ПО) и срока его полезного использования</a:t>
            </a:r>
          </a:p>
          <a:p>
            <a:pPr marL="457200" indent="-457200" algn="just">
              <a:buAutoNum type="arabicPeriod"/>
            </a:pP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Амортизация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в операционной деятельности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отражается дважды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:  первый раз как элемент себестоимости (со знаком минус), второй раз как корректирующая запись (со знаком плюс), поскольку начисление амортизации не приводит к реальному оттоку денежных средств.</a:t>
            </a:r>
          </a:p>
          <a:p>
            <a:pPr marL="457200" indent="-457200" algn="just">
              <a:buAutoNum type="arabicPeriod"/>
            </a:pP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К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налогам, уменьшающим налогооблагаемую базу по прибыли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относится, например, налог на имущество. Стоимость имущества (в т.ч. ПО) уменьшается за счет начисления амортизации, значит уменьшается и налог.</a:t>
            </a:r>
          </a:p>
          <a:p>
            <a:pPr marL="457200" indent="-457200" algn="just">
              <a:buAutoNum type="arabicPeriod"/>
            </a:pPr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marL="457200" indent="-457200" algn="just">
              <a:buAutoNum type="arabicPeriod"/>
            </a:pPr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marL="457200" indent="-457200" algn="just">
              <a:buAutoNum type="arabicPeriod"/>
            </a:pPr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4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4963" y="115888"/>
            <a:ext cx="11522075" cy="69215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Моделирование потоков по примеру: пояснения.</a:t>
            </a:r>
            <a:endParaRPr kumimoji="0" lang="ru-RU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Текст 2"/>
          <p:cNvSpPr txBox="1">
            <a:spLocks/>
          </p:cNvSpPr>
          <p:nvPr/>
        </p:nvSpPr>
        <p:spPr bwMode="auto">
          <a:xfrm>
            <a:off x="334963" y="808038"/>
            <a:ext cx="11522075" cy="4959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/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6. В данной части примера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финансовая деятельность приведена частично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, более полно будет рассмотрена ниже.</a:t>
            </a:r>
          </a:p>
          <a:p>
            <a:pPr marL="457200" indent="-457200" algn="just"/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7. При определении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прибыли для налогообложения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суммируют с соответствующими знаками: Выручку; Себестоимость; Налоги, уменьшающие налогооблагаемую базу по прибыли; Доходы и Расходы по обслуживанию кредитов.</a:t>
            </a:r>
          </a:p>
          <a:p>
            <a:pPr marL="457200" indent="-457200" algn="just"/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8. Суммарное сальдо по ИП – это сумма итогов по всем видам деятельности и налога на прибыль с соответствующими знаками. Таким образом, мы получили все оттоки и притоки по шагам (годам) реализации проекта</a:t>
            </a:r>
          </a:p>
          <a:p>
            <a:pPr marL="457200" indent="-457200" algn="just"/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9. Учитываем временную стоимость оттоков и притоков денежных средств по шагам реализации проекта, </a:t>
            </a:r>
            <a:r>
              <a:rPr kumimoji="1" lang="ru-RU" sz="2400" i="1" dirty="0">
                <a:latin typeface="Times New Roman" pitchFamily="18" charset="0"/>
                <a:ea typeface="Arial" charset="0"/>
                <a:cs typeface="Times New Roman" pitchFamily="18" charset="0"/>
              </a:rPr>
              <a:t>п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рименяя дисконтирование по принципу сложных процентов. Рассчитываем дисконтный множитель, исходя из заданных издержек по инвестициям.</a:t>
            </a:r>
          </a:p>
          <a:p>
            <a:pPr marL="457200" indent="-457200" algn="just">
              <a:buAutoNum type="arabicPeriod"/>
            </a:pPr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marL="457200" indent="-457200" algn="just">
              <a:buAutoNum type="arabicPeriod"/>
            </a:pPr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marL="457200" indent="-457200" algn="just">
              <a:buAutoNum type="arabicPeriod"/>
            </a:pPr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3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4963" y="115888"/>
            <a:ext cx="11522075" cy="69215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Моделирование потоков по примеру: пояснения.</a:t>
            </a:r>
            <a:endParaRPr kumimoji="0" lang="ru-RU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Текст 2"/>
          <p:cNvSpPr txBox="1">
            <a:spLocks/>
          </p:cNvSpPr>
          <p:nvPr/>
        </p:nvSpPr>
        <p:spPr bwMode="auto">
          <a:xfrm>
            <a:off x="334963" y="808038"/>
            <a:ext cx="11522075" cy="5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/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10. Получаем в строке «15» приведенную к нулевому шагу  стоимость каждого будущего  притока.</a:t>
            </a:r>
          </a:p>
          <a:p>
            <a:pPr marL="457200" indent="-457200" algn="just"/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11. Приведенное накопленное суммарное сальдо  нарастающим итогом в строке «16» – это пошаговая сумма предыдущего значения  приведенного суммарного сальдо с текущим.</a:t>
            </a:r>
          </a:p>
          <a:p>
            <a:pPr marL="457200" indent="-457200" algn="just"/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12. В столбце «4» строки «16» получаем показатель чистой приведенной стоимости инвестиционного проекта.</a:t>
            </a:r>
          </a:p>
          <a:p>
            <a:pPr marL="457200" indent="-457200" algn="just"/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13. По строке «16» определяем период окупаемости проекта: </a:t>
            </a:r>
          </a:p>
          <a:p>
            <a:pPr marL="457200" indent="-457200" algn="ctr"/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РР = 2 + 329/506 = 2,65 года</a:t>
            </a:r>
          </a:p>
          <a:p>
            <a:pPr marL="457200" indent="-457200" algn="just"/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14. Для определения внутренней нормы доходности </a:t>
            </a:r>
            <a:r>
              <a:rPr kumimoji="1" lang="en-US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IRR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необходимо определить при каком значении альтернативных издержек чистая приведенная стоимость приравняется нулю.</a:t>
            </a:r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46448" y="5199289"/>
            <a:ext cx="30670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129" y="5305153"/>
            <a:ext cx="24479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1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4963" y="115888"/>
            <a:ext cx="11522075" cy="69215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Пример часть 4: финансовая реализуемость. </a:t>
            </a:r>
            <a:endParaRPr kumimoji="0" lang="ru-RU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Текст 2"/>
          <p:cNvSpPr txBox="1">
            <a:spLocks/>
          </p:cNvSpPr>
          <p:nvPr/>
        </p:nvSpPr>
        <p:spPr bwMode="auto">
          <a:xfrm>
            <a:off x="334963" y="1104901"/>
            <a:ext cx="11522075" cy="466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Оценить финансовую реализуемость проекта, если финансирование осуществляется за счет собственных средств инвестора, а также займа. </a:t>
            </a:r>
          </a:p>
          <a:p>
            <a:pPr algn="just"/>
            <a:endParaRPr kumimoji="1" lang="ru-RU" sz="2400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Пусть собственные средства привлечены в размере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500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у.е. </a:t>
            </a:r>
          </a:p>
          <a:p>
            <a:pPr algn="just"/>
            <a:endParaRPr kumimoji="1" lang="ru-RU" sz="2400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Заемные средства предоставлены в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начале нулевого периода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в размере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1000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у.е. на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4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года по ставке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10%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годовых с графиком погашения: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на конец первого года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–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300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у.е.,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на конец второго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–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400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у.е.,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на конец третьего 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- </a:t>
            </a:r>
            <a:r>
              <a:rPr kumimoji="1" lang="ru-RU" sz="2400" b="1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300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у.е. </a:t>
            </a:r>
          </a:p>
          <a:p>
            <a:pPr algn="just"/>
            <a:endParaRPr kumimoji="1" lang="ru-RU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kumimoji="1" lang="ru-RU" sz="2400" i="1" dirty="0" smtClean="0">
                <a:latin typeface="Times New Roman" pitchFamily="18" charset="0"/>
                <a:cs typeface="Times New Roman" pitchFamily="18" charset="0"/>
              </a:rPr>
              <a:t>Возврат собственных средств отразить </a:t>
            </a:r>
            <a:r>
              <a:rPr kumimoji="1" lang="ru-RU" sz="2400" i="1" dirty="0" err="1" smtClean="0">
                <a:latin typeface="Times New Roman" pitchFamily="18" charset="0"/>
                <a:cs typeface="Times New Roman" pitchFamily="18" charset="0"/>
              </a:rPr>
              <a:t>справочно</a:t>
            </a:r>
            <a:r>
              <a:rPr kumimoji="1" lang="ru-RU" sz="2400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ru-RU" sz="2400" b="1" i="1" dirty="0" smtClean="0">
                <a:latin typeface="Times New Roman" pitchFamily="18" charset="0"/>
                <a:cs typeface="Times New Roman" pitchFamily="18" charset="0"/>
              </a:rPr>
              <a:t>в конце третьего </a:t>
            </a:r>
            <a:r>
              <a:rPr kumimoji="1" lang="ru-RU" sz="2400" i="1" dirty="0" smtClean="0">
                <a:latin typeface="Times New Roman" pitchFamily="18" charset="0"/>
                <a:cs typeface="Times New Roman" pitchFamily="18" charset="0"/>
              </a:rPr>
              <a:t>года</a:t>
            </a:r>
            <a:r>
              <a:rPr kumimoji="1" lang="ru-RU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ru-RU" sz="2400" i="1" dirty="0" smtClean="0">
                <a:latin typeface="Times New Roman" pitchFamily="18" charset="0"/>
                <a:cs typeface="Times New Roman" pitchFamily="18" charset="0"/>
              </a:rPr>
              <a:t>в сумме </a:t>
            </a:r>
            <a:r>
              <a:rPr kumimoji="1" lang="ru-RU" sz="2400" b="1" i="1" dirty="0" smtClean="0">
                <a:latin typeface="Times New Roman" pitchFamily="18" charset="0"/>
                <a:cs typeface="Times New Roman" pitchFamily="18" charset="0"/>
              </a:rPr>
              <a:t>200</a:t>
            </a:r>
            <a:r>
              <a:rPr kumimoji="1" lang="ru-RU" sz="2400" i="1" dirty="0" smtClean="0">
                <a:latin typeface="Times New Roman" pitchFamily="18" charset="0"/>
                <a:cs typeface="Times New Roman" pitchFamily="18" charset="0"/>
              </a:rPr>
              <a:t> у.е., </a:t>
            </a:r>
            <a:r>
              <a:rPr kumimoji="1" lang="ru-RU" sz="2400" b="1" i="1" dirty="0" smtClean="0">
                <a:latin typeface="Times New Roman" pitchFamily="18" charset="0"/>
                <a:cs typeface="Times New Roman" pitchFamily="18" charset="0"/>
              </a:rPr>
              <a:t>в конце четвертого</a:t>
            </a:r>
            <a:r>
              <a:rPr kumimoji="1" lang="ru-RU" sz="2400" i="1" dirty="0" smtClean="0">
                <a:latin typeface="Times New Roman" pitchFamily="18" charset="0"/>
                <a:cs typeface="Times New Roman" pitchFamily="18" charset="0"/>
              </a:rPr>
              <a:t>  года в сумме </a:t>
            </a:r>
            <a:r>
              <a:rPr kumimoji="1" lang="ru-RU" sz="2400" b="1" i="1" dirty="0" smtClean="0">
                <a:latin typeface="Times New Roman" pitchFamily="18" charset="0"/>
                <a:cs typeface="Times New Roman" pitchFamily="18" charset="0"/>
              </a:rPr>
              <a:t>300</a:t>
            </a:r>
            <a:r>
              <a:rPr kumimoji="1" lang="ru-RU" sz="2400" i="1" dirty="0" smtClean="0">
                <a:latin typeface="Times New Roman" pitchFamily="18" charset="0"/>
                <a:cs typeface="Times New Roman" pitchFamily="18" charset="0"/>
              </a:rPr>
              <a:t> у.е.</a:t>
            </a:r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5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4963" y="115888"/>
            <a:ext cx="11522075" cy="69215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Моделирование потоков по примеру: инвестиционная деятельность.</a:t>
            </a:r>
            <a:endParaRPr kumimoji="0" lang="ru-RU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Текст 2"/>
          <p:cNvSpPr txBox="1">
            <a:spLocks/>
          </p:cNvSpPr>
          <p:nvPr/>
        </p:nvSpPr>
        <p:spPr bwMode="auto">
          <a:xfrm>
            <a:off x="334963" y="1104901"/>
            <a:ext cx="11522075" cy="466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019554"/>
              </p:ext>
            </p:extLst>
          </p:nvPr>
        </p:nvGraphicFramePr>
        <p:xfrm>
          <a:off x="1408995" y="1181096"/>
          <a:ext cx="10114668" cy="4373725"/>
        </p:xfrm>
        <a:graphic>
          <a:graphicData uri="http://schemas.openxmlformats.org/drawingml/2006/table">
            <a:tbl>
              <a:tblPr/>
              <a:tblGrid>
                <a:gridCol w="369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6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625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3100">
                <a:tc rowSpan="2"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№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auto"/>
                      <a:r>
                        <a:rPr lang="ru-RU" sz="1600" b="0" i="0" u="none" strike="noStrike" dirty="0">
                          <a:latin typeface="Times New Roman"/>
                        </a:rPr>
                        <a:t>Наименование показателя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latin typeface="Times New Roman"/>
                        </a:rPr>
                        <a:t>Шаг инвестиционного проекта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latin typeface="Times New Roman"/>
                        </a:rPr>
                        <a:t>Примечание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7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445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600" b="1" i="0" u="none" strike="noStrike" dirty="0">
                          <a:latin typeface="Times New Roman"/>
                        </a:rPr>
                        <a:t>I. </a:t>
                      </a:r>
                      <a:r>
                        <a:rPr lang="ru-RU" sz="1600" b="1" i="0" u="none" strike="noStrike" dirty="0">
                          <a:latin typeface="Times New Roman"/>
                        </a:rPr>
                        <a:t>Инвестиционная деятельность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55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Инвестиции в основной капитал, в т.ч.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-1100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  <a:r>
                        <a:rPr lang="ru-RU" sz="1600" b="0" i="0" u="none" strike="noStrike" dirty="0" smtClean="0">
                          <a:latin typeface="Times New Roman"/>
                        </a:rPr>
                        <a:t>"1.1"+"1.2"+"1.3"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00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1.1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Затраты на проведение системного анализа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100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Затраты на проектирование ПО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755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1.3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Затраты на испытания и оценку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755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Инвестиции в оборотный капитал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960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Сальдо по инвестиционной </a:t>
                      </a:r>
                      <a:r>
                        <a:rPr lang="ru-RU" sz="1600" b="0" i="0" u="none" strike="noStrike" dirty="0" smtClean="0">
                          <a:latin typeface="Times New Roman"/>
                        </a:rPr>
                        <a:t>деятельности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-1250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  <a:r>
                        <a:rPr lang="ru-RU" sz="1600" b="0" i="0" u="none" strike="noStrike" dirty="0" smtClean="0">
                          <a:latin typeface="Times New Roman"/>
                        </a:rPr>
                        <a:t>"1"+"2"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28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4963" y="115888"/>
            <a:ext cx="11522075" cy="69215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Моделирование потоков по примеру: операционная деятельность.</a:t>
            </a:r>
            <a:endParaRPr kumimoji="0" lang="ru-RU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Текст 2"/>
          <p:cNvSpPr txBox="1">
            <a:spLocks/>
          </p:cNvSpPr>
          <p:nvPr/>
        </p:nvSpPr>
        <p:spPr bwMode="auto">
          <a:xfrm>
            <a:off x="334963" y="1104901"/>
            <a:ext cx="11522075" cy="466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044256" y="1066803"/>
          <a:ext cx="10241282" cy="4479973"/>
        </p:xfrm>
        <a:graphic>
          <a:graphicData uri="http://schemas.openxmlformats.org/drawingml/2006/table">
            <a:tbl>
              <a:tblPr/>
              <a:tblGrid>
                <a:gridCol w="374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1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5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65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821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3674">
                <a:tc rowSpan="2"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№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auto"/>
                      <a:r>
                        <a:rPr lang="ru-RU" sz="1600" b="0" i="0" u="none" strike="noStrike" dirty="0">
                          <a:latin typeface="Times New Roman"/>
                        </a:rPr>
                        <a:t>Наименование показателя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latin typeface="Times New Roman"/>
                        </a:rPr>
                        <a:t>Шаг инвестиционного проекта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latin typeface="Times New Roman"/>
                        </a:rPr>
                        <a:t>Примечание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8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600" b="1" i="0" u="none" strike="noStrike">
                          <a:latin typeface="Times New Roman"/>
                        </a:rPr>
                        <a:t>II. </a:t>
                      </a:r>
                      <a:r>
                        <a:rPr lang="ru-RU" sz="1600" b="1" i="0" u="none" strike="noStrike">
                          <a:latin typeface="Times New Roman"/>
                        </a:rPr>
                        <a:t>Операционная деятельность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857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Доходы от эксплуатации ПО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980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980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980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980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532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Себестоимость сопровождения и </a:t>
                      </a:r>
                      <a:r>
                        <a:rPr lang="ru-RU" sz="1600" b="0" i="0" u="none" strike="noStrike" dirty="0" smtClean="0">
                          <a:latin typeface="Times New Roman"/>
                        </a:rPr>
                        <a:t>эксплуатации ПО, </a:t>
                      </a:r>
                      <a:r>
                        <a:rPr lang="ru-RU" sz="1600" b="0" i="0" u="none" strike="noStrike" dirty="0">
                          <a:latin typeface="Times New Roman"/>
                        </a:rPr>
                        <a:t>в т.ч.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-456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-456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-456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-456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  <a:r>
                        <a:rPr lang="ru-RU" sz="1600" b="0" i="0" u="none" strike="noStrike" dirty="0" smtClean="0">
                          <a:latin typeface="Times New Roman"/>
                        </a:rPr>
                        <a:t>"5.1"+"5.2"+"5.3""5.4"+"5.5"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674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 smtClean="0">
                          <a:latin typeface="Times New Roman"/>
                        </a:rPr>
                        <a:t>5.1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Затраты на оплату труда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674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 smtClean="0">
                          <a:latin typeface="Times New Roman"/>
                        </a:rPr>
                        <a:t>5.2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Прочие затраты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952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 smtClean="0">
                          <a:latin typeface="Times New Roman"/>
                        </a:rPr>
                        <a:t>5.3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Материальные расходы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-5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857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 smtClean="0">
                          <a:latin typeface="Times New Roman"/>
                        </a:rPr>
                        <a:t>5.4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 smtClean="0">
                          <a:latin typeface="Times New Roman"/>
                        </a:rPr>
                        <a:t>Страховые взносы 30</a:t>
                      </a:r>
                      <a:r>
                        <a:rPr lang="ru-RU" sz="1600" b="0" i="0" u="none" strike="noStrike" dirty="0">
                          <a:latin typeface="Times New Roman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smtClean="0">
                          <a:latin typeface="Times New Roman"/>
                        </a:rPr>
                        <a:t>"5.1"*30%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857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 smtClean="0">
                          <a:latin typeface="Times New Roman"/>
                        </a:rPr>
                        <a:t>5.5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 smtClean="0">
                          <a:latin typeface="Times New Roman"/>
                        </a:rPr>
                        <a:t>Амортизация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ru-RU" sz="1600" b="0" i="0" u="none" strike="noStrike">
                          <a:latin typeface="Times New Roman"/>
                        </a:rPr>
                        <a:t>-275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ru-RU" sz="1600" b="0" i="0" u="none" strike="noStrike" dirty="0">
                          <a:latin typeface="Times New Roman"/>
                        </a:rPr>
                        <a:t>-275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ru-RU" sz="1600" b="0" i="0" u="none" strike="noStrike" dirty="0">
                          <a:latin typeface="Times New Roman"/>
                        </a:rPr>
                        <a:t>-275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ru-RU" sz="1600" b="0" i="0" u="none" strike="noStrike" dirty="0">
                          <a:latin typeface="Times New Roman"/>
                        </a:rPr>
                        <a:t>-275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smtClean="0">
                          <a:latin typeface="Times New Roman"/>
                        </a:rPr>
                        <a:t>"1"*0,25=275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1532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Налоги, уменьшающие налогооблагаемую базу (по прибыли)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/>
                        </a:rPr>
                        <a:t>-29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smtClean="0">
                          <a:latin typeface="Times New Roman"/>
                        </a:rPr>
                        <a:t>-7 </a:t>
                      </a:r>
                      <a:r>
                        <a:rPr lang="ru-RU" sz="1600" b="0" i="0" u="none" strike="noStrike" dirty="0">
                          <a:latin typeface="Times New Roman"/>
                        </a:rPr>
                        <a:t>со второго года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857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/>
                        </a:rPr>
                        <a:t>Амортизация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833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/>
                        </a:rPr>
                        <a:t>Сальдо по операционной </a:t>
                      </a:r>
                      <a:r>
                        <a:rPr lang="ru-RU" sz="1600" b="0" i="0" u="none" strike="noStrike" dirty="0" smtClean="0">
                          <a:latin typeface="Times New Roman"/>
                        </a:rPr>
                        <a:t>деятельности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749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756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763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/>
                        </a:rPr>
                        <a:t>770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  <a:r>
                        <a:rPr lang="ru-RU" sz="1600" b="0" i="0" u="none" strike="noStrike" dirty="0" smtClean="0">
                          <a:latin typeface="Times New Roman"/>
                        </a:rPr>
                        <a:t>"4"+"5"+"6"+"7"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08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4963" y="115888"/>
            <a:ext cx="11522075" cy="69215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Моделирование потоков по примеру: финансовая реализуемость</a:t>
            </a:r>
            <a:endParaRPr kumimoji="0" lang="ru-RU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Текст 2"/>
          <p:cNvSpPr txBox="1">
            <a:spLocks/>
          </p:cNvSpPr>
          <p:nvPr/>
        </p:nvSpPr>
        <p:spPr bwMode="auto">
          <a:xfrm>
            <a:off x="334963" y="1104901"/>
            <a:ext cx="11522075" cy="466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596123"/>
              </p:ext>
            </p:extLst>
          </p:nvPr>
        </p:nvGraphicFramePr>
        <p:xfrm>
          <a:off x="729801" y="992357"/>
          <a:ext cx="11462199" cy="5081447"/>
        </p:xfrm>
        <a:graphic>
          <a:graphicData uri="http://schemas.openxmlformats.org/drawingml/2006/table">
            <a:tbl>
              <a:tblPr/>
              <a:tblGrid>
                <a:gridCol w="418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3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3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39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70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6956">
                <a:tc rowSpan="2"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auto"/>
                      <a:r>
                        <a:rPr lang="ru-RU" sz="16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Наименование показателя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latin typeface="Times New Roman"/>
                        </a:rPr>
                        <a:t>Шаг инвестиционного проекта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Примечание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80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108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Сальдо по инвестиционной </a:t>
                      </a: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деятельности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latin typeface="Times New Roman"/>
                        </a:rPr>
                        <a:t>-1250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  <a:r>
                        <a:rPr lang="ru-RU" sz="1600" b="0" i="0" u="none" strike="noStrike" dirty="0" smtClean="0">
                          <a:latin typeface="Times New Roman"/>
                        </a:rPr>
                        <a:t>"1"+"2"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6108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Сальдо по операционной </a:t>
                      </a: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деятельности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749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756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763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770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/>
                        </a:rPr>
                        <a:t> </a:t>
                      </a:r>
                      <a:r>
                        <a:rPr lang="ru-RU" sz="1600" b="0" i="0" u="none" strike="noStrike" dirty="0" smtClean="0">
                          <a:latin typeface="Times New Roman"/>
                        </a:rPr>
                        <a:t>"4"+"5"+"6"+"7"</a:t>
                      </a:r>
                      <a:endParaRPr lang="ru-RU" sz="1600" b="0" i="0" u="none" strike="noStrike" dirty="0"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6108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1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600" b="1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III. </a:t>
                      </a:r>
                      <a:r>
                        <a:rPr lang="ru-RU" sz="1600" b="1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Финансовая </a:t>
                      </a:r>
                      <a:r>
                        <a:rPr lang="ru-RU" sz="1600" b="1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деятельность</a:t>
                      </a:r>
                      <a:endParaRPr lang="ru-RU" sz="1600" b="1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108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Собственные средства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lang="ru-RU" sz="16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108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Заемные средства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412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Возврат кредита на конец шага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-300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-300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16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-1000</a:t>
                      </a:r>
                      <a:endParaRPr lang="ru-RU" sz="16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47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Проценты к уплате за пользование кредитом 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-100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-100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-70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-30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endParaRPr lang="ru-RU" sz="16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790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Возврат собственных средств (</a:t>
                      </a:r>
                      <a:r>
                        <a:rPr lang="ru-RU" sz="1600" b="0" i="0" u="none" strike="noStrike" dirty="0" err="1">
                          <a:latin typeface="Times New Roman" pitchFamily="18" charset="0"/>
                          <a:cs typeface="Times New Roman" pitchFamily="18" charset="0"/>
                        </a:rPr>
                        <a:t>справочно</a:t>
                      </a:r>
                      <a:r>
                        <a:rPr lang="ru-RU" sz="16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) на конец шага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-200</a:t>
                      </a:r>
                      <a:endParaRPr lang="ru-RU" sz="16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-300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-500</a:t>
                      </a:r>
                      <a:endParaRPr lang="ru-RU" sz="16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672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Сальдо финансовой деятельности ("9"+"10"+"11"+"12"+"13")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1400</a:t>
                      </a:r>
                      <a:endParaRPr lang="ru-RU" sz="16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-470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-530</a:t>
                      </a:r>
                      <a:endParaRPr lang="ru-RU" sz="16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-300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021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Налог на прибыль 20%*("4"+"5"+"6"+"12")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-74,8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-82,2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-91,6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-99,0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endParaRPr lang="ru-RU" sz="16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3063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Суммарное сальдо по инвестиционному </a:t>
                      </a:r>
                      <a:r>
                        <a:rPr lang="ru-RU" sz="16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проекту ("3"+"8"+"14"+"15")</a:t>
                      </a:r>
                      <a:endParaRPr lang="ru-RU" sz="16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ru-RU" sz="16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150</a:t>
                      </a:r>
                      <a:endParaRPr lang="ru-RU" sz="16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ru-RU" sz="16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274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ru-RU" sz="16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ru-RU" sz="16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141</a:t>
                      </a:r>
                      <a:endParaRPr lang="ru-RU" sz="16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ru-RU" sz="16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260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Дисконтный множитель </a:t>
                      </a:r>
                      <a:r>
                        <a:rPr lang="en-US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i=0,1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0,91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0,83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0,75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0,68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5260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Приведенное суммарное сальдо по ИП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150</a:t>
                      </a:r>
                      <a:endParaRPr lang="ru-RU" sz="16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250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169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106</a:t>
                      </a:r>
                      <a:endParaRPr lang="ru-RU" sz="16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252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9672"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ru-RU" sz="16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Приведенное накопленное суммарное сальдо по ИП нарастающим итогом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150</a:t>
                      </a:r>
                      <a:endParaRPr lang="ru-RU" sz="16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400</a:t>
                      </a:r>
                      <a:endParaRPr lang="ru-RU" sz="16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569</a:t>
                      </a:r>
                      <a:endParaRPr lang="ru-RU" sz="16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675</a:t>
                      </a:r>
                      <a:endParaRPr lang="ru-RU" sz="16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927</a:t>
                      </a:r>
                      <a:endParaRPr lang="ru-RU" sz="16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4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4963" y="115888"/>
            <a:ext cx="11522075" cy="69215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Моделирование потоков по примеру: пояснения.</a:t>
            </a:r>
            <a:endParaRPr kumimoji="0" lang="ru-RU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Текст 2"/>
          <p:cNvSpPr txBox="1">
            <a:spLocks/>
          </p:cNvSpPr>
          <p:nvPr/>
        </p:nvSpPr>
        <p:spPr bwMode="auto">
          <a:xfrm>
            <a:off x="334963" y="808038"/>
            <a:ext cx="11522075" cy="4959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buAutoNum type="arabicPeriod"/>
            </a:pP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В построенной выше таблице заново моделируем потоки по финансовой деятельности, т.е. начинаем со строки «9».</a:t>
            </a:r>
          </a:p>
          <a:p>
            <a:pPr marL="457200" indent="-457200" algn="just">
              <a:buAutoNum type="arabicPeriod"/>
            </a:pP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Собственные и заемные средства отражаем с плюсом, поскольку получили их для реализации проекта.</a:t>
            </a:r>
          </a:p>
          <a:p>
            <a:pPr marL="457200" indent="-457200" algn="just">
              <a:buAutoNum type="arabicPeriod"/>
            </a:pP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В строке «11» отражаем суммы возврата кредита, учитываем эти суммы для определения объема кредита, которым распоряжаемся в течении года для расчета возвращаемых процентов.</a:t>
            </a:r>
          </a:p>
          <a:p>
            <a:pPr marL="457200" indent="-457200" algn="just">
              <a:buAutoNum type="arabicPeriod"/>
            </a:pPr>
            <a:r>
              <a:rPr kumimoji="1" lang="ru-RU" sz="2400" i="1" dirty="0" err="1" smtClean="0">
                <a:latin typeface="Times New Roman" pitchFamily="18" charset="0"/>
                <a:ea typeface="Arial" charset="0"/>
                <a:cs typeface="Times New Roman" pitchFamily="18" charset="0"/>
              </a:rPr>
              <a:t>Справочно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отражаем возврат собственных средств.</a:t>
            </a:r>
          </a:p>
          <a:p>
            <a:pPr marL="457200" indent="-457200" algn="just">
              <a:buAutoNum type="arabicPeriod"/>
            </a:pP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При расчете налога на прибыль из финансовой деятельности учитываем только проценты, уплачиваемые за пользование кредитом.</a:t>
            </a:r>
          </a:p>
          <a:p>
            <a:pPr marL="457200" indent="-457200" algn="just">
              <a:buAutoNum type="arabicPeriod"/>
            </a:pP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Остальные шаги повторяем аналогично рассмотренному ранее примеру.</a:t>
            </a:r>
          </a:p>
          <a:p>
            <a:pPr marL="457200" indent="-457200" algn="just">
              <a:buAutoNum type="arabicPeriod"/>
            </a:pP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Доказательством финансовой реализуемости является положительное накопленное сальдо на каждом шаге реализации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97035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Новые нормативные акты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723900" y="998806"/>
            <a:ext cx="10972800" cy="5219114"/>
          </a:xfrm>
        </p:spPr>
        <p:txBody>
          <a:bodyPr/>
          <a:lstStyle/>
          <a:p>
            <a:pPr marL="514350" indent="-514350" algn="just" fontAlgn="t">
              <a:buFont typeface="Arial" pitchFamily="34" charset="0"/>
              <a:buAutoNum type="arabicPeriod"/>
            </a:pPr>
            <a:r>
              <a:rPr lang="ru-RU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Федеральный стандарт бухгалтерского учета «Основные средства» (ФСБУ 6/2020) приказ Минфина от 17.09.2020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N204</a:t>
            </a:r>
            <a:r>
              <a:rPr lang="ru-RU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</a:t>
            </a:r>
          </a:p>
          <a:p>
            <a:pPr marL="514350" indent="-514350" algn="just" fontAlgn="t">
              <a:buFont typeface="Arial" pitchFamily="34" charset="0"/>
              <a:buAutoNum type="arabicPeriod"/>
            </a:pPr>
            <a:r>
              <a:rPr lang="ru-RU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Федеральный стандарт бухгалтерского учета «Нематериальные активы» приказ Минфина России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181н от </a:t>
            </a:r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15.11.2019</a:t>
            </a:r>
            <a:endParaRPr lang="ru-RU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 fontAlgn="t">
              <a:buFont typeface="Arial" pitchFamily="34" charset="0"/>
              <a:buAutoNum type="arabicPeriod"/>
            </a:pPr>
            <a:r>
              <a:rPr lang="ru-RU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Федеральный стандарт бухгалтерского учета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ФСБУ 5/2019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"Запасы" приказ Минфина России от 15 ноября </a:t>
            </a:r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2019 </a:t>
            </a:r>
            <a:r>
              <a:rPr lang="ru-RU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N180н </a:t>
            </a:r>
          </a:p>
          <a:p>
            <a:r>
              <a:rPr lang="ru-RU" dirty="0"/>
              <a:t> </a:t>
            </a:r>
          </a:p>
          <a:p>
            <a:pPr marL="514350" indent="-514350">
              <a:buAutoNum type="arabicPeriod"/>
            </a:pPr>
            <a:endParaRPr lang="ru-RU" b="1" dirty="0" smtClean="0"/>
          </a:p>
          <a:p>
            <a:r>
              <a:rPr lang="ru-RU" dirty="0"/>
              <a:t> </a:t>
            </a:r>
          </a:p>
          <a:p>
            <a:pPr marL="514350" indent="-514350">
              <a:buAutoNum type="arabicPeriod"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6841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4963" y="115888"/>
            <a:ext cx="11522075" cy="770377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Налоговые льготы (пониженные страховые взносы)</a:t>
            </a:r>
          </a:p>
        </p:txBody>
      </p:sp>
      <p:sp>
        <p:nvSpPr>
          <p:cNvPr id="19458" name="Текст 2"/>
          <p:cNvSpPr txBox="1">
            <a:spLocks/>
          </p:cNvSpPr>
          <p:nvPr/>
        </p:nvSpPr>
        <p:spPr bwMode="auto">
          <a:xfrm>
            <a:off x="334963" y="1104901"/>
            <a:ext cx="11522075" cy="466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  <p:sp>
        <p:nvSpPr>
          <p:cNvPr id="6" name="Текст 2"/>
          <p:cNvSpPr txBox="1">
            <a:spLocks/>
          </p:cNvSpPr>
          <p:nvPr/>
        </p:nvSpPr>
        <p:spPr bwMode="auto">
          <a:xfrm>
            <a:off x="487363" y="2447777"/>
            <a:ext cx="11522075" cy="347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  <p:sp>
        <p:nvSpPr>
          <p:cNvPr id="7" name="Текст 2"/>
          <p:cNvSpPr txBox="1">
            <a:spLocks/>
          </p:cNvSpPr>
          <p:nvPr/>
        </p:nvSpPr>
        <p:spPr bwMode="auto">
          <a:xfrm>
            <a:off x="487363" y="952501"/>
            <a:ext cx="11522075" cy="48152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1" lang="ru-RU" sz="2400" i="1" u="sng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ст.427 </a:t>
            </a:r>
            <a:r>
              <a:rPr kumimoji="1" lang="ru-RU" sz="2400" i="1" u="sng" dirty="0">
                <a:latin typeface="Times New Roman" pitchFamily="18" charset="0"/>
                <a:ea typeface="Arial" charset="0"/>
                <a:cs typeface="Times New Roman" pitchFamily="18" charset="0"/>
              </a:rPr>
              <a:t>НК </a:t>
            </a:r>
            <a:r>
              <a:rPr kumimoji="1" lang="ru-RU" sz="2400" i="1" u="sng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РФ:</a:t>
            </a:r>
          </a:p>
          <a:p>
            <a:pPr algn="just"/>
            <a:endParaRPr kumimoji="1" lang="ru-RU" sz="2400" i="1" u="sng" dirty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1. Пониженные тарифы страховых взносов для плательщиков, указанных в 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  <a:hlinkClick r:id="rId3"/>
              </a:rPr>
              <a:t>подпункте 1 пункта 1 статьи 419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 настоящего Кодекса, применяются:</a:t>
            </a:r>
          </a:p>
          <a:p>
            <a:pPr algn="just"/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3)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российских организаций, осуществляющих деятельность в области информационных технологий; </a:t>
            </a:r>
            <a:endParaRPr kumimoji="1" lang="ru-RU" sz="2400" i="1" u="sng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endParaRPr kumimoji="1" lang="ru-RU" sz="2000" i="1" dirty="0" smtClean="0">
              <a:solidFill>
                <a:srgbClr val="004F9F"/>
              </a:solidFill>
              <a:ea typeface="Arial" charset="0"/>
              <a:cs typeface="Arial" charset="0"/>
            </a:endParaRPr>
          </a:p>
          <a:p>
            <a:pPr algn="just"/>
            <a:endParaRPr kumimoji="1" lang="ru-RU" sz="2000" i="1" dirty="0" smtClean="0">
              <a:solidFill>
                <a:srgbClr val="004F9F"/>
              </a:solidFill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>
              <a:buFontTx/>
              <a:buChar char="-"/>
            </a:pPr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7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4963" y="115888"/>
            <a:ext cx="11522075" cy="770377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Налоговые льготы (пониженные страховые взносы)</a:t>
            </a:r>
          </a:p>
        </p:txBody>
      </p:sp>
      <p:sp>
        <p:nvSpPr>
          <p:cNvPr id="19458" name="Текст 2"/>
          <p:cNvSpPr txBox="1">
            <a:spLocks/>
          </p:cNvSpPr>
          <p:nvPr/>
        </p:nvSpPr>
        <p:spPr bwMode="auto">
          <a:xfrm>
            <a:off x="334963" y="1104901"/>
            <a:ext cx="11522075" cy="466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  <p:sp>
        <p:nvSpPr>
          <p:cNvPr id="6" name="Текст 2"/>
          <p:cNvSpPr txBox="1">
            <a:spLocks/>
          </p:cNvSpPr>
          <p:nvPr/>
        </p:nvSpPr>
        <p:spPr bwMode="auto">
          <a:xfrm>
            <a:off x="487363" y="2447777"/>
            <a:ext cx="11522075" cy="347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  <p:sp>
        <p:nvSpPr>
          <p:cNvPr id="7" name="Текст 2"/>
          <p:cNvSpPr txBox="1">
            <a:spLocks/>
          </p:cNvSpPr>
          <p:nvPr/>
        </p:nvSpPr>
        <p:spPr bwMode="auto">
          <a:xfrm>
            <a:off x="487363" y="952500"/>
            <a:ext cx="11522075" cy="496765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1" lang="ru-RU" sz="2400" i="1" u="sng" dirty="0">
                <a:latin typeface="Times New Roman" pitchFamily="18" charset="0"/>
                <a:ea typeface="Arial" charset="0"/>
                <a:cs typeface="Times New Roman" pitchFamily="18" charset="0"/>
              </a:rPr>
              <a:t>Размер пониженных тарифов страховых взносов (ст.427 НК </a:t>
            </a:r>
            <a:r>
              <a:rPr kumimoji="1" lang="ru-RU" sz="2400" i="1" u="sng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РФ п.2, пп.1.1):</a:t>
            </a:r>
            <a:endParaRPr kumimoji="1" lang="ru-RU" sz="2400" i="1" u="sng" dirty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r>
              <a:rPr kumimoji="1" lang="ru-RU" sz="2400" i="1" dirty="0">
                <a:latin typeface="Times New Roman" pitchFamily="18" charset="0"/>
                <a:ea typeface="Arial" charset="0"/>
                <a:cs typeface="Times New Roman" pitchFamily="18" charset="0"/>
              </a:rPr>
              <a:t>на обязательное пенсионное страхование -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6% </a:t>
            </a:r>
            <a:r>
              <a:rPr kumimoji="1" lang="ru-RU" sz="2400" i="1" dirty="0">
                <a:latin typeface="Times New Roman" pitchFamily="18" charset="0"/>
                <a:ea typeface="Arial" charset="0"/>
                <a:cs typeface="Times New Roman" pitchFamily="18" charset="0"/>
              </a:rPr>
              <a:t>(обычно 22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%) 2021-2022</a:t>
            </a:r>
            <a:endParaRPr kumimoji="1" lang="ru-RU" sz="2400" i="1" dirty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r>
              <a:rPr kumimoji="1" lang="ru-RU" sz="2400" i="1" dirty="0">
                <a:latin typeface="Times New Roman" pitchFamily="18" charset="0"/>
                <a:ea typeface="Arial" charset="0"/>
                <a:cs typeface="Times New Roman" pitchFamily="18" charset="0"/>
              </a:rPr>
              <a:t>на обязательное социальное страхование –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1,5% </a:t>
            </a:r>
            <a:r>
              <a:rPr kumimoji="1" lang="ru-RU" sz="2400" i="1" dirty="0">
                <a:latin typeface="Times New Roman" pitchFamily="18" charset="0"/>
                <a:ea typeface="Arial" charset="0"/>
                <a:cs typeface="Times New Roman" pitchFamily="18" charset="0"/>
              </a:rPr>
              <a:t>(обычно 2,9%)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2021-2022</a:t>
            </a:r>
            <a:endParaRPr kumimoji="1" lang="ru-RU" sz="2400" i="1" dirty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r>
              <a:rPr kumimoji="1" lang="ru-RU" sz="2400" i="1" dirty="0">
                <a:latin typeface="Times New Roman" pitchFamily="18" charset="0"/>
                <a:ea typeface="Arial" charset="0"/>
                <a:cs typeface="Times New Roman" pitchFamily="18" charset="0"/>
              </a:rPr>
              <a:t>на обязательное медицинское страхование –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0,1% </a:t>
            </a:r>
            <a:r>
              <a:rPr kumimoji="1" lang="ru-RU" sz="2400" i="1" dirty="0">
                <a:latin typeface="Times New Roman" pitchFamily="18" charset="0"/>
                <a:ea typeface="Arial" charset="0"/>
                <a:cs typeface="Times New Roman" pitchFamily="18" charset="0"/>
              </a:rPr>
              <a:t>(обычно 5,1%)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2021-2022</a:t>
            </a:r>
            <a:endParaRPr kumimoji="1" lang="ru-RU" sz="2400" i="1" dirty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r>
              <a:rPr kumimoji="1" lang="ru-RU" sz="2400" i="1" dirty="0">
                <a:latin typeface="Times New Roman" pitchFamily="18" charset="0"/>
                <a:ea typeface="Arial" charset="0"/>
                <a:cs typeface="Times New Roman" pitchFamily="18" charset="0"/>
              </a:rPr>
              <a:t>Итого: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7,6% </a:t>
            </a:r>
            <a:r>
              <a:rPr kumimoji="1" lang="ru-RU" sz="2400" i="1" dirty="0">
                <a:latin typeface="Times New Roman" pitchFamily="18" charset="0"/>
                <a:ea typeface="Arial" charset="0"/>
                <a:cs typeface="Times New Roman" pitchFamily="18" charset="0"/>
              </a:rPr>
              <a:t>(обычно 30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%, для субъектов малого и среднего предпринимательства 15%)</a:t>
            </a:r>
          </a:p>
          <a:p>
            <a:pPr algn="just"/>
            <a:endParaRPr kumimoji="1" lang="ru-RU" sz="1000" i="1" dirty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r>
              <a:rPr kumimoji="1" lang="ru-RU" sz="2200" dirty="0">
                <a:latin typeface="Times New Roman" pitchFamily="18" charset="0"/>
                <a:ea typeface="Arial" charset="0"/>
                <a:cs typeface="Times New Roman" pitchFamily="18" charset="0"/>
              </a:rPr>
              <a:t>2.2. Для плательщиков, указанных </a:t>
            </a:r>
            <a:r>
              <a:rPr kumimoji="1" lang="ru-RU" sz="2200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в пп.3 п.1 начиная с 2023 года применяется единый пониженный тариф страховых взносов </a:t>
            </a:r>
            <a:r>
              <a:rPr kumimoji="1" lang="ru-RU" sz="2200" dirty="0">
                <a:latin typeface="Times New Roman" pitchFamily="18" charset="0"/>
                <a:ea typeface="Arial" charset="0"/>
                <a:cs typeface="Times New Roman" pitchFamily="18" charset="0"/>
              </a:rPr>
              <a:t>в размере </a:t>
            </a:r>
            <a:r>
              <a:rPr kumimoji="1" lang="ru-RU" sz="2200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0% </a:t>
            </a:r>
            <a:r>
              <a:rPr kumimoji="1" lang="ru-RU" sz="22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свыше единой предельной величины </a:t>
            </a:r>
            <a:r>
              <a:rPr kumimoji="1" lang="ru-RU" sz="2200" i="1" dirty="0">
                <a:latin typeface="Times New Roman" pitchFamily="18" charset="0"/>
                <a:ea typeface="Arial" charset="0"/>
                <a:cs typeface="Times New Roman" pitchFamily="18" charset="0"/>
              </a:rPr>
              <a:t>базы для исчисления страховых </a:t>
            </a:r>
            <a:r>
              <a:rPr kumimoji="1" lang="ru-RU" sz="22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взносов </a:t>
            </a:r>
            <a:r>
              <a:rPr kumimoji="1" lang="ru-RU" sz="2200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и </a:t>
            </a:r>
            <a:r>
              <a:rPr kumimoji="1" lang="ru-RU" sz="2200" dirty="0">
                <a:latin typeface="Times New Roman" pitchFamily="18" charset="0"/>
                <a:ea typeface="Arial" charset="0"/>
                <a:cs typeface="Times New Roman" pitchFamily="18" charset="0"/>
              </a:rPr>
              <a:t>единый пониженный тариф страховых взносов в размере </a:t>
            </a:r>
            <a:r>
              <a:rPr kumimoji="1" lang="ru-RU" sz="2200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7,6% </a:t>
            </a:r>
            <a:r>
              <a:rPr kumimoji="1" lang="ru-RU" sz="22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в пределах установленной единой </a:t>
            </a:r>
            <a:r>
              <a:rPr kumimoji="1" lang="ru-RU" sz="2200" i="1" dirty="0">
                <a:latin typeface="Times New Roman" pitchFamily="18" charset="0"/>
                <a:ea typeface="Arial" charset="0"/>
                <a:cs typeface="Times New Roman" pitchFamily="18" charset="0"/>
              </a:rPr>
              <a:t>предельной величины базы для исчисления страховых </a:t>
            </a:r>
            <a:r>
              <a:rPr kumimoji="1" lang="ru-RU" sz="22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взносов</a:t>
            </a:r>
            <a:r>
              <a:rPr kumimoji="1" lang="ru-RU" sz="2200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.</a:t>
            </a:r>
          </a:p>
          <a:p>
            <a:pPr algn="just"/>
            <a:endParaRPr kumimoji="1" lang="ru-RU" sz="1000" dirty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r>
              <a:rPr kumimoji="1" lang="ru-RU" sz="2200" dirty="0">
                <a:latin typeface="Times New Roman" pitchFamily="18" charset="0"/>
                <a:ea typeface="Arial" charset="0"/>
                <a:cs typeface="Times New Roman" pitchFamily="18" charset="0"/>
              </a:rPr>
              <a:t>С 1 января 2023 г. единая предельная величина базы для исчисления страховых взносов в отношении выплат для каждого работника составит 1 917 000 </a:t>
            </a:r>
            <a:r>
              <a:rPr kumimoji="1" lang="ru-RU" sz="2200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рублей </a:t>
            </a:r>
            <a:r>
              <a:rPr kumimoji="1" lang="ru-RU" sz="2200" dirty="0">
                <a:latin typeface="Times New Roman" pitchFamily="18" charset="0"/>
                <a:ea typeface="Arial" charset="0"/>
                <a:cs typeface="Times New Roman" pitchFamily="18" charset="0"/>
              </a:rPr>
              <a:t>нарастающим </a:t>
            </a:r>
            <a:r>
              <a:rPr kumimoji="1" lang="ru-RU" sz="2200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итогом.</a:t>
            </a:r>
            <a:endParaRPr kumimoji="1" lang="ru-RU" sz="2200" dirty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endParaRPr kumimoji="1" lang="ru-RU" sz="2000" i="1" dirty="0" smtClean="0">
              <a:solidFill>
                <a:srgbClr val="004F9F"/>
              </a:solidFill>
              <a:ea typeface="Arial" charset="0"/>
              <a:cs typeface="Arial" charset="0"/>
            </a:endParaRPr>
          </a:p>
          <a:p>
            <a:pPr algn="just"/>
            <a:endParaRPr kumimoji="1" lang="ru-RU" sz="2000" i="1" dirty="0" smtClean="0">
              <a:solidFill>
                <a:srgbClr val="004F9F"/>
              </a:solidFill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ea typeface="Arial" charset="0"/>
              <a:cs typeface="Arial" charset="0"/>
            </a:endParaRPr>
          </a:p>
          <a:p>
            <a:pPr algn="just">
              <a:buFontTx/>
              <a:buChar char="-"/>
            </a:pPr>
            <a:endParaRPr kumimoji="1" lang="ru-RU" sz="2400" i="1" dirty="0" smtClean="0">
              <a:solidFill>
                <a:srgbClr val="004F9F"/>
              </a:solidFill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>
              <a:buFontTx/>
              <a:buChar char="-"/>
            </a:pPr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14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4963" y="115888"/>
            <a:ext cx="11522075" cy="770377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Налоговые льготы (пониженные страховые взносы)</a:t>
            </a:r>
          </a:p>
        </p:txBody>
      </p:sp>
      <p:sp>
        <p:nvSpPr>
          <p:cNvPr id="19458" name="Текст 2"/>
          <p:cNvSpPr txBox="1">
            <a:spLocks/>
          </p:cNvSpPr>
          <p:nvPr/>
        </p:nvSpPr>
        <p:spPr bwMode="auto">
          <a:xfrm>
            <a:off x="334963" y="1104901"/>
            <a:ext cx="11522075" cy="466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  <p:sp>
        <p:nvSpPr>
          <p:cNvPr id="6" name="Текст 2"/>
          <p:cNvSpPr txBox="1">
            <a:spLocks/>
          </p:cNvSpPr>
          <p:nvPr/>
        </p:nvSpPr>
        <p:spPr bwMode="auto">
          <a:xfrm>
            <a:off x="487363" y="2447777"/>
            <a:ext cx="11522075" cy="347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  <p:sp>
        <p:nvSpPr>
          <p:cNvPr id="7" name="Текст 2"/>
          <p:cNvSpPr txBox="1">
            <a:spLocks/>
          </p:cNvSpPr>
          <p:nvPr/>
        </p:nvSpPr>
        <p:spPr bwMode="auto">
          <a:xfrm>
            <a:off x="487363" y="952501"/>
            <a:ext cx="11522075" cy="481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1" lang="ru-RU" sz="2400" i="1" u="sng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Условия применения </a:t>
            </a:r>
            <a:r>
              <a:rPr kumimoji="1" lang="ru-RU" sz="2400" i="1" u="sng" dirty="0">
                <a:latin typeface="Times New Roman" pitchFamily="18" charset="0"/>
                <a:ea typeface="Arial" charset="0"/>
                <a:cs typeface="Times New Roman" pitchFamily="18" charset="0"/>
              </a:rPr>
              <a:t>пониженных тарифов страховых взносов (ст.427 НК </a:t>
            </a:r>
            <a:r>
              <a:rPr kumimoji="1" lang="ru-RU" sz="2400" i="1" u="sng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РФ п.5):</a:t>
            </a:r>
            <a:r>
              <a:rPr lang="ru-RU" sz="2400" dirty="0" smtClean="0"/>
              <a:t> 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получение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установленном порядке документа о государственной аккредитации в области ИТ …;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по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итогам отчетного (расчетного) периода в сумме всех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доходов … не менее 70% составляют доходы: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 экземпляров разработанных, адаптированных и (или) модифицированных данной организацией либо лицом, входящим в одну группу лиц с данной организацией, программ для ЭВМ, баз данных (далее в настоящей статье - собственные программы для ЭВМ, базы данных);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от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передачи исключительных прав на собственные программы для ЭВМ, базы данных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от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предоставления данной организацией прав использования собственных программ для ЭВМ, баз данных, в том числе путем предоставления удаленного доступа к собственным программам для ЭВМ, базам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…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оказания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услуг по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разработке, адаптации и модификации программ для ЭВМ, баз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данных…;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оказания услуг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установке, тестированию и сопровождению собственных программ для ЭВМ, баз данных и заказных программ для ЭВМ, баз данных;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от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оказания услуг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разработке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программно-аппаратных комплексов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… 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pPr algn="just">
              <a:buFontTx/>
              <a:buChar char="-"/>
            </a:pPr>
            <a:endParaRPr kumimoji="1" lang="ru-RU" sz="2400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endParaRPr kumimoji="1" lang="ru-RU" sz="2400" i="1" u="sng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endParaRPr kumimoji="1" lang="ru-RU" sz="2000" i="1" dirty="0" smtClean="0">
              <a:solidFill>
                <a:srgbClr val="004F9F"/>
              </a:solidFill>
              <a:ea typeface="Arial" charset="0"/>
              <a:cs typeface="Arial" charset="0"/>
            </a:endParaRPr>
          </a:p>
          <a:p>
            <a:pPr algn="just"/>
            <a:endParaRPr kumimoji="1" lang="ru-RU" sz="2000" i="1" dirty="0" smtClean="0">
              <a:solidFill>
                <a:srgbClr val="004F9F"/>
              </a:solidFill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ea typeface="Arial" charset="0"/>
              <a:cs typeface="Arial" charset="0"/>
            </a:endParaRPr>
          </a:p>
          <a:p>
            <a:pPr algn="just">
              <a:buFontTx/>
              <a:buChar char="-"/>
            </a:pPr>
            <a:endParaRPr kumimoji="1" lang="ru-RU" sz="2400" i="1" dirty="0" smtClean="0">
              <a:solidFill>
                <a:srgbClr val="004F9F"/>
              </a:solidFill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>
              <a:buFontTx/>
              <a:buChar char="-"/>
            </a:pPr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34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4963" y="115888"/>
            <a:ext cx="11522075" cy="770377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Налоговые льготы (пониженный налог на прибыль)</a:t>
            </a:r>
          </a:p>
        </p:txBody>
      </p:sp>
      <p:sp>
        <p:nvSpPr>
          <p:cNvPr id="19458" name="Текст 2"/>
          <p:cNvSpPr txBox="1">
            <a:spLocks/>
          </p:cNvSpPr>
          <p:nvPr/>
        </p:nvSpPr>
        <p:spPr bwMode="auto">
          <a:xfrm>
            <a:off x="334963" y="1104901"/>
            <a:ext cx="11522075" cy="466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  <p:sp>
        <p:nvSpPr>
          <p:cNvPr id="6" name="Текст 2"/>
          <p:cNvSpPr txBox="1">
            <a:spLocks/>
          </p:cNvSpPr>
          <p:nvPr/>
        </p:nvSpPr>
        <p:spPr bwMode="auto">
          <a:xfrm>
            <a:off x="487363" y="2447777"/>
            <a:ext cx="11522075" cy="347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  <p:sp>
        <p:nvSpPr>
          <p:cNvPr id="7" name="Текст 2"/>
          <p:cNvSpPr txBox="1">
            <a:spLocks/>
          </p:cNvSpPr>
          <p:nvPr/>
        </p:nvSpPr>
        <p:spPr bwMode="auto">
          <a:xfrm>
            <a:off x="334962" y="952500"/>
            <a:ext cx="11522075" cy="51800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1" lang="ru-RU" sz="2400" i="1" u="sng" dirty="0">
                <a:latin typeface="Times New Roman" pitchFamily="18" charset="0"/>
                <a:ea typeface="Arial" charset="0"/>
                <a:cs typeface="Times New Roman" pitchFamily="18" charset="0"/>
              </a:rPr>
              <a:t>Размер </a:t>
            </a:r>
            <a:r>
              <a:rPr kumimoji="1" lang="ru-RU" sz="2400" i="1" u="sng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пониженной ставки налога на прибыль </a:t>
            </a:r>
            <a:r>
              <a:rPr kumimoji="1" lang="ru-RU" sz="2400" i="1" u="sng" dirty="0">
                <a:latin typeface="Times New Roman" pitchFamily="18" charset="0"/>
                <a:ea typeface="Arial" charset="0"/>
                <a:cs typeface="Times New Roman" pitchFamily="18" charset="0"/>
              </a:rPr>
              <a:t>(</a:t>
            </a:r>
            <a:r>
              <a:rPr kumimoji="1" lang="ru-RU" sz="2400" i="1" u="sng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ст.284 </a:t>
            </a:r>
            <a:r>
              <a:rPr kumimoji="1" lang="ru-RU" sz="2400" i="1" u="sng" dirty="0">
                <a:latin typeface="Times New Roman" pitchFamily="18" charset="0"/>
                <a:ea typeface="Arial" charset="0"/>
                <a:cs typeface="Times New Roman" pitchFamily="18" charset="0"/>
              </a:rPr>
              <a:t>НК </a:t>
            </a:r>
            <a:r>
              <a:rPr kumimoji="1" lang="ru-RU" sz="2400" i="1" u="sng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РФ п.1, пп.15) </a:t>
            </a:r>
            <a:r>
              <a:rPr kumimoji="1" lang="ru-RU" sz="2400" b="1" i="1" u="sng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до 2024 г</a:t>
            </a:r>
            <a:r>
              <a:rPr kumimoji="1" lang="ru-RU" sz="2400" i="1" u="sng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.:</a:t>
            </a:r>
            <a:endParaRPr kumimoji="1" lang="ru-RU" sz="2400" i="1" u="sng" dirty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в </a:t>
            </a:r>
            <a:r>
              <a:rPr kumimoji="1" lang="ru-RU" sz="2400" i="1" dirty="0">
                <a:latin typeface="Times New Roman" pitchFamily="18" charset="0"/>
                <a:ea typeface="Arial" charset="0"/>
                <a:cs typeface="Times New Roman" pitchFamily="18" charset="0"/>
              </a:rPr>
              <a:t>федеральный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бюджет – </a:t>
            </a:r>
            <a:r>
              <a:rPr kumimoji="1" lang="ru-RU" sz="2400" i="1" dirty="0">
                <a:latin typeface="Times New Roman" pitchFamily="18" charset="0"/>
                <a:ea typeface="Arial" charset="0"/>
                <a:cs typeface="Times New Roman" pitchFamily="18" charset="0"/>
              </a:rPr>
              <a:t>0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% (обычно 3%)</a:t>
            </a:r>
          </a:p>
          <a:p>
            <a:pPr algn="just">
              <a:buFontTx/>
              <a:buChar char="-"/>
            </a:pP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</a:t>
            </a:r>
            <a:r>
              <a:rPr kumimoji="1" lang="ru-RU" sz="2400" i="1" dirty="0">
                <a:latin typeface="Times New Roman" pitchFamily="18" charset="0"/>
                <a:ea typeface="Arial" charset="0"/>
                <a:cs typeface="Times New Roman" pitchFamily="18" charset="0"/>
              </a:rPr>
              <a:t>в бюджет субъекта Российской </a:t>
            </a:r>
            <a:r>
              <a:rPr kumimoji="1" lang="ru-RU" sz="24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Федерации – 0% (обычно 17%)</a:t>
            </a:r>
          </a:p>
          <a:p>
            <a:pPr algn="just"/>
            <a:endParaRPr lang="ru-RU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Условия:</a:t>
            </a:r>
          </a:p>
          <a:p>
            <a:pPr algn="just"/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российские организации, осуществляющие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в области информационных 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технологий;</a:t>
            </a: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получение в установленном порядке документа о государственной аккредитации в области ИТ …;</a:t>
            </a: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algn="just"/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 итогам отчетного (расчетного) периода в сумме всех доходов … не менее 70% составляют доходы:</a:t>
            </a: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algn="just"/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от реализации экземпляров разработанных, адаптированных и (или) модифицированных данной организацией либо лицом, входящим в одну группу лиц с данной организацией, программ для ЭВМ, баз данных (далее в настоящей статье - собственные программы для ЭВМ, базы данных);</a:t>
            </a:r>
          </a:p>
          <a:p>
            <a:pPr algn="just"/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.</a:t>
            </a:r>
            <a:endParaRPr kumimoji="1" lang="ru-RU" sz="2100" i="1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endParaRPr kumimoji="1" lang="ru-RU" sz="2400" i="1" u="sng" dirty="0" smtClean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endParaRPr kumimoji="1" lang="ru-RU" sz="2000" i="1" dirty="0" smtClean="0">
              <a:solidFill>
                <a:srgbClr val="004F9F"/>
              </a:solidFill>
              <a:ea typeface="Arial" charset="0"/>
              <a:cs typeface="Arial" charset="0"/>
            </a:endParaRPr>
          </a:p>
          <a:p>
            <a:pPr algn="just"/>
            <a:endParaRPr kumimoji="1" lang="ru-RU" sz="2000" i="1" dirty="0" smtClean="0">
              <a:solidFill>
                <a:srgbClr val="004F9F"/>
              </a:solidFill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ea typeface="Arial" charset="0"/>
              <a:cs typeface="Arial" charset="0"/>
            </a:endParaRPr>
          </a:p>
          <a:p>
            <a:pPr algn="just">
              <a:buFontTx/>
              <a:buChar char="-"/>
            </a:pPr>
            <a:endParaRPr kumimoji="1" lang="ru-RU" sz="2400" i="1" dirty="0" smtClean="0">
              <a:solidFill>
                <a:srgbClr val="004F9F"/>
              </a:solidFill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>
              <a:buFontTx/>
              <a:buChar char="-"/>
            </a:pPr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12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4963" y="115888"/>
            <a:ext cx="11522075" cy="770377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Налоговые льготы (освобождение от НДС)</a:t>
            </a:r>
          </a:p>
        </p:txBody>
      </p:sp>
      <p:sp>
        <p:nvSpPr>
          <p:cNvPr id="19458" name="Текст 2"/>
          <p:cNvSpPr txBox="1">
            <a:spLocks/>
          </p:cNvSpPr>
          <p:nvPr/>
        </p:nvSpPr>
        <p:spPr bwMode="auto">
          <a:xfrm>
            <a:off x="334963" y="1104901"/>
            <a:ext cx="11522075" cy="466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  <p:sp>
        <p:nvSpPr>
          <p:cNvPr id="6" name="Текст 2"/>
          <p:cNvSpPr txBox="1">
            <a:spLocks/>
          </p:cNvSpPr>
          <p:nvPr/>
        </p:nvSpPr>
        <p:spPr bwMode="auto">
          <a:xfrm>
            <a:off x="487363" y="2447777"/>
            <a:ext cx="11522075" cy="347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  <p:sp>
        <p:nvSpPr>
          <p:cNvPr id="7" name="Текст 2"/>
          <p:cNvSpPr txBox="1">
            <a:spLocks/>
          </p:cNvSpPr>
          <p:nvPr/>
        </p:nvSpPr>
        <p:spPr bwMode="auto">
          <a:xfrm>
            <a:off x="487363" y="792480"/>
            <a:ext cx="11522075" cy="543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1" lang="ru-RU" sz="2200" i="1" u="sng" dirty="0">
                <a:latin typeface="Times New Roman" pitchFamily="18" charset="0"/>
                <a:ea typeface="Arial" charset="0"/>
                <a:cs typeface="Times New Roman" pitchFamily="18" charset="0"/>
              </a:rPr>
              <a:t>Не подлежит налогообложению </a:t>
            </a:r>
            <a:r>
              <a:rPr kumimoji="1" lang="ru-RU" sz="2200" i="1" dirty="0">
                <a:latin typeface="Times New Roman" pitchFamily="18" charset="0"/>
                <a:ea typeface="Arial" charset="0"/>
                <a:cs typeface="Times New Roman" pitchFamily="18" charset="0"/>
              </a:rPr>
              <a:t>(освобождается от налогообложения) реализация </a:t>
            </a:r>
            <a:r>
              <a:rPr kumimoji="1" lang="ru-RU" sz="22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на </a:t>
            </a:r>
            <a:r>
              <a:rPr kumimoji="1" lang="ru-RU" sz="2200" i="1" dirty="0">
                <a:latin typeface="Times New Roman" pitchFamily="18" charset="0"/>
                <a:ea typeface="Arial" charset="0"/>
                <a:cs typeface="Times New Roman" pitchFamily="18" charset="0"/>
              </a:rPr>
              <a:t>территории Российской Федерации (ст.149 НК п.2, пп.26):</a:t>
            </a:r>
          </a:p>
          <a:p>
            <a:pPr algn="just"/>
            <a:endParaRPr kumimoji="1" lang="ru-RU" sz="1000" i="1" dirty="0" smtClean="0">
              <a:latin typeface="Times New Roman" pitchFamily="18" charset="0"/>
              <a:ea typeface="Arial" charset="0"/>
              <a:cs typeface="Times New Roman" pitchFamily="18" charset="0"/>
              <a:hlinkClick r:id="rId3"/>
            </a:endParaRPr>
          </a:p>
          <a:p>
            <a:pPr algn="just"/>
            <a:r>
              <a:rPr kumimoji="1" lang="ru-RU" sz="2200" i="1" dirty="0" smtClean="0">
                <a:latin typeface="Times New Roman" pitchFamily="18" charset="0"/>
                <a:ea typeface="Arial" charset="0"/>
                <a:cs typeface="Times New Roman" pitchFamily="18" charset="0"/>
                <a:hlinkClick r:id="rId3"/>
              </a:rPr>
              <a:t>исключительных </a:t>
            </a:r>
            <a:r>
              <a:rPr kumimoji="1" lang="ru-RU" sz="2200" i="1" dirty="0">
                <a:latin typeface="Times New Roman" pitchFamily="18" charset="0"/>
                <a:ea typeface="Arial" charset="0"/>
                <a:cs typeface="Times New Roman" pitchFamily="18" charset="0"/>
                <a:hlinkClick r:id="rId3"/>
              </a:rPr>
              <a:t>прав</a:t>
            </a:r>
            <a:r>
              <a:rPr kumimoji="1" lang="ru-RU" sz="2200" i="1" dirty="0">
                <a:latin typeface="Times New Roman" pitchFamily="18" charset="0"/>
                <a:ea typeface="Arial" charset="0"/>
                <a:cs typeface="Times New Roman" pitchFamily="18" charset="0"/>
              </a:rPr>
              <a:t> на программы для электронных вычислительных машин и базы данных, включенные в единый реестр российских программ для электронных вычислительных машин и баз данных, прав на использование таких программ и баз данных (включая обновления к ним и дополнительные функциональные возможности), в том числе путем предоставления удаленного доступа к ним через информационно-телекоммуникационную </a:t>
            </a:r>
            <a:r>
              <a:rPr kumimoji="1" lang="ru-RU" sz="22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сеть, в том числе </a:t>
            </a:r>
            <a:r>
              <a:rPr kumimoji="1" lang="ru-RU" sz="2200" i="1" dirty="0">
                <a:latin typeface="Times New Roman" pitchFamily="18" charset="0"/>
                <a:ea typeface="Arial" charset="0"/>
                <a:cs typeface="Times New Roman" pitchFamily="18" charset="0"/>
              </a:rPr>
              <a:t>через информационно-телекоммуникационную сеть "Интернет".</a:t>
            </a:r>
          </a:p>
          <a:p>
            <a:endParaRPr kumimoji="1" lang="ru-RU" sz="1000" i="1" dirty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r>
              <a:rPr kumimoji="1" lang="ru-RU" sz="2200" i="1" dirty="0">
                <a:latin typeface="Times New Roman" pitchFamily="18" charset="0"/>
                <a:ea typeface="Arial" charset="0"/>
                <a:cs typeface="Times New Roman" pitchFamily="18" charset="0"/>
              </a:rPr>
              <a:t>Положения настоящего подпункта </a:t>
            </a:r>
            <a:r>
              <a:rPr kumimoji="1" lang="ru-RU" sz="2200" i="1" dirty="0">
                <a:latin typeface="Times New Roman" pitchFamily="18" charset="0"/>
                <a:ea typeface="Arial" charset="0"/>
                <a:cs typeface="Times New Roman" pitchFamily="18" charset="0"/>
                <a:hlinkClick r:id="rId4"/>
              </a:rPr>
              <a:t>не применяются</a:t>
            </a:r>
            <a:r>
              <a:rPr kumimoji="1" lang="ru-RU" sz="2200" i="1" dirty="0">
                <a:latin typeface="Times New Roman" pitchFamily="18" charset="0"/>
                <a:ea typeface="Arial" charset="0"/>
                <a:cs typeface="Times New Roman" pitchFamily="18" charset="0"/>
              </a:rPr>
              <a:t>, если передаваемые права состоят в получении возможности распространять рекламную информацию в информационно-телекоммуникационной сети "Интернет" и (или) получать доступ к такой информации, размещать предложения </a:t>
            </a:r>
            <a:r>
              <a:rPr kumimoji="1" lang="ru-RU" sz="2200" i="1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(объявления) о </a:t>
            </a:r>
            <a:r>
              <a:rPr kumimoji="1" lang="ru-RU" sz="2200" i="1" dirty="0">
                <a:latin typeface="Times New Roman" pitchFamily="18" charset="0"/>
                <a:ea typeface="Arial" charset="0"/>
                <a:cs typeface="Times New Roman" pitchFamily="18" charset="0"/>
              </a:rPr>
              <a:t>приобретении (реализации) товаров (работ, услуг), имущественных прав в информационно-телекоммуникационной сети "Интернет", осуществлять поиск информации о потенциальных покупателях (продавцах) и (или) заключать сделки.</a:t>
            </a:r>
          </a:p>
          <a:p>
            <a:pPr algn="just">
              <a:buFontTx/>
              <a:buChar char="-"/>
            </a:pPr>
            <a:endParaRPr kumimoji="1" lang="ru-RU" sz="2000" i="1" dirty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 algn="just"/>
            <a:endParaRPr kumimoji="1" lang="ru-RU" sz="2000" i="1" dirty="0" smtClean="0">
              <a:solidFill>
                <a:srgbClr val="004F9F"/>
              </a:solidFill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ea typeface="Arial" charset="0"/>
              <a:cs typeface="Arial" charset="0"/>
            </a:endParaRPr>
          </a:p>
          <a:p>
            <a:pPr algn="just">
              <a:buFontTx/>
              <a:buChar char="-"/>
            </a:pPr>
            <a:endParaRPr kumimoji="1" lang="ru-RU" sz="2400" i="1" dirty="0" smtClean="0">
              <a:solidFill>
                <a:srgbClr val="004F9F"/>
              </a:solidFill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>
              <a:buFontTx/>
              <a:buChar char="-"/>
            </a:pPr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algn="just"/>
            <a:endParaRPr kumimoji="1" lang="ru-RU" sz="2400" i="1" dirty="0" smtClean="0">
              <a:solidFill>
                <a:srgbClr val="004F9F"/>
              </a:solidFill>
              <a:latin typeface="+mn-lt"/>
              <a:ea typeface="Arial" charset="0"/>
              <a:cs typeface="Arial" charset="0"/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ru-RU" sz="2800" i="1" dirty="0">
              <a:solidFill>
                <a:srgbClr val="004F9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89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Налог на добавленную стоимость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522075" cy="5221286"/>
          </a:xfrm>
        </p:spPr>
        <p:txBody>
          <a:bodyPr/>
          <a:lstStyle/>
          <a:p>
            <a:pPr marL="514350" indent="-514350"/>
            <a:endParaRPr lang="ru-RU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028950" lvl="5" indent="-514350">
              <a:buFontTx/>
              <a:buChar char="-"/>
            </a:pPr>
            <a:endParaRPr lang="ru-RU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31271" y="1704702"/>
            <a:ext cx="1802674" cy="8882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44334" y="2592976"/>
            <a:ext cx="1789611" cy="2233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100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34963" y="3474718"/>
            <a:ext cx="1162595" cy="4702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Актив </a:t>
            </a:r>
            <a:r>
              <a:rPr lang="ru-RU" dirty="0" err="1" smtClean="0"/>
              <a:t>приобр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4" name="Правая фигурная скобка 13"/>
          <p:cNvSpPr/>
          <p:nvPr/>
        </p:nvSpPr>
        <p:spPr>
          <a:xfrm>
            <a:off x="3833945" y="1704702"/>
            <a:ext cx="248195" cy="31220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362994" y="3045823"/>
            <a:ext cx="1162595" cy="470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120%</a:t>
            </a:r>
            <a:endParaRPr lang="ru-RU" dirty="0"/>
          </a:p>
        </p:txBody>
      </p:sp>
      <p:sp>
        <p:nvSpPr>
          <p:cNvPr id="16" name="Левая фигурная скобка 15"/>
          <p:cNvSpPr/>
          <p:nvPr/>
        </p:nvSpPr>
        <p:spPr>
          <a:xfrm>
            <a:off x="1730828" y="2592976"/>
            <a:ext cx="300443" cy="22337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1730828" y="1704702"/>
            <a:ext cx="300443" cy="8882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34963" y="1907177"/>
            <a:ext cx="1162595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НДС </a:t>
            </a:r>
            <a:r>
              <a:rPr lang="ru-RU" dirty="0" err="1" smtClean="0"/>
              <a:t>упл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205649" y="2906494"/>
            <a:ext cx="1789611" cy="11168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40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192586" y="2429701"/>
            <a:ext cx="1802674" cy="4767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0" name="Левая фигурная скобка 19"/>
          <p:cNvSpPr/>
          <p:nvPr/>
        </p:nvSpPr>
        <p:spPr>
          <a:xfrm>
            <a:off x="7863841" y="2906494"/>
            <a:ext cx="328745" cy="11168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Левая фигурная скобка 20"/>
          <p:cNvSpPr/>
          <p:nvPr/>
        </p:nvSpPr>
        <p:spPr>
          <a:xfrm>
            <a:off x="7863841" y="2429701"/>
            <a:ext cx="328745" cy="4767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6535467" y="2423167"/>
            <a:ext cx="1162595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НДС </a:t>
            </a:r>
            <a:r>
              <a:rPr lang="ru-RU" dirty="0" err="1" smtClean="0"/>
              <a:t>получ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6535467" y="3294025"/>
            <a:ext cx="1162595" cy="4702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Актив продаж.</a:t>
            </a:r>
            <a:endParaRPr lang="ru-RU" dirty="0"/>
          </a:p>
        </p:txBody>
      </p:sp>
      <p:sp>
        <p:nvSpPr>
          <p:cNvPr id="19" name="Текст 2"/>
          <p:cNvSpPr txBox="1">
            <a:spLocks/>
          </p:cNvSpPr>
          <p:nvPr/>
        </p:nvSpPr>
        <p:spPr bwMode="auto">
          <a:xfrm>
            <a:off x="2233274" y="5349990"/>
            <a:ext cx="9766980" cy="84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3200" kern="1200">
                <a:solidFill>
                  <a:srgbClr val="004F9F"/>
                </a:solidFill>
                <a:latin typeface="+mn-lt"/>
                <a:ea typeface="Arial" charset="0"/>
                <a:cs typeface="Arial" charset="0"/>
              </a:defRPr>
            </a:lvl1pPr>
            <a:lvl2pPr marL="457189" indent="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2800" kern="1200">
                <a:solidFill>
                  <a:srgbClr val="004F9F"/>
                </a:solidFill>
                <a:latin typeface="+mn-lt"/>
                <a:ea typeface="Arial" charset="0"/>
                <a:cs typeface="Arial" pitchFamily="34" charset="0"/>
              </a:defRPr>
            </a:lvl2pPr>
            <a:lvl3pPr marL="914377" indent="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2400" kern="1200">
                <a:solidFill>
                  <a:srgbClr val="004F9F"/>
                </a:solidFill>
                <a:latin typeface="+mn-lt"/>
                <a:ea typeface="Arial" charset="0"/>
                <a:cs typeface="Arial" pitchFamily="34" charset="0"/>
              </a:defRPr>
            </a:lvl3pPr>
            <a:lvl4pPr marL="1371566" indent="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2000" kern="1200">
                <a:solidFill>
                  <a:srgbClr val="004F9F"/>
                </a:solidFill>
                <a:latin typeface="+mn-lt"/>
                <a:ea typeface="Arial" charset="0"/>
                <a:cs typeface="Arial" pitchFamily="34" charset="0"/>
              </a:defRPr>
            </a:lvl4pPr>
            <a:lvl5pPr marL="1828754" indent="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2000" kern="1200">
                <a:solidFill>
                  <a:srgbClr val="004F9F"/>
                </a:solidFill>
                <a:latin typeface="+mn-lt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НДС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возмещ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НДС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упл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НДС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20 – 8 = 12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52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Налог на добавленную стоимость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4963" y="800102"/>
            <a:ext cx="11522075" cy="5221286"/>
          </a:xfrm>
        </p:spPr>
        <p:txBody>
          <a:bodyPr/>
          <a:lstStyle/>
          <a:p>
            <a:pPr marL="514350" indent="-514350"/>
            <a:endParaRPr lang="ru-RU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028950" lvl="5" indent="-514350">
              <a:buFontTx/>
              <a:buChar char="-"/>
            </a:pPr>
            <a:endParaRPr lang="ru-RU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31271" y="1704702"/>
            <a:ext cx="1802674" cy="8882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44334" y="2592976"/>
            <a:ext cx="1789611" cy="2233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100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34963" y="3474718"/>
            <a:ext cx="1162595" cy="4702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Актив </a:t>
            </a:r>
            <a:r>
              <a:rPr lang="ru-RU" dirty="0" err="1" smtClean="0"/>
              <a:t>приобр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4" name="Правая фигурная скобка 13"/>
          <p:cNvSpPr/>
          <p:nvPr/>
        </p:nvSpPr>
        <p:spPr>
          <a:xfrm>
            <a:off x="3833945" y="1704702"/>
            <a:ext cx="248195" cy="31220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362994" y="3045823"/>
            <a:ext cx="1162595" cy="470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120%</a:t>
            </a:r>
            <a:endParaRPr lang="ru-RU" dirty="0"/>
          </a:p>
        </p:txBody>
      </p:sp>
      <p:sp>
        <p:nvSpPr>
          <p:cNvPr id="16" name="Левая фигурная скобка 15"/>
          <p:cNvSpPr/>
          <p:nvPr/>
        </p:nvSpPr>
        <p:spPr>
          <a:xfrm>
            <a:off x="1730828" y="2592976"/>
            <a:ext cx="300443" cy="22337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1730828" y="1704702"/>
            <a:ext cx="300443" cy="8882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34963" y="1907177"/>
            <a:ext cx="1162595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НДС </a:t>
            </a:r>
            <a:r>
              <a:rPr lang="ru-RU" dirty="0" err="1" smtClean="0"/>
              <a:t>упл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205649" y="2338249"/>
            <a:ext cx="1802674" cy="32134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150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205649" y="1077686"/>
            <a:ext cx="1802674" cy="1254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ru-RU" dirty="0"/>
          </a:p>
        </p:txBody>
      </p:sp>
      <p:sp>
        <p:nvSpPr>
          <p:cNvPr id="20" name="Левая фигурная скобка 19"/>
          <p:cNvSpPr/>
          <p:nvPr/>
        </p:nvSpPr>
        <p:spPr>
          <a:xfrm>
            <a:off x="7863841" y="2338249"/>
            <a:ext cx="328745" cy="32134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Левая фигурная скобка 20"/>
          <p:cNvSpPr/>
          <p:nvPr/>
        </p:nvSpPr>
        <p:spPr>
          <a:xfrm>
            <a:off x="7876905" y="1077686"/>
            <a:ext cx="315682" cy="12540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6535467" y="1456507"/>
            <a:ext cx="1162595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НДС </a:t>
            </a:r>
            <a:r>
              <a:rPr lang="ru-RU" dirty="0" err="1" smtClean="0"/>
              <a:t>получ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6535467" y="3764288"/>
            <a:ext cx="1162595" cy="4702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Актив продаж.</a:t>
            </a:r>
            <a:endParaRPr lang="ru-RU" dirty="0"/>
          </a:p>
        </p:txBody>
      </p:sp>
      <p:sp>
        <p:nvSpPr>
          <p:cNvPr id="19" name="Текст 2"/>
          <p:cNvSpPr txBox="1">
            <a:spLocks/>
          </p:cNvSpPr>
          <p:nvPr/>
        </p:nvSpPr>
        <p:spPr bwMode="auto">
          <a:xfrm>
            <a:off x="642099" y="5529935"/>
            <a:ext cx="9766980" cy="84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3200" kern="1200">
                <a:solidFill>
                  <a:srgbClr val="004F9F"/>
                </a:solidFill>
                <a:latin typeface="+mn-lt"/>
                <a:ea typeface="Arial" charset="0"/>
                <a:cs typeface="Arial" charset="0"/>
              </a:defRPr>
            </a:lvl1pPr>
            <a:lvl2pPr marL="457189" indent="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2800" kern="1200">
                <a:solidFill>
                  <a:srgbClr val="004F9F"/>
                </a:solidFill>
                <a:latin typeface="+mn-lt"/>
                <a:ea typeface="Arial" charset="0"/>
                <a:cs typeface="Arial" pitchFamily="34" charset="0"/>
              </a:defRPr>
            </a:lvl2pPr>
            <a:lvl3pPr marL="914377" indent="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2400" kern="1200">
                <a:solidFill>
                  <a:srgbClr val="004F9F"/>
                </a:solidFill>
                <a:latin typeface="+mn-lt"/>
                <a:ea typeface="Arial" charset="0"/>
                <a:cs typeface="Arial" pitchFamily="34" charset="0"/>
              </a:defRPr>
            </a:lvl3pPr>
            <a:lvl4pPr marL="1371566" indent="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2000" kern="1200">
                <a:solidFill>
                  <a:srgbClr val="004F9F"/>
                </a:solidFill>
                <a:latin typeface="+mn-lt"/>
                <a:ea typeface="Arial" charset="0"/>
                <a:cs typeface="Arial" pitchFamily="34" charset="0"/>
              </a:defRPr>
            </a:lvl4pPr>
            <a:lvl5pPr marL="1828754" indent="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2000" kern="1200">
                <a:solidFill>
                  <a:srgbClr val="004F9F"/>
                </a:solidFill>
                <a:latin typeface="+mn-lt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НДС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уплате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НДС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НДС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уплач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30 – 20 = 10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8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Юнит-экономика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оказатели затрат)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261257" y="934076"/>
          <a:ext cx="11686233" cy="5798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7398">
                  <a:extLst>
                    <a:ext uri="{9D8B030D-6E8A-4147-A177-3AD203B41FA5}">
                      <a16:colId xmlns:a16="http://schemas.microsoft.com/office/drawing/2014/main" val="1281443952"/>
                    </a:ext>
                  </a:extLst>
                </a:gridCol>
                <a:gridCol w="2642716">
                  <a:extLst>
                    <a:ext uri="{9D8B030D-6E8A-4147-A177-3AD203B41FA5}">
                      <a16:colId xmlns:a16="http://schemas.microsoft.com/office/drawing/2014/main" val="1587263625"/>
                    </a:ext>
                  </a:extLst>
                </a:gridCol>
                <a:gridCol w="7506119">
                  <a:extLst>
                    <a:ext uri="{9D8B030D-6E8A-4147-A177-3AD203B41FA5}">
                      <a16:colId xmlns:a16="http://schemas.microsoft.com/office/drawing/2014/main" val="1998786460"/>
                    </a:ext>
                  </a:extLst>
                </a:gridCol>
              </a:tblGrid>
              <a:tr h="5264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Сокращение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Расшифровка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Смысловое содержание показателя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316717108"/>
                  </a:ext>
                </a:extLst>
              </a:tr>
              <a:tr h="5264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UA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 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cquisition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пользователей (количество привлеченных пользователей)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2315609862"/>
                  </a:ext>
                </a:extLst>
              </a:tr>
              <a:tr h="5264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Buyer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клиентов (количество купивших пользователей)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3130780155"/>
                  </a:ext>
                </a:extLst>
              </a:tr>
              <a:tr h="12679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Conversion rate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Конверсия (отношение количества покупателей к количеству пользователей)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C=B/UA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023463"/>
                  </a:ext>
                </a:extLst>
              </a:tr>
              <a:tr h="5264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cquisition 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Затраты на привлечение пользователей (маркетинговый бюджет)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3462072809"/>
                  </a:ext>
                </a:extLst>
              </a:tr>
              <a:tr h="5264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CPA 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per аcquisition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Затраты на привлечение одного пользователя 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CPA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UA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638045184"/>
                  </a:ext>
                </a:extLst>
              </a:tr>
              <a:tr h="5264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ustomer acquisition cost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Затраты на привлечение одного клиента 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254422683"/>
                  </a:ext>
                </a:extLst>
              </a:tr>
              <a:tr h="5264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COGS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of Goods Sold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ебестоимость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проданных товаров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3338840668"/>
                  </a:ext>
                </a:extLst>
              </a:tr>
              <a:tr h="8453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1sCOGS 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irst sale COGS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ополнительные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затраты на первую покупку, например, бесплатный пробный период, купон на скидку, обучение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488961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7761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Юнит-экономика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оказатели доходности)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334963" y="840294"/>
          <a:ext cx="11642671" cy="5952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0853">
                  <a:extLst>
                    <a:ext uri="{9D8B030D-6E8A-4147-A177-3AD203B41FA5}">
                      <a16:colId xmlns:a16="http://schemas.microsoft.com/office/drawing/2014/main" val="1988708414"/>
                    </a:ext>
                  </a:extLst>
                </a:gridCol>
                <a:gridCol w="2650070">
                  <a:extLst>
                    <a:ext uri="{9D8B030D-6E8A-4147-A177-3AD203B41FA5}">
                      <a16:colId xmlns:a16="http://schemas.microsoft.com/office/drawing/2014/main" val="4014048844"/>
                    </a:ext>
                  </a:extLst>
                </a:gridCol>
                <a:gridCol w="7391748">
                  <a:extLst>
                    <a:ext uri="{9D8B030D-6E8A-4147-A177-3AD203B41FA5}">
                      <a16:colId xmlns:a16="http://schemas.microsoft.com/office/drawing/2014/main" val="2328652346"/>
                    </a:ext>
                  </a:extLst>
                </a:gridCol>
              </a:tblGrid>
              <a:tr h="4354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Сокращение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Расшифровка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Смысловое содержание показателя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extLst>
                  <a:ext uri="{0D108BD9-81ED-4DB2-BD59-A6C34878D82A}">
                    <a16:rowId xmlns:a16="http://schemas.microsoft.com/office/drawing/2014/main" val="935721423"/>
                  </a:ext>
                </a:extLst>
              </a:tr>
              <a:tr h="4354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AVP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Price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чек (отношение всей выручки за период к количеству заказов)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extLst>
                  <a:ext uri="{0D108BD9-81ED-4DB2-BD59-A6C34878D82A}">
                    <a16:rowId xmlns:a16="http://schemas.microsoft.com/office/drawing/2014/main" val="4262073558"/>
                  </a:ext>
                </a:extLst>
              </a:tr>
              <a:tr h="8348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APC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Payment Count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Среднее число покупок на одного клиента (общее число заказов, деленное на количество покупателей)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extLst>
                  <a:ext uri="{0D108BD9-81ED-4DB2-BD59-A6C34878D82A}">
                    <a16:rowId xmlns:a16="http://schemas.microsoft.com/office/drawing/2014/main" val="4241415338"/>
                  </a:ext>
                </a:extLst>
              </a:tr>
              <a:tr h="4354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ARPC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revenue per client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доход на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одного клиента 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ARPC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=(AVP- COGS)* APC - 1sCOGS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extLst>
                  <a:ext uri="{0D108BD9-81ED-4DB2-BD59-A6C34878D82A}">
                    <a16:rowId xmlns:a16="http://schemas.microsoft.com/office/drawing/2014/main" val="4112459189"/>
                  </a:ext>
                </a:extLst>
              </a:tr>
              <a:tr h="4354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ARPU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revenue per user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доход на пользователя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ARPU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ARPC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*С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extLst>
                  <a:ext uri="{0D108BD9-81ED-4DB2-BD59-A6C34878D82A}">
                    <a16:rowId xmlns:a16="http://schemas.microsoft.com/office/drawing/2014/main" val="123446290"/>
                  </a:ext>
                </a:extLst>
              </a:tr>
              <a:tr h="4354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UCM 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nit contribution margin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аржинальная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прибыль на единицу UCM=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ARPU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CPA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extLst>
                  <a:ext uri="{0D108BD9-81ED-4DB2-BD59-A6C34878D82A}">
                    <a16:rowId xmlns:a16="http://schemas.microsoft.com/office/drawing/2014/main" val="3761924064"/>
                  </a:ext>
                </a:extLst>
              </a:tr>
              <a:tr h="4354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 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ontribution margin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маржинальная прибыль CM=(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ARPU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CPA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)*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UA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UCM*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UA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extLst>
                  <a:ext uri="{0D108BD9-81ED-4DB2-BD59-A6C34878D82A}">
                    <a16:rowId xmlns:a16="http://schemas.microsoft.com/office/drawing/2014/main" val="1291521595"/>
                  </a:ext>
                </a:extLst>
              </a:tr>
              <a:tr h="8348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LTV 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Lifetime value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Пожизненная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ценность клиента (прибыль от среднего клиента за все время, пока является покупателем сервиса)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extLst>
                  <a:ext uri="{0D108BD9-81ED-4DB2-BD59-A6C34878D82A}">
                    <a16:rowId xmlns:a16="http://schemas.microsoft.com/office/drawing/2014/main" val="1440570129"/>
                  </a:ext>
                </a:extLst>
              </a:tr>
              <a:tr h="16697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UE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economy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tc>
                  <a:txBody>
                    <a:bodyPr/>
                    <a:lstStyle/>
                    <a:p>
                      <a:pPr indent="241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Маржинальность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(отношение пожизненной стоимости клиента к 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затратам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его привлечение) UE = LTV/CAC</a:t>
                      </a:r>
                    </a:p>
                    <a:p>
                      <a:pPr indent="241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Прибыль (Пожизненная ценность клиента – Затраты  на его привлечение)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UE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LTV 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10" marR="40410" marT="0" marB="0"/>
                </a:tc>
                <a:extLst>
                  <a:ext uri="{0D108BD9-81ED-4DB2-BD59-A6C34878D82A}">
                    <a16:rowId xmlns:a16="http://schemas.microsoft.com/office/drawing/2014/main" val="1907905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6742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Сходимость юнит-экономики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531070"/>
              </p:ext>
            </p:extLst>
          </p:nvPr>
        </p:nvGraphicFramePr>
        <p:xfrm>
          <a:off x="763675" y="964641"/>
          <a:ext cx="10872316" cy="4838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3506">
                  <a:extLst>
                    <a:ext uri="{9D8B030D-6E8A-4147-A177-3AD203B41FA5}">
                      <a16:colId xmlns:a16="http://schemas.microsoft.com/office/drawing/2014/main" val="1184592744"/>
                    </a:ext>
                  </a:extLst>
                </a:gridCol>
                <a:gridCol w="927083">
                  <a:extLst>
                    <a:ext uri="{9D8B030D-6E8A-4147-A177-3AD203B41FA5}">
                      <a16:colId xmlns:a16="http://schemas.microsoft.com/office/drawing/2014/main" val="3383365349"/>
                    </a:ext>
                  </a:extLst>
                </a:gridCol>
                <a:gridCol w="1049701">
                  <a:extLst>
                    <a:ext uri="{9D8B030D-6E8A-4147-A177-3AD203B41FA5}">
                      <a16:colId xmlns:a16="http://schemas.microsoft.com/office/drawing/2014/main" val="426971185"/>
                    </a:ext>
                  </a:extLst>
                </a:gridCol>
                <a:gridCol w="931370">
                  <a:extLst>
                    <a:ext uri="{9D8B030D-6E8A-4147-A177-3AD203B41FA5}">
                      <a16:colId xmlns:a16="http://schemas.microsoft.com/office/drawing/2014/main" val="1511357832"/>
                    </a:ext>
                  </a:extLst>
                </a:gridCol>
                <a:gridCol w="912362">
                  <a:extLst>
                    <a:ext uri="{9D8B030D-6E8A-4147-A177-3AD203B41FA5}">
                      <a16:colId xmlns:a16="http://schemas.microsoft.com/office/drawing/2014/main" val="3774576235"/>
                    </a:ext>
                  </a:extLst>
                </a:gridCol>
                <a:gridCol w="1083430">
                  <a:extLst>
                    <a:ext uri="{9D8B030D-6E8A-4147-A177-3AD203B41FA5}">
                      <a16:colId xmlns:a16="http://schemas.microsoft.com/office/drawing/2014/main" val="4117029976"/>
                    </a:ext>
                  </a:extLst>
                </a:gridCol>
                <a:gridCol w="1159460">
                  <a:extLst>
                    <a:ext uri="{9D8B030D-6E8A-4147-A177-3AD203B41FA5}">
                      <a16:colId xmlns:a16="http://schemas.microsoft.com/office/drawing/2014/main" val="37710680"/>
                    </a:ext>
                  </a:extLst>
                </a:gridCol>
                <a:gridCol w="817325">
                  <a:extLst>
                    <a:ext uri="{9D8B030D-6E8A-4147-A177-3AD203B41FA5}">
                      <a16:colId xmlns:a16="http://schemas.microsoft.com/office/drawing/2014/main" val="4028403688"/>
                    </a:ext>
                  </a:extLst>
                </a:gridCol>
                <a:gridCol w="1501596">
                  <a:extLst>
                    <a:ext uri="{9D8B030D-6E8A-4147-A177-3AD203B41FA5}">
                      <a16:colId xmlns:a16="http://schemas.microsoft.com/office/drawing/2014/main" val="417068763"/>
                    </a:ext>
                  </a:extLst>
                </a:gridCol>
                <a:gridCol w="1216483">
                  <a:extLst>
                    <a:ext uri="{9D8B030D-6E8A-4147-A177-3AD203B41FA5}">
                      <a16:colId xmlns:a16="http://schemas.microsoft.com/office/drawing/2014/main" val="3790173399"/>
                    </a:ext>
                  </a:extLst>
                </a:gridCol>
              </a:tblGrid>
              <a:tr h="11002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Acquisition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Conversion Rate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Buyers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Price</a:t>
                      </a:r>
                      <a:endParaRPr lang="en-US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of Goods Sold</a:t>
                      </a:r>
                      <a:endParaRPr lang="en-US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Sale Cogs</a:t>
                      </a:r>
                      <a:endParaRPr lang="en-US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Payment Count</a:t>
                      </a:r>
                      <a:endParaRPr lang="en-US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Revenue per Customer</a:t>
                      </a:r>
                      <a:endParaRPr lang="en-US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Acquisition Cost</a:t>
                      </a:r>
                      <a:endParaRPr lang="en-US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Contribution Margin</a:t>
                      </a:r>
                      <a:endParaRPr lang="en-US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576976550"/>
                  </a:ext>
                </a:extLst>
              </a:tr>
              <a:tr h="129121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5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привлеченных пользователей </a:t>
                      </a:r>
                      <a:endParaRPr lang="ru-RU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5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Конверсия </a:t>
                      </a:r>
                      <a:endParaRPr lang="ru-RU" sz="15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5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покупателей (первых покупок)</a:t>
                      </a:r>
                      <a:endParaRPr lang="ru-RU" sz="15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5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чек заказа</a:t>
                      </a:r>
                      <a:endParaRPr lang="ru-RU" sz="15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5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Себестои-мость</a:t>
                      </a:r>
                      <a:r>
                        <a:rPr lang="ru-RU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проданных товаров </a:t>
                      </a:r>
                      <a:endParaRPr lang="ru-RU" sz="15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Дополнит. </a:t>
                      </a:r>
                      <a:r>
                        <a:rPr lang="ru-RU" sz="15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расходы на первую продажу </a:t>
                      </a:r>
                      <a:endParaRPr lang="ru-RU" sz="15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5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Среднее число платежей за выбранный период</a:t>
                      </a:r>
                      <a:endParaRPr lang="ru-RU" sz="15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5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доход на одного клиента </a:t>
                      </a:r>
                      <a:endParaRPr lang="ru-RU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5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Маркетинговый бюджет</a:t>
                      </a:r>
                      <a:endParaRPr lang="ru-RU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5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Маржиналь-ная</a:t>
                      </a:r>
                      <a:r>
                        <a:rPr lang="ru-RU" sz="15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прибыль </a:t>
                      </a:r>
                      <a:endParaRPr lang="ru-RU" sz="15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916009826"/>
                  </a:ext>
                </a:extLst>
              </a:tr>
              <a:tr h="86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UA, </a:t>
                      </a:r>
                      <a:r>
                        <a:rPr lang="ru-RU" sz="1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C, %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B, </a:t>
                      </a:r>
                      <a:r>
                        <a:rPr lang="ru-RU" sz="1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AVP, </a:t>
                      </a:r>
                      <a:r>
                        <a:rPr lang="ru-RU" sz="1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руб.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COGS, </a:t>
                      </a:r>
                      <a:r>
                        <a:rPr lang="ru-RU" sz="1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доля </a:t>
                      </a:r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AVP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1sCOGS, </a:t>
                      </a:r>
                      <a:r>
                        <a:rPr lang="ru-RU" sz="1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руб.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APC, </a:t>
                      </a:r>
                      <a:r>
                        <a:rPr lang="ru-RU" sz="1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ARPC, </a:t>
                      </a:r>
                      <a:r>
                        <a:rPr lang="ru-RU" sz="1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руб.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AC, </a:t>
                      </a:r>
                      <a:r>
                        <a:rPr lang="ru-RU" sz="1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руб.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CM, </a:t>
                      </a:r>
                      <a:r>
                        <a:rPr lang="ru-RU" sz="1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руб.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97930593"/>
                  </a:ext>
                </a:extLst>
              </a:tr>
              <a:tr h="39565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4 000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1,5</a:t>
                      </a:r>
                    </a:p>
                  </a:txBody>
                  <a:tcPr marL="7620" marR="7620" marT="762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1 500</a:t>
                      </a:r>
                    </a:p>
                  </a:txBody>
                  <a:tcPr marL="7620" marR="7620" marT="762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7620" marR="7620" marT="762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 marL="7620" marR="7620" marT="762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2 550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300 000</a:t>
                      </a:r>
                    </a:p>
                  </a:txBody>
                  <a:tcPr marL="7620" marR="7620" marT="762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-147 000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844186329"/>
                  </a:ext>
                </a:extLst>
              </a:tr>
              <a:tr h="39565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6 000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1,5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1 500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2 550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300 000</a:t>
                      </a:r>
                    </a:p>
                  </a:txBody>
                  <a:tcPr marL="7620" marR="7620" marT="762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-70 500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83051331"/>
                  </a:ext>
                </a:extLst>
              </a:tr>
              <a:tr h="39565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4 000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1,5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2 500</a:t>
                      </a:r>
                    </a:p>
                  </a:txBody>
                  <a:tcPr marL="7620" marR="7620" marT="762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4 350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300 000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-39 000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549941271"/>
                  </a:ext>
                </a:extLst>
              </a:tr>
              <a:tr h="39565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4 000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1 500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2 550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300 000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6 000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367943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68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Укрупненные группы активов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952501" y="894031"/>
            <a:ext cx="10904538" cy="5219114"/>
          </a:xfrm>
        </p:spPr>
        <p:txBody>
          <a:bodyPr/>
          <a:lstStyle/>
          <a:p>
            <a:pPr marL="514350" indent="-514350" defTabSz="914400" fontAlgn="t">
              <a:buAutoNum type="arabicPeriod"/>
            </a:pPr>
            <a:r>
              <a:rPr lang="ru-RU" sz="3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Основные средства</a:t>
            </a:r>
          </a:p>
          <a:p>
            <a:pPr marL="514350" indent="-514350" algn="just" defTabSz="914400" fontAlgn="t"/>
            <a:r>
              <a:rPr lang="ru-RU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Средства труда многократно участвующие в производстве и переносящие свою стоимость на готовый продукт частями, постепенно называются основными средствами (далее - ОС) (здания, сооружения, оборудования, вычислительная техника, транспортные средства)</a:t>
            </a:r>
          </a:p>
          <a:p>
            <a:pPr marL="514350" indent="-514350" algn="just" fontAlgn="t"/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3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Оборотные средства</a:t>
            </a:r>
          </a:p>
          <a:p>
            <a:pPr marL="514350" indent="-514350" algn="just" fontAlgn="t"/>
            <a:r>
              <a:rPr lang="ru-RU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Средства труда, используемые за один производственный цикл, и полностью переносящие свою стоимость на себестоимость готового продукта, называются оборотными средствами (материальные затраты и пр.)</a:t>
            </a:r>
          </a:p>
          <a:p>
            <a:pPr marL="514350" indent="-514350" fontAlgn="t"/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ru-RU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Нематериальные активы</a:t>
            </a:r>
          </a:p>
          <a:p>
            <a:pPr marL="514350" indent="-514350" algn="just" fontAlgn="t"/>
            <a:r>
              <a:rPr lang="ru-RU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Объекты, не обладающие физическими свойствами, но обеспечивающие возможность получения дохода в течение длительного периода или постоянно – нематериальные активы (права на изобретения, патенты, товарные знаки, базы данных, программные продукты, любая интеллектуальная собственность)</a:t>
            </a:r>
          </a:p>
          <a:p>
            <a:pPr marL="514350" indent="-514350" fontAlgn="t"/>
            <a:endParaRPr lang="ru-RU" sz="20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 fontAlgn="t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52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Укрупненные элементы себестоимости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981075" y="1104900"/>
            <a:ext cx="10875963" cy="4916488"/>
          </a:xfrm>
        </p:spPr>
        <p:txBody>
          <a:bodyPr/>
          <a:lstStyle/>
          <a:p>
            <a:pPr marL="514350" lvl="0" indent="-514350" algn="just">
              <a:buFont typeface="Arial" pitchFamily="34" charset="0"/>
              <a:buAutoNum type="arabicPeriod"/>
            </a:pPr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Материальные затраты</a:t>
            </a:r>
          </a:p>
          <a:p>
            <a:pPr marL="514350" lvl="0" indent="-514350" algn="just">
              <a:buFont typeface="Arial" pitchFamily="34" charset="0"/>
              <a:buAutoNum type="arabicPeriod"/>
            </a:pPr>
            <a:r>
              <a:rPr lang="ru-RU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Затраты на оплату труда, включая налог на доходы физических лиц (НДФЛ)</a:t>
            </a:r>
          </a:p>
          <a:p>
            <a:pPr marL="514350" lvl="0" indent="-514350" algn="just">
              <a:buFont typeface="Arial" pitchFamily="34" charset="0"/>
              <a:buAutoNum type="arabicPeriod"/>
            </a:pPr>
            <a:r>
              <a:rPr lang="ru-RU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Страховые взносы и налог на несчастные случаи и профзаболевания</a:t>
            </a:r>
          </a:p>
          <a:p>
            <a:pPr marL="514350" lvl="0" indent="-514350" algn="just">
              <a:buFont typeface="Arial" pitchFamily="34" charset="0"/>
              <a:buAutoNum type="arabicPeriod"/>
            </a:pPr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Амортизация основных средств</a:t>
            </a:r>
          </a:p>
          <a:p>
            <a:pPr marL="514350" lvl="0" indent="-514350" algn="just">
              <a:buFont typeface="Arial" pitchFamily="34" charset="0"/>
              <a:buAutoNum type="arabicPeriod"/>
            </a:pPr>
            <a:r>
              <a:rPr lang="ru-RU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Прочие затраты, включая амортизацию нематериальных активов.</a:t>
            </a:r>
          </a:p>
        </p:txBody>
      </p:sp>
    </p:spTree>
    <p:extLst>
      <p:ext uri="{BB962C8B-B14F-4D97-AF65-F5344CB8AC3E}">
        <p14:creationId xmlns:p14="http://schemas.microsoft.com/office/powerpoint/2010/main" val="425143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Налоги и страховые взносы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971550" y="1104900"/>
            <a:ext cx="10885488" cy="4916488"/>
          </a:xfrm>
        </p:spPr>
        <p:txBody>
          <a:bodyPr/>
          <a:lstStyle/>
          <a:p>
            <a:pPr marL="514350" lvl="0" indent="-514350">
              <a:buFontTx/>
              <a:buChar char="-"/>
            </a:pPr>
            <a:r>
              <a:rPr lang="ru-RU" sz="3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Налог на доходы физических лиц НДФЛ - 13%</a:t>
            </a:r>
          </a:p>
          <a:p>
            <a:pPr marL="514350" lvl="0" indent="-514350">
              <a:buFontTx/>
              <a:buChar char="-"/>
            </a:pPr>
            <a:r>
              <a:rPr lang="ru-RU" sz="3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Обязательное пенсионное страхование (ОПС) – 22%</a:t>
            </a:r>
          </a:p>
          <a:p>
            <a:pPr marL="514350" lvl="0" indent="-514350" algn="just">
              <a:buFontTx/>
              <a:buChar char="-"/>
            </a:pPr>
            <a:r>
              <a:rPr lang="ru-RU" sz="3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Обязательное социальное страхование на случай временной нетрудоспособности и в связи с материнством (</a:t>
            </a:r>
            <a:r>
              <a:rPr lang="ru-RU" sz="30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ВНиМ</a:t>
            </a:r>
            <a:r>
              <a:rPr lang="ru-RU" sz="3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)– 2,9%</a:t>
            </a:r>
          </a:p>
          <a:p>
            <a:pPr marL="514350" lvl="0" indent="-514350" algn="just">
              <a:buFontTx/>
              <a:buChar char="-"/>
            </a:pPr>
            <a:r>
              <a:rPr lang="ru-RU" sz="3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Обязательное медицинское страхование (ОМС)– 5,1%, в т.ч.</a:t>
            </a:r>
          </a:p>
          <a:p>
            <a:pPr marL="3028950" lvl="5" indent="-514350">
              <a:buFontTx/>
              <a:buChar char="-"/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территориальное – 2%</a:t>
            </a:r>
          </a:p>
          <a:p>
            <a:pPr marL="3028950" lvl="5" indent="-514350">
              <a:buFontTx/>
              <a:buChar char="-"/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ф</a:t>
            </a:r>
            <a:r>
              <a:rPr lang="ru-RU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едеральное – 3,1%</a:t>
            </a:r>
          </a:p>
          <a:p>
            <a:pPr marL="514350" indent="-514350" algn="just">
              <a:buFontTx/>
              <a:buChar char="-"/>
            </a:pPr>
            <a:r>
              <a:rPr lang="ru-RU" sz="3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Налог на несчастные случаи и профессиональные заболевания (</a:t>
            </a:r>
            <a:r>
              <a:rPr lang="ru-RU" sz="30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НСиПЗ</a:t>
            </a:r>
            <a:r>
              <a:rPr lang="ru-RU" sz="3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)– 0,2-8,5%</a:t>
            </a:r>
          </a:p>
          <a:p>
            <a:pPr marL="514350" indent="-514350"/>
            <a:endParaRPr lang="ru-RU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028950" lvl="5" indent="-514350">
              <a:buFontTx/>
              <a:buChar char="-"/>
            </a:pPr>
            <a:endParaRPr lang="ru-RU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4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Налоги и отчисления, рассчитываемые от ФОТ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942975" y="800102"/>
            <a:ext cx="11077575" cy="5221286"/>
          </a:xfrm>
        </p:spPr>
        <p:txBody>
          <a:bodyPr/>
          <a:lstStyle/>
          <a:p>
            <a:pPr marL="514350" lvl="0" indent="-514350"/>
            <a:r>
              <a:rPr lang="ru-RU" sz="3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Пусть начислена заработная плата 100000 руб. в месяц, тогда</a:t>
            </a:r>
          </a:p>
          <a:p>
            <a:pPr marL="514350" lvl="0" indent="-514350">
              <a:buFontTx/>
              <a:buChar char="-"/>
            </a:pPr>
            <a:r>
              <a:rPr lang="ru-RU" sz="3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«чистая» заработная плата– 87000 руб. </a:t>
            </a:r>
          </a:p>
          <a:p>
            <a:pPr marL="514350" lvl="0" indent="-514350">
              <a:buFontTx/>
              <a:buChar char="-"/>
            </a:pPr>
            <a:r>
              <a:rPr lang="ru-RU" sz="3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НДФЛ – 13000 руб.</a:t>
            </a:r>
          </a:p>
          <a:p>
            <a:pPr marL="514350" lvl="0" indent="-514350">
              <a:buFontTx/>
              <a:buChar char="-"/>
            </a:pPr>
            <a:r>
              <a:rPr lang="ru-RU" sz="3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ОПС – 22000 руб.</a:t>
            </a:r>
          </a:p>
          <a:p>
            <a:pPr marL="514350" lvl="0" indent="-514350">
              <a:buFontTx/>
              <a:buChar char="-"/>
            </a:pPr>
            <a:r>
              <a:rPr lang="ru-RU" sz="30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ВНиМ</a:t>
            </a:r>
            <a:r>
              <a:rPr lang="ru-RU" sz="3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2900 руб.</a:t>
            </a:r>
          </a:p>
          <a:p>
            <a:pPr marL="514350" lvl="0" indent="-514350">
              <a:buFontTx/>
              <a:buChar char="-"/>
            </a:pPr>
            <a:r>
              <a:rPr lang="ru-RU" sz="3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ОМС – 5100 руб.</a:t>
            </a:r>
          </a:p>
          <a:p>
            <a:pPr marL="514350" lvl="0" indent="-514350">
              <a:buFontTx/>
              <a:buChar char="-"/>
            </a:pPr>
            <a:r>
              <a:rPr lang="ru-RU" sz="30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НСиПЗ</a:t>
            </a:r>
            <a:r>
              <a:rPr lang="ru-RU" sz="3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- 0</a:t>
            </a:r>
          </a:p>
          <a:p>
            <a:pPr marL="514350" lvl="0" indent="-514350"/>
            <a:r>
              <a:rPr lang="ru-RU" sz="3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Итого расходов фирмы: 130000 руб.</a:t>
            </a:r>
          </a:p>
          <a:p>
            <a:pPr marL="514350" indent="-514350"/>
            <a:endParaRPr lang="ru-RU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028950" lvl="5" indent="-514350">
              <a:buFontTx/>
              <a:buChar char="-"/>
            </a:pPr>
            <a:endParaRPr lang="ru-RU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451666" y="1685110"/>
            <a:ext cx="1789611" cy="8882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30%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451666" y="2573384"/>
            <a:ext cx="1789611" cy="4702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13%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451666" y="3043646"/>
            <a:ext cx="1789611" cy="2233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87%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805746" y="3709850"/>
            <a:ext cx="1162595" cy="4702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100 </a:t>
            </a:r>
            <a:r>
              <a:rPr lang="ru-RU" dirty="0" err="1" smtClean="0"/>
              <a:t>тыс</a:t>
            </a:r>
            <a:endParaRPr lang="ru-RU" dirty="0"/>
          </a:p>
        </p:txBody>
      </p:sp>
      <p:sp>
        <p:nvSpPr>
          <p:cNvPr id="14" name="Правая фигурная скобка 13"/>
          <p:cNvSpPr/>
          <p:nvPr/>
        </p:nvSpPr>
        <p:spPr>
          <a:xfrm>
            <a:off x="10254340" y="1685110"/>
            <a:ext cx="248195" cy="35922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0724606" y="3239587"/>
            <a:ext cx="1162595" cy="470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130 </a:t>
            </a:r>
            <a:r>
              <a:rPr lang="ru-RU" dirty="0" err="1" smtClean="0"/>
              <a:t>тыс</a:t>
            </a:r>
            <a:endParaRPr lang="ru-RU" dirty="0"/>
          </a:p>
        </p:txBody>
      </p:sp>
      <p:sp>
        <p:nvSpPr>
          <p:cNvPr id="16" name="Левая фигурная скобка 15"/>
          <p:cNvSpPr/>
          <p:nvPr/>
        </p:nvSpPr>
        <p:spPr>
          <a:xfrm>
            <a:off x="8151223" y="2573384"/>
            <a:ext cx="300443" cy="27040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авая фигурная скобка 10"/>
          <p:cNvSpPr/>
          <p:nvPr/>
        </p:nvSpPr>
        <p:spPr>
          <a:xfrm>
            <a:off x="4336869" y="2664825"/>
            <a:ext cx="378822" cy="22076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28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Налоги и отчисления, рассчитываемые от ФОТ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1181100" y="4049486"/>
            <a:ext cx="10675938" cy="1795054"/>
          </a:xfrm>
        </p:spPr>
        <p:txBody>
          <a:bodyPr/>
          <a:lstStyle/>
          <a:p>
            <a:pPr algn="just"/>
            <a:r>
              <a:rPr lang="ru-RU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ru-RU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Постановлением Правительства РФ от 25.11.2022 №2143 с 01.01.2023 установлена единая предельная база по страховым взносам 1 917 000 рублей. До достижения этой суммы взносы исчисляются по ставке 30%, при превышении предельной базы – 15,1%.</a:t>
            </a:r>
          </a:p>
          <a:p>
            <a:pPr algn="just"/>
            <a:endParaRPr lang="ru-RU" sz="20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ru-RU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045030" y="1084217"/>
          <a:ext cx="10006148" cy="2575397"/>
        </p:xfrm>
        <a:graphic>
          <a:graphicData uri="http://schemas.openxmlformats.org/drawingml/2006/table">
            <a:tbl>
              <a:tblPr/>
              <a:tblGrid>
                <a:gridCol w="308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4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8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1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Calibri"/>
                          <a:cs typeface="Times New Roman"/>
                        </a:rPr>
                        <a:t>Вид взноса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Ставки страховых взносов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74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Calibri"/>
                          <a:cs typeface="Times New Roman"/>
                        </a:rPr>
                        <a:t>Доходы работника нарастающим итогом до установленного </a:t>
                      </a:r>
                      <a:r>
                        <a:rPr lang="ru-RU" sz="2000" dirty="0" smtClean="0">
                          <a:latin typeface="Times New Roman"/>
                          <a:ea typeface="Calibri"/>
                          <a:cs typeface="Times New Roman"/>
                        </a:rPr>
                        <a:t>лимита*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Calibri"/>
                          <a:cs typeface="Times New Roman"/>
                        </a:rPr>
                        <a:t>Доходы работника нарастающим итогом сверх установленного </a:t>
                      </a:r>
                      <a:r>
                        <a:rPr lang="ru-RU" sz="2000" dirty="0" smtClean="0">
                          <a:latin typeface="Times New Roman"/>
                          <a:ea typeface="Calibri"/>
                          <a:cs typeface="Times New Roman"/>
                        </a:rPr>
                        <a:t>лимита*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ОПС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Calibri"/>
                          <a:cs typeface="Times New Roman"/>
                        </a:rPr>
                        <a:t>22%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Calibri"/>
                          <a:cs typeface="Times New Roman"/>
                        </a:rPr>
                        <a:t>10%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ОМС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Calibri"/>
                          <a:cs typeface="Times New Roman"/>
                        </a:rPr>
                        <a:t>5,1%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ВНиМ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Calibri"/>
                          <a:cs typeface="Times New Roman"/>
                        </a:rPr>
                        <a:t>2,9%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Calibri"/>
                          <a:cs typeface="Times New Roman"/>
                        </a:rPr>
                        <a:t>не начисляются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76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8406</TotalTime>
  <Words>3996</Words>
  <Application>Microsoft Office PowerPoint</Application>
  <PresentationFormat>Широкоэкранный</PresentationFormat>
  <Paragraphs>1301</Paragraphs>
  <Slides>49</Slides>
  <Notes>33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Положения по бухгалтерскому учету</vt:lpstr>
      <vt:lpstr>Новые нормативные акты</vt:lpstr>
      <vt:lpstr>Укрупненные группы активов</vt:lpstr>
      <vt:lpstr>Укрупненные элементы себестоимости</vt:lpstr>
      <vt:lpstr>Налоги и страховые взносы</vt:lpstr>
      <vt:lpstr>Налоги и отчисления, рассчитываемые от ФОТ</vt:lpstr>
      <vt:lpstr>Налоги и отчисления, рассчитываемые от ФОТ</vt:lpstr>
      <vt:lpstr>Укрупненные элементы себестоимости</vt:lpstr>
      <vt:lpstr>Виды оценки ОС</vt:lpstr>
      <vt:lpstr>Место амортизации в системе воспроизводства ОС</vt:lpstr>
      <vt:lpstr>Амортизация ОС</vt:lpstr>
      <vt:lpstr>Укрупненные элементы себестоимости</vt:lpstr>
      <vt:lpstr>Нематериальные активы (НА)</vt:lpstr>
      <vt:lpstr>Моделирование денежных потоков по инвестиционному проекту</vt:lpstr>
      <vt:lpstr>Денежный поток от инвестиционной деятельности</vt:lpstr>
      <vt:lpstr>Денежный поток от операционной деятельности</vt:lpstr>
      <vt:lpstr>Денежный поток от финансовой деятельности</vt:lpstr>
      <vt:lpstr>Правила моделирования потоков</vt:lpstr>
      <vt:lpstr>Пример часть 1: инвестиционная деятельность</vt:lpstr>
      <vt:lpstr>Моделирование потоков по примеру: инвестиционная деятельность.</vt:lpstr>
      <vt:lpstr>Моделирование потоков по примеру: инвестиционная деятельность.</vt:lpstr>
      <vt:lpstr>Пример часть 2: операционная деятельность. </vt:lpstr>
      <vt:lpstr>Моделирование потоков по примеру: операционная деятельность.</vt:lpstr>
      <vt:lpstr>Пример часть 3: частично финансовая деятельность и итог. </vt:lpstr>
      <vt:lpstr>Моделирование потоков по примеру: частично финансовая деятельность и итоги</vt:lpstr>
      <vt:lpstr>Графическое изображение денежных потоков по проекту</vt:lpstr>
      <vt:lpstr>Моделирование потоков по примеру: финансовая деятельность и итоги ИП</vt:lpstr>
      <vt:lpstr>Моделирование потоков по примеру: определение IRR</vt:lpstr>
      <vt:lpstr>Моделирование потоков по примеру: определение IRR</vt:lpstr>
      <vt:lpstr>Моделирование потоков по примеру: пояснения.</vt:lpstr>
      <vt:lpstr>Моделирование потоков по примеру: пояснения.</vt:lpstr>
      <vt:lpstr>Моделирование потоков по примеру: пояснения.</vt:lpstr>
      <vt:lpstr>Пример часть 4: финансовая реализуемость. </vt:lpstr>
      <vt:lpstr>Моделирование потоков по примеру: инвестиционная деятельность.</vt:lpstr>
      <vt:lpstr>Моделирование потоков по примеру: операционная деятельность.</vt:lpstr>
      <vt:lpstr>Моделирование потоков по примеру: финансовая реализуемость</vt:lpstr>
      <vt:lpstr>Моделирование потоков по примеру: пояснения.</vt:lpstr>
      <vt:lpstr>Налоговые льготы (пониженные страховые взносы)</vt:lpstr>
      <vt:lpstr>Налоговые льготы (пониженные страховые взносы)</vt:lpstr>
      <vt:lpstr>Налоговые льготы (пониженные страховые взносы)</vt:lpstr>
      <vt:lpstr>Налоговые льготы (пониженный налог на прибыль)</vt:lpstr>
      <vt:lpstr>Налоговые льготы (освобождение от НДС)</vt:lpstr>
      <vt:lpstr>Налог на добавленную стоимость</vt:lpstr>
      <vt:lpstr>Налог на добавленную стоимость</vt:lpstr>
      <vt:lpstr>Юнит-экономика (показатели затрат)</vt:lpstr>
      <vt:lpstr>Юнит-экономика (показатели доходности)</vt:lpstr>
      <vt:lpstr>Сходимость юнит-экономики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Миссия. Программа развития ГУАП</dc:title>
  <dc:creator>USER01</dc:creator>
  <cp:lastModifiedBy>УМО1</cp:lastModifiedBy>
  <cp:revision>540</cp:revision>
  <cp:lastPrinted>2016-08-30T12:34:42Z</cp:lastPrinted>
  <dcterms:created xsi:type="dcterms:W3CDTF">2016-08-24T13:39:31Z</dcterms:created>
  <dcterms:modified xsi:type="dcterms:W3CDTF">2023-03-18T08:16:25Z</dcterms:modified>
</cp:coreProperties>
</file>