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3F49-C94E-4B31-AA8F-D4F52FFB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EA5672-C10E-4FB0-95F7-6408D2DA6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A23FF-EE4D-4DB0-A603-6EEDD6A8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44857-F9EB-4B7D-9007-7625CCB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02E03-6C3D-4BA7-AD35-6531D753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70F4B-F49F-4E3C-B5C8-901C4769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25AA17-17AD-4C4E-A1B0-BD6DC613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8E0F4-C1DD-4E1D-8395-49A23E01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DCB46-AEB9-4FBD-8BD7-473D0710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B7C67-791A-4DD3-9922-78562E07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72DEEC-CAC8-45D9-A648-AC45C5F3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5E568-3F0D-46E7-AF0F-82916F02A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F1641-50C3-4438-9B16-174DFFA7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FBF2F-EE6E-41D8-9A68-B38273C0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65748-6CB4-4940-B194-F75F7DC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9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2521C-4EF1-43AA-ADF6-D3243DC7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7058A-5485-4A0B-96BE-59670E2A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A75579-C2A6-4553-8569-874E4B1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842ED-F06C-4DC4-8F7E-EDD44978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F2084-F320-4512-89E4-2893E28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3A91-CFDA-49ED-B640-AFD6C7C9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285F5A-030C-4F72-8F2B-34983E98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9C70E-2523-4ED2-AABE-DE371D83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CD87B-0D08-4124-B2D2-0C285E5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47D30-110C-4284-8A89-9AE1AF18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6B04E-1FC4-4CA6-978A-EC81C8F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135EB-63F5-46C9-AF9F-363E2AE2E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D28F73-E6AC-447E-882B-97BB1B2C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CE72AB-1C1F-48B1-A5B1-934D655C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0091A-16BF-4DBE-B0E3-0988C0E5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E91EA3-EA52-4635-8E64-9A230B5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4E7FD-86A7-4177-BDD1-86923063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51BAA-F1E1-4068-9742-99D10C83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693FFC-8740-40B3-ACC3-4564965D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D98F96-7EDC-486A-AB29-10B5265AC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5F7AC0-D1EC-494C-9C18-6429B87BE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155BE-816C-4F82-914D-4D4D79A6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6B7A52-E712-4A43-BFDC-7EB412F9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7B19B9-22DE-409B-BA9D-D29EF46B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B172-6C4B-471F-8D67-F53A0022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51D35-4BB7-4A06-AC7F-A26F9F17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B02092-8159-45AB-AAD0-2D38DB8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BF4E1C-3479-4AB2-8F04-3CFFA99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8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8264AC-C7E2-4FC6-8946-4B75073A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C3D6F2-CF80-4D9C-B46A-0727C4B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40991F-CFCF-4412-A13B-E86C8E4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7CC2-EA4A-45F3-BE3A-128DB6F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BE8F5-8E0E-4194-AFB4-44CBC40E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2B2BA-1186-444B-B442-59BFCBCB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1FEC6D-1C0B-4DA3-82FB-EAACDFA9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6EE09-4578-401D-B736-7248BE9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ADEFE4-76C1-45DB-A679-47D88595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1E751-368E-4FAB-8A3C-94E084CE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6AC244-3695-41F5-AE07-63FAC28B0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FE923-277B-4712-89D7-203011640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A823D-A3D5-4EFA-88EC-95F89F1C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019CA-3C53-4229-A2B0-04B1F0E1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E98962-CB80-4B8A-A955-17CAE7E8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2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7316-F0ED-4AF3-B71F-C7E137D0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763854-C18A-4359-BAFE-A2433BA0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6FA8F-AF1C-4017-80D9-849AC9CEF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2092-2FCB-4EBC-8925-C6BBF36840C8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93ECC-22CB-4EF2-B19C-7D3F66C7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2EA10-C285-4864-8528-FC09286F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4648-A22C-4488-B3A3-2D3F2B2E7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k.com/doc5942812_475486794?hash=6e8a49c68e2c7a7f9d&amp;dl=75d085d8a2424f2a3d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doc5942812_475486794?hash=6e8a49c68e2c7a7f9d&amp;dl=75d085d8a2424f2a3d" TargetMode="External"/><Relationship Id="rId2" Type="http://schemas.openxmlformats.org/officeDocument/2006/relationships/hyperlink" Target="https://vk.com/doc5942812_475486796?hash=2969eaf21ecaec95b3&amp;dl=0c02ee1d7c3272e965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ctave-onlin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k.com/doc5942812_475486796?hash=2969eaf21ecaec95b3&amp;dl=0c02ee1d7c3272e965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C1C8B-37D8-442E-B53A-2CDD76FEE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нарушения информационной безопасности с использованием Марковской цепи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3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E48C58D-1CEC-4E18-8F6B-C42B7149A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47914"/>
              </p:ext>
            </p:extLst>
          </p:nvPr>
        </p:nvGraphicFramePr>
        <p:xfrm>
          <a:off x="7504717" y="1058864"/>
          <a:ext cx="4184426" cy="227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2562428" imgH="1080189" progId="Visio.Drawing.11">
                  <p:embed/>
                </p:oleObj>
              </mc:Choice>
              <mc:Fallback>
                <p:oleObj name="Visio" r:id="rId3" imgW="2562428" imgH="108018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717" y="1058864"/>
                        <a:ext cx="4184426" cy="22701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BD138C-583F-465E-85D3-9DE194A5252D}"/>
              </a:ext>
            </a:extLst>
          </p:cNvPr>
          <p:cNvSpPr txBox="1"/>
          <p:nvPr/>
        </p:nvSpPr>
        <p:spPr>
          <a:xfrm>
            <a:off x="7581900" y="4010025"/>
            <a:ext cx="36447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 клиент запускает исполняемый файл; 2 осуществляется открытие сессии; 3 передача данных по каналам связи; 4 установление соединения.</a:t>
            </a: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72CF953E-7297-4974-90B5-36E8258BD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65280"/>
              </p:ext>
            </p:extLst>
          </p:nvPr>
        </p:nvGraphicFramePr>
        <p:xfrm>
          <a:off x="633413" y="1158380"/>
          <a:ext cx="639127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5" imgW="5940803" imgH="3435603" progId="Word.Document.12">
                  <p:embed/>
                </p:oleObj>
              </mc:Choice>
              <mc:Fallback>
                <p:oleObj name="Document" r:id="rId5" imgW="5940803" imgH="3435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413" y="1158380"/>
                        <a:ext cx="6391275" cy="36988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5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E48C58D-1CEC-4E18-8F6B-C42B7149A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4717" y="1058864"/>
          <a:ext cx="4184426" cy="227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2562428" imgH="1080189" progId="Visio.Drawing.11">
                  <p:embed/>
                </p:oleObj>
              </mc:Choice>
              <mc:Fallback>
                <p:oleObj name="Visio" r:id="rId3" imgW="2562428" imgH="1080189" progId="Visio.Drawing.11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FE48C58D-1CEC-4E18-8F6B-C42B7149A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717" y="1058864"/>
                        <a:ext cx="4184426" cy="22701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128D07B6-F9D1-4926-99DE-072EA7D9EE3B}"/>
              </a:ext>
            </a:extLst>
          </p:cNvPr>
          <p:cNvSpPr/>
          <p:nvPr/>
        </p:nvSpPr>
        <p:spPr>
          <a:xfrm rot="2720017">
            <a:off x="6022428" y="1734207"/>
            <a:ext cx="840827" cy="55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6C12F-5A14-4C0C-AD7D-C33086E5D3E1}"/>
              </a:ext>
            </a:extLst>
          </p:cNvPr>
          <p:cNvSpPr txBox="1"/>
          <p:nvPr/>
        </p:nvSpPr>
        <p:spPr>
          <a:xfrm>
            <a:off x="1408717" y="1392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Формирование перечня атак </a:t>
            </a:r>
            <a:endParaRPr 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684DF5-F08E-4EF8-8BD0-DA0955DC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31" y="2549962"/>
            <a:ext cx="26012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B3493FF-F43F-4996-BAA7-CCB88AF54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17713"/>
              </p:ext>
            </p:extLst>
          </p:nvPr>
        </p:nvGraphicFramePr>
        <p:xfrm>
          <a:off x="757111" y="1876889"/>
          <a:ext cx="4798076" cy="2904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5" imgW="2562428" imgH="1450046" progId="Visio.Drawing.11">
                  <p:embed/>
                </p:oleObj>
              </mc:Choice>
              <mc:Fallback>
                <p:oleObj name="Visio" r:id="rId5" imgW="2562428" imgH="14500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11" y="1876889"/>
                        <a:ext cx="4798076" cy="2904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5F504C9-6CAA-4240-BC4C-BC413F5B7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19603"/>
              </p:ext>
            </p:extLst>
          </p:nvPr>
        </p:nvGraphicFramePr>
        <p:xfrm>
          <a:off x="6962635" y="3328985"/>
          <a:ext cx="4179260" cy="349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7" imgW="2959100" imgH="2476500" progId="Equation.3">
                  <p:embed/>
                </p:oleObj>
              </mc:Choice>
              <mc:Fallback>
                <p:oleObj r:id="rId7" imgW="2959100" imgH="2476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635" y="3328985"/>
                        <a:ext cx="4179260" cy="3497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E9041EC1-B94A-4280-993F-20D7897067DB}"/>
              </a:ext>
            </a:extLst>
          </p:cNvPr>
          <p:cNvSpPr/>
          <p:nvPr/>
        </p:nvSpPr>
        <p:spPr>
          <a:xfrm>
            <a:off x="5839308" y="4262320"/>
            <a:ext cx="950375" cy="70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480E7-FEB7-4F9E-9F19-911F1685EE4F}"/>
              </a:ext>
            </a:extLst>
          </p:cNvPr>
          <p:cNvSpPr txBox="1"/>
          <p:nvPr/>
        </p:nvSpPr>
        <p:spPr>
          <a:xfrm>
            <a:off x="453307" y="2260256"/>
            <a:ext cx="12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P1(t)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3D33A-0F42-4A50-9961-39D4FC73988D}"/>
              </a:ext>
            </a:extLst>
          </p:cNvPr>
          <p:cNvSpPr txBox="1"/>
          <p:nvPr/>
        </p:nvSpPr>
        <p:spPr>
          <a:xfrm>
            <a:off x="1408717" y="2335957"/>
            <a:ext cx="12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Лямбда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CF156-FFBB-4607-A1BA-43F2D0C8D039}"/>
              </a:ext>
            </a:extLst>
          </p:cNvPr>
          <p:cNvSpPr txBox="1"/>
          <p:nvPr/>
        </p:nvSpPr>
        <p:spPr>
          <a:xfrm>
            <a:off x="1050105" y="3144319"/>
            <a:ext cx="12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Лямбда 21</a:t>
            </a:r>
          </a:p>
        </p:txBody>
      </p:sp>
    </p:spTree>
    <p:extLst>
      <p:ext uri="{BB962C8B-B14F-4D97-AF65-F5344CB8AC3E}">
        <p14:creationId xmlns:p14="http://schemas.microsoft.com/office/powerpoint/2010/main" val="359114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9F565-30E0-49F8-8286-BFC8811CD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Вносим изменения в файл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LotVolCoefSource.m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 </a:t>
            </a:r>
            <a:r>
              <a:rPr lang="ru-RU" b="0" i="0" u="none" strike="noStrike" dirty="0">
                <a:effectLst/>
                <a:latin typeface="-apple-system"/>
              </a:rPr>
              <a:t> для </a:t>
            </a:r>
            <a:r>
              <a:rPr lang="ru-RU" dirty="0"/>
              <a:t>объявления глобальных переменных (они должны соответствовать лямбдам в полученных ранее </a:t>
            </a:r>
            <a:r>
              <a:rPr lang="ru-RU" dirty="0" err="1"/>
              <a:t>ду</a:t>
            </a:r>
            <a:r>
              <a:rPr lang="ru-RU" dirty="0"/>
              <a:t>, например </a:t>
            </a:r>
            <a:r>
              <a:rPr lang="en-US" dirty="0"/>
              <a:t>l15 </a:t>
            </a:r>
            <a:r>
              <a:rPr lang="ru-RU" dirty="0"/>
              <a:t>это переход из первого состояния в пятое)</a:t>
            </a:r>
          </a:p>
          <a:p>
            <a:pPr marL="0" indent="0">
              <a:buNone/>
            </a:pPr>
            <a:r>
              <a:rPr lang="ru-RU" dirty="0"/>
              <a:t>И</a:t>
            </a:r>
          </a:p>
          <a:p>
            <a:pPr marL="0" indent="0">
              <a:buNone/>
            </a:pPr>
            <a:r>
              <a:rPr lang="ru-RU" dirty="0"/>
              <a:t>согласно Вашему графу в  матрицу переходов интенсивностей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F3A6C3-CF10-46B6-8148-A82800E62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8328" y="1754916"/>
            <a:ext cx="5912825" cy="3878630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9407C14-7E88-4203-B995-81400984CC6B}"/>
              </a:ext>
            </a:extLst>
          </p:cNvPr>
          <p:cNvCxnSpPr/>
          <p:nvPr/>
        </p:nvCxnSpPr>
        <p:spPr>
          <a:xfrm flipV="1">
            <a:off x="5202621" y="2343807"/>
            <a:ext cx="1051034" cy="55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DAC635E-CF98-4D3A-9561-A4F2227B5164}"/>
              </a:ext>
            </a:extLst>
          </p:cNvPr>
          <p:cNvCxnSpPr>
            <a:cxnSpLocks/>
          </p:cNvCxnSpPr>
          <p:nvPr/>
        </p:nvCxnSpPr>
        <p:spPr>
          <a:xfrm flipV="1">
            <a:off x="4172607" y="3878318"/>
            <a:ext cx="2218997" cy="162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27" y="-13934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9F565-30E0-49F8-8286-BFC8811C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427" y="1100056"/>
            <a:ext cx="5181600" cy="475420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Вносим изменения в файл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main2.m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 </a:t>
            </a:r>
            <a:r>
              <a:rPr lang="ru-RU" b="0" i="0" u="none" strike="noStrike" dirty="0">
                <a:effectLst/>
                <a:latin typeface="-apple-system"/>
              </a:rPr>
              <a:t> для </a:t>
            </a:r>
            <a:r>
              <a:rPr lang="ru-RU" dirty="0"/>
              <a:t>объявления глобальных переменных (они должны соответствовать лямбдам в файле 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LotVolCoefSource.m</a:t>
            </a:r>
            <a:r>
              <a:rPr lang="ru-RU" dirty="0"/>
              <a:t> )</a:t>
            </a:r>
          </a:p>
          <a:p>
            <a:pPr marL="0" indent="0">
              <a:buNone/>
            </a:pPr>
            <a:r>
              <a:rPr lang="ru-RU" dirty="0"/>
              <a:t>Расставляем значения коэффициентов </a:t>
            </a:r>
          </a:p>
          <a:p>
            <a:pPr marL="0" indent="0">
              <a:buNone/>
            </a:pPr>
            <a:r>
              <a:rPr lang="ru-RU" dirty="0"/>
              <a:t>Проверяем вектор инициализации (количество элементов=количеству состояний (кружков на графе), первое значение-1, остальные =0)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случае необходимости вывода графиков по одному прописываем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</a:rPr>
              <a:t>for 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</a:rPr>
              <a:t> = 1:1</a:t>
            </a:r>
            <a:endParaRPr lang="ru-RU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9407C14-7E88-4203-B995-81400984CC6B}"/>
              </a:ext>
            </a:extLst>
          </p:cNvPr>
          <p:cNvCxnSpPr>
            <a:cxnSpLocks/>
          </p:cNvCxnSpPr>
          <p:nvPr/>
        </p:nvCxnSpPr>
        <p:spPr>
          <a:xfrm flipV="1">
            <a:off x="5046772" y="1639778"/>
            <a:ext cx="1049228" cy="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DAC635E-CF98-4D3A-9561-A4F2227B5164}"/>
              </a:ext>
            </a:extLst>
          </p:cNvPr>
          <p:cNvCxnSpPr>
            <a:cxnSpLocks/>
          </p:cNvCxnSpPr>
          <p:nvPr/>
        </p:nvCxnSpPr>
        <p:spPr>
          <a:xfrm flipV="1">
            <a:off x="3829051" y="2279185"/>
            <a:ext cx="2448745" cy="6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F5DCA8-2F62-4398-8FE3-64FD668F1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CCE4E7-8CF2-474E-A814-59D33744E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655" y="1399354"/>
            <a:ext cx="5662776" cy="10287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A0DD75-23D4-425C-B848-731C354D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462283"/>
            <a:ext cx="5316921" cy="2181225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73B1ACC-CF4D-476A-A22C-CA7856209C40}"/>
              </a:ext>
            </a:extLst>
          </p:cNvPr>
          <p:cNvCxnSpPr>
            <a:cxnSpLocks/>
          </p:cNvCxnSpPr>
          <p:nvPr/>
        </p:nvCxnSpPr>
        <p:spPr>
          <a:xfrm>
            <a:off x="5777898" y="3656750"/>
            <a:ext cx="985262" cy="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31B3EA4-C82E-49C2-A66F-B3A16D8414B7}"/>
              </a:ext>
            </a:extLst>
          </p:cNvPr>
          <p:cNvCxnSpPr/>
          <p:nvPr/>
        </p:nvCxnSpPr>
        <p:spPr>
          <a:xfrm flipV="1">
            <a:off x="2680138" y="5076497"/>
            <a:ext cx="4083022" cy="45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9F565-30E0-49F8-8286-BFC8811CD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Загружаем все 4 файла в </a:t>
            </a:r>
            <a:r>
              <a:rPr lang="ru-RU" dirty="0" err="1"/>
              <a:t>Матлаб</a:t>
            </a:r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матлаб</a:t>
            </a:r>
            <a:r>
              <a:rPr lang="ru-RU" dirty="0"/>
              <a:t> не установлен используем альтернативу</a:t>
            </a:r>
          </a:p>
          <a:p>
            <a:r>
              <a:rPr lang="en-US" dirty="0">
                <a:hlinkClick r:id="rId2"/>
              </a:rPr>
              <a:t>https://octave-online.net/</a:t>
            </a:r>
            <a:endParaRPr lang="ru-RU" dirty="0"/>
          </a:p>
          <a:p>
            <a:r>
              <a:rPr lang="ru-RU" dirty="0"/>
              <a:t>Выполняем код </a:t>
            </a:r>
          </a:p>
          <a:p>
            <a:r>
              <a:rPr lang="ru-RU" dirty="0"/>
              <a:t>Получаем графики</a:t>
            </a:r>
          </a:p>
          <a:p>
            <a:endParaRPr lang="ru-RU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FA1C135-1230-492A-BFD4-265DEFADA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E6512A-C4E8-46A1-84B7-2BB5F515B3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6924" y="1825625"/>
            <a:ext cx="4719145" cy="40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47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9F565-30E0-49F8-8286-BFC8811C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106767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Оцениваем графики. По оси х время, по оси </a:t>
            </a:r>
            <a:r>
              <a:rPr lang="en-US" dirty="0"/>
              <a:t>y </a:t>
            </a:r>
            <a:r>
              <a:rPr lang="ru-RU" dirty="0"/>
              <a:t> вероятность события. </a:t>
            </a:r>
          </a:p>
          <a:p>
            <a:r>
              <a:rPr lang="ru-RU" dirty="0"/>
              <a:t>В нашем случае за время 80 с вероятность запуск исполняемого файла падает (кривая 1), а установление сессии растет (кривая 2)</a:t>
            </a:r>
          </a:p>
          <a:p>
            <a:r>
              <a:rPr lang="ru-RU" dirty="0"/>
              <a:t>Фиксируем время и рассматриваем все полученные состояния, значения записываем в таблицу</a:t>
            </a:r>
          </a:p>
          <a:p>
            <a:endParaRPr lang="ru-RU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FA1C135-1230-492A-BFD4-265DEFADA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E6512A-C4E8-46A1-84B7-2BB5F515B3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23834"/>
            <a:ext cx="5965604" cy="3857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ECAA40-0B08-4BD1-B1E9-A7161C6E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89" y="3980840"/>
            <a:ext cx="5898222" cy="28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6717-B496-412B-A19E-BC6A8C7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47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Порядок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9F565-30E0-49F8-8286-BFC8811C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445" y="1278731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На основании значений таблицы осуществляем выбор, трех наиболее значимых угроз/атак.</a:t>
            </a:r>
          </a:p>
          <a:p>
            <a:r>
              <a:rPr lang="ru-RU" dirty="0"/>
              <a:t>Формируем перечень мероприятий по защите.</a:t>
            </a:r>
          </a:p>
          <a:p>
            <a:r>
              <a:rPr lang="ru-RU" dirty="0"/>
              <a:t>Вносим изменения в интенсивности переходов с учетом этих мероприятий по защите (файл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main2.m</a:t>
            </a:r>
            <a:r>
              <a:rPr lang="ru-RU" b="0" i="0" u="none" strike="noStrike" dirty="0">
                <a:effectLst/>
                <a:latin typeface="-apple-system"/>
              </a:rPr>
              <a:t>)</a:t>
            </a:r>
            <a:r>
              <a:rPr lang="ru-RU" dirty="0"/>
              <a:t> . </a:t>
            </a:r>
          </a:p>
          <a:p>
            <a:r>
              <a:rPr lang="ru-RU" dirty="0"/>
              <a:t>Строим графики с учетом внесенных изменений.</a:t>
            </a:r>
          </a:p>
          <a:p>
            <a:r>
              <a:rPr lang="ru-RU" dirty="0"/>
              <a:t>Осуществляем расчёт вероятности нахождения в состоянии, вносим данные в таблицу</a:t>
            </a:r>
          </a:p>
          <a:p>
            <a:r>
              <a:rPr lang="ru-RU" dirty="0"/>
              <a:t>Если вероятность снизилась система построена правильно, оформляем отчет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4D094C-1182-492A-BAB2-F07B7ABC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FA1C135-1230-492A-BFD4-265DEFADA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88620A-29B3-42F2-B3B9-8F30B8BB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06767"/>
            <a:ext cx="5662776" cy="1028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A911AD-86F7-49EC-9A19-07A951FA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89" y="2236123"/>
            <a:ext cx="5898222" cy="2828104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5AC1C6B-4445-4959-9A8A-AB78B9FF06B7}"/>
              </a:ext>
            </a:extLst>
          </p:cNvPr>
          <p:cNvCxnSpPr>
            <a:cxnSpLocks/>
          </p:cNvCxnSpPr>
          <p:nvPr/>
        </p:nvCxnSpPr>
        <p:spPr>
          <a:xfrm flipV="1">
            <a:off x="5286703" y="1825625"/>
            <a:ext cx="1051035" cy="10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17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290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Document</vt:lpstr>
      <vt:lpstr>Equation.3</vt:lpstr>
      <vt:lpstr>Оценка нарушения информационной безопасности с использованием Марковской цепи </vt:lpstr>
      <vt:lpstr>Порядок выполнения</vt:lpstr>
      <vt:lpstr>Порядок выполнения</vt:lpstr>
      <vt:lpstr>Порядок выполнения</vt:lpstr>
      <vt:lpstr>Порядок выполнения</vt:lpstr>
      <vt:lpstr>Порядок выполнения</vt:lpstr>
      <vt:lpstr>Порядок выполнения</vt:lpstr>
      <vt:lpstr>Порядок выполнения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нарушения информационной безопасности с использованием Марковской цепи </dc:title>
  <dc:creator>Фадеева Рита</dc:creator>
  <cp:lastModifiedBy>Фадеева Рита</cp:lastModifiedBy>
  <cp:revision>7</cp:revision>
  <dcterms:created xsi:type="dcterms:W3CDTF">2022-02-21T09:07:42Z</dcterms:created>
  <dcterms:modified xsi:type="dcterms:W3CDTF">2022-02-22T07:08:18Z</dcterms:modified>
</cp:coreProperties>
</file>