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31" r:id="rId4"/>
  </p:sldMasterIdLst>
  <p:notesMasterIdLst>
    <p:notesMasterId r:id="rId18"/>
  </p:notesMasterIdLst>
  <p:handoutMasterIdLst>
    <p:handoutMasterId r:id="rId19"/>
  </p:handoutMasterIdLst>
  <p:sldIdLst>
    <p:sldId id="334" r:id="rId5"/>
    <p:sldId id="256" r:id="rId6"/>
    <p:sldId id="341" r:id="rId7"/>
    <p:sldId id="342" r:id="rId8"/>
    <p:sldId id="345" r:id="rId9"/>
    <p:sldId id="343" r:id="rId10"/>
    <p:sldId id="344" r:id="rId11"/>
    <p:sldId id="346" r:id="rId12"/>
    <p:sldId id="347" r:id="rId13"/>
    <p:sldId id="348" r:id="rId14"/>
    <p:sldId id="335" r:id="rId15"/>
    <p:sldId id="336" r:id="rId16"/>
    <p:sldId id="33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BE3"/>
    <a:srgbClr val="963A7E"/>
    <a:srgbClr val="24292E"/>
    <a:srgbClr val="7163C0"/>
    <a:srgbClr val="562B8E"/>
    <a:srgbClr val="5E5BBD"/>
    <a:srgbClr val="B5D4E5"/>
    <a:srgbClr val="FFE593"/>
    <a:srgbClr val="413D3D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9B9D4C16-5A73-44FC-B81C-E033F386BE81}" v="3" dt="2022-09-29T11:01:00.115"/>
    <p1510:client id="{7243DB7B-6519-4113-9313-0D5BD1DD6196}" v="1" dt="2022-10-06T06:08:40.457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47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953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356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49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31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713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281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8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835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25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56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09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645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33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98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54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54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53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uk-UA" sz="3800" b="1" dirty="0">
                <a:latin typeface="SchoolBookCTT" pitchFamily="2" charset="0"/>
              </a:rPr>
            </a:br>
            <a:r>
              <a:rPr lang="uk-UA" sz="3800" b="1" dirty="0">
                <a:latin typeface="SchoolBookCTT" pitchFamily="2" charset="0"/>
              </a:rPr>
              <a:t>Алгоритми та структури даних</a:t>
            </a:r>
            <a:br>
              <a:rPr lang="uk-UA" sz="3800" b="1" dirty="0">
                <a:latin typeface="SchoolBookCTT" pitchFamily="2" charset="0"/>
              </a:rPr>
            </a:br>
            <a:br>
              <a:rPr lang="uk-UA" sz="3800" b="1" dirty="0">
                <a:latin typeface="SchoolBookCTT" pitchFamily="2" charset="0"/>
              </a:rPr>
            </a:br>
            <a:br>
              <a:rPr lang="uk-UA" sz="3800" b="1" dirty="0">
                <a:latin typeface="SchoolBookCTT" pitchFamily="2" charset="0"/>
              </a:rPr>
            </a:br>
            <a:endParaRPr lang="uk-UA" sz="38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SchoolBookCTT" pitchFamily="2" charset="0"/>
              </a:rPr>
              <a:t>Особливості </a:t>
            </a:r>
            <a:r>
              <a:rPr lang="en-US" sz="4000" b="1" noProof="1">
                <a:latin typeface="SchoolBookCTT" pitchFamily="2" charset="0"/>
              </a:rPr>
              <a:t>Git</a:t>
            </a: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noProof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індексований </a:t>
            </a:r>
            <a:r>
              <a:rPr lang="uk-UA" sz="2400" noProof="1">
                <a:latin typeface="Arial" panose="020B0604020202020204" pitchFamily="34" charset="0"/>
                <a:cs typeface="Arial" panose="020B0604020202020204" pitchFamily="34" charset="0"/>
              </a:rPr>
              <a:t>(staged)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5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87" y="657386"/>
            <a:ext cx="5796026" cy="1456267"/>
          </a:xfrm>
        </p:spPr>
        <p:txBody>
          <a:bodyPr/>
          <a:lstStyle/>
          <a:p>
            <a:pPr algn="ctr"/>
            <a:r>
              <a:rPr lang="uk-UA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​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41" y="1842029"/>
            <a:ext cx="4267200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6369670" y="1790486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48" y="1832665"/>
            <a:ext cx="240982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2374627" y="2398214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O(logN)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8035412" y="238885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endParaRPr lang="uk-U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829842" y="2953467"/>
            <a:ext cx="317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Алгоритм</a:t>
            </a:r>
            <a:r>
              <a:rPr lang="uk-UA" sz="2400" b="1" dirty="0">
                <a:solidFill>
                  <a:srgbClr val="0070C0"/>
                </a:solidFill>
                <a:ea typeface="+mj-ea"/>
                <a:cs typeface="+mj-cs"/>
              </a:rPr>
              <a:t> </a:t>
            </a:r>
            <a:r>
              <a:rPr lang="en-US" sz="2400" b="1" noProof="1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O(logN)</a:t>
            </a:r>
            <a:endParaRPr lang="en-US" sz="2400" b="1" noProof="1">
              <a:solidFill>
                <a:schemeClr val="accent2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56" y="3607360"/>
            <a:ext cx="10287000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480" y="680363"/>
            <a:ext cx="3825039" cy="63239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SchoolBookCTT"/>
              </a:rPr>
              <a:t>Тест алгоритмів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3" name="Групувати 2">
            <a:extLst>
              <a:ext uri="{FF2B5EF4-FFF2-40B4-BE49-F238E27FC236}">
                <a16:creationId xmlns:a16="http://schemas.microsoft.com/office/drawing/2014/main" id="{EFF48B7F-F191-93AE-6CB6-087AA3768F68}"/>
              </a:ext>
            </a:extLst>
          </p:cNvPr>
          <p:cNvGrpSpPr/>
          <p:nvPr/>
        </p:nvGrpSpPr>
        <p:grpSpPr>
          <a:xfrm>
            <a:off x="7592373" y="1820464"/>
            <a:ext cx="3419475" cy="1253016"/>
            <a:chOff x="7983711" y="1820464"/>
            <a:chExt cx="3419475" cy="12530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6DC57C-F86C-BFA1-333D-695352CB9F22}"/>
                </a:ext>
              </a:extLst>
            </p:cNvPr>
            <p:cNvSpPr txBox="1"/>
            <p:nvPr/>
          </p:nvSpPr>
          <p:spPr>
            <a:xfrm>
              <a:off x="8295215" y="1820464"/>
              <a:ext cx="27964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O(N)</a:t>
              </a:r>
            </a:p>
            <a:p>
              <a:r>
                <a:rPr lang="uk-UA" dirty="0"/>
                <a:t>Основа  = 3, ступінь  = 40</a:t>
              </a:r>
            </a:p>
            <a:p>
              <a:endParaRPr lang="uk-UA" dirty="0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FBCDCF3-F858-62A7-CFCF-F039324BD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3711" y="2644855"/>
              <a:ext cx="341947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F2C3B138-D3A4-8ACA-9051-B844BBEDB5B0}"/>
              </a:ext>
            </a:extLst>
          </p:cNvPr>
          <p:cNvGrpSpPr/>
          <p:nvPr/>
        </p:nvGrpSpPr>
        <p:grpSpPr>
          <a:xfrm>
            <a:off x="1093939" y="1820464"/>
            <a:ext cx="3505689" cy="1253016"/>
            <a:chOff x="1093940" y="1820464"/>
            <a:chExt cx="3505689" cy="12530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07C264-0AA7-4D07-55FF-648308427264}"/>
                </a:ext>
              </a:extLst>
            </p:cNvPr>
            <p:cNvSpPr txBox="1"/>
            <p:nvPr/>
          </p:nvSpPr>
          <p:spPr>
            <a:xfrm>
              <a:off x="1448551" y="1820464"/>
              <a:ext cx="279646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</a:t>
              </a:r>
              <a:r>
                <a:rPr lang="en-US" sz="2000" b="1" noProof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logN</a:t>
              </a:r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)</a:t>
              </a:r>
              <a:endParaRPr lang="uk-UA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r>
                <a:rPr lang="uk-UA" dirty="0"/>
                <a:t>Основа  = 3, ступінь  = 40</a:t>
              </a: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8FCBF9D-16DF-17D7-C7D6-4865DFE2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3940" y="2644795"/>
              <a:ext cx="3505689" cy="42868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2588043" y="4010362"/>
            <a:ext cx="747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Висновок:  </a:t>
            </a:r>
            <a:r>
              <a:rPr lang="en-US" sz="2400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O(logN)</a:t>
            </a:r>
            <a:r>
              <a:rPr lang="en-US" sz="2400" dirty="0"/>
              <a:t> </a:t>
            </a:r>
            <a:r>
              <a:rPr lang="uk-UA" sz="2400" dirty="0"/>
              <a:t>працює швидше ніж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r>
              <a:rPr lang="en-US" sz="2400" dirty="0"/>
              <a:t> </a:t>
            </a:r>
            <a:r>
              <a:rPr lang="uk-UA" sz="2400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F7F562F-1141-428C-9D30-CCD60CE6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98" y="1070595"/>
            <a:ext cx="11048216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dirty="0">
                <a:solidFill>
                  <a:srgbClr val="FF0000"/>
                </a:solidFill>
              </a:rPr>
              <a:t>Дякуємо </a:t>
            </a:r>
            <a:r>
              <a:rPr lang="en-US" sz="5400" dirty="0">
                <a:solidFill>
                  <a:srgbClr val="FF0000"/>
                </a:solidFill>
              </a:rPr>
              <a:t>     </a:t>
            </a:r>
            <a:r>
              <a:rPr lang="uk-UA" sz="5400" dirty="0">
                <a:solidFill>
                  <a:srgbClr val="FF0000"/>
                </a:solidFill>
              </a:rPr>
              <a:t>за увагу!</a:t>
            </a:r>
            <a:endParaRPr lang="ru-UA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6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3048000" y="173599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  <a:t>Team members </a:t>
            </a: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Артем Максимович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(PM)</a:t>
            </a: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ru-RU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Зайченко Денис </a:t>
            </a:r>
            <a:r>
              <a:rPr lang="ru-RU" sz="24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Сергійович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(Editor)</a:t>
            </a:r>
            <a:endParaRPr lang="ru-UA" sz="2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DBA359FC-568E-50DD-2879-E38D5486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6992853-46B5-27BD-DF06-C8F07172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6419" y="4451955"/>
            <a:ext cx="5039161" cy="5874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163C0"/>
                </a:solidFill>
              </a:rPr>
              <a:t>https://desktop.github.com/</a:t>
            </a:r>
            <a:endParaRPr lang="uk-UA" sz="2800" dirty="0">
              <a:solidFill>
                <a:srgbClr val="7163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0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7287331D-FEEE-91BE-62EA-25A87D1B7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92E"/>
          </a:solidFill>
          <a:ln>
            <a:solidFill>
              <a:srgbClr val="242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36F2B9-A1B3-10C9-69C1-AF01048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885" y="-5906"/>
            <a:ext cx="13507769" cy="6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 dirty="0">
                <a:latin typeface="SchoolBookCTT" pitchFamily="2" charset="0"/>
              </a:rPr>
              <a:t>Системи Контролю Версій (СКВ)</a:t>
            </a:r>
            <a:endParaRPr lang="ru-RU" sz="4000" b="1" dirty="0"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287845" y="3058418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9B55FB-5039-5D4B-B881-E46A82D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1" y="1346494"/>
            <a:ext cx="8396873" cy="4467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1D7BA-D300-868E-38DB-9AEA7F744494}"/>
              </a:ext>
            </a:extLst>
          </p:cNvPr>
          <p:cNvSpPr txBox="1"/>
          <p:nvPr/>
        </p:nvSpPr>
        <p:spPr>
          <a:xfrm>
            <a:off x="3466513" y="112542"/>
            <a:ext cx="525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Вид </a:t>
            </a:r>
            <a:r>
              <a:rPr lang="uk-UA" sz="2800" dirty="0"/>
              <a:t>програми</a:t>
            </a:r>
            <a:r>
              <a:rPr lang="ru-RU" sz="2800" dirty="0"/>
              <a:t> </a:t>
            </a:r>
            <a:r>
              <a:rPr lang="en-US" sz="2800" dirty="0"/>
              <a:t>GitHub Desktop</a:t>
            </a:r>
            <a:endParaRPr lang="ru-UA" sz="28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103BA08-BE14-A501-FFC0-7AF34E40C153}"/>
              </a:ext>
            </a:extLst>
          </p:cNvPr>
          <p:cNvCxnSpPr>
            <a:cxnSpLocks/>
          </p:cNvCxnSpPr>
          <p:nvPr/>
        </p:nvCxnSpPr>
        <p:spPr>
          <a:xfrm>
            <a:off x="431800" y="5641145"/>
            <a:ext cx="156581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AD0D8E-CEA5-DE28-9311-CA089EBF3186}"/>
              </a:ext>
            </a:extLst>
          </p:cNvPr>
          <p:cNvSpPr txBox="1"/>
          <p:nvPr/>
        </p:nvSpPr>
        <p:spPr>
          <a:xfrm>
            <a:off x="4942111" y="674364"/>
            <a:ext cx="19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/>
              <a:t>Гайд на інтерфейс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AD613C-6F4A-408C-088E-F003F6DCC9FB}"/>
              </a:ext>
            </a:extLst>
          </p:cNvPr>
          <p:cNvSpPr txBox="1"/>
          <p:nvPr/>
        </p:nvSpPr>
        <p:spPr>
          <a:xfrm>
            <a:off x="395963" y="4994814"/>
            <a:ext cx="124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Зробити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1C3F8A5-152D-E478-26DA-01817FF82794}"/>
              </a:ext>
            </a:extLst>
          </p:cNvPr>
          <p:cNvCxnSpPr>
            <a:cxnSpLocks/>
          </p:cNvCxnSpPr>
          <p:nvPr/>
        </p:nvCxnSpPr>
        <p:spPr>
          <a:xfrm flipH="1">
            <a:off x="3314700" y="5120445"/>
            <a:ext cx="1409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242A28-764B-09D3-F433-4EB0352591D4}"/>
              </a:ext>
            </a:extLst>
          </p:cNvPr>
          <p:cNvSpPr txBox="1"/>
          <p:nvPr/>
        </p:nvSpPr>
        <p:spPr>
          <a:xfrm>
            <a:off x="3813622" y="4474114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>
                <a:solidFill>
                  <a:schemeClr val="bg1"/>
                </a:solidFill>
              </a:rPr>
              <a:t>Опис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commit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69E7C1-7CEF-C9A1-EDA5-B71EF2005692}"/>
              </a:ext>
            </a:extLst>
          </p:cNvPr>
          <p:cNvCxnSpPr>
            <a:cxnSpLocks/>
          </p:cNvCxnSpPr>
          <p:nvPr/>
        </p:nvCxnSpPr>
        <p:spPr>
          <a:xfrm>
            <a:off x="673100" y="47972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53B7CC-36D7-183E-0327-A21D6C866B7B}"/>
              </a:ext>
            </a:extLst>
          </p:cNvPr>
          <p:cNvSpPr txBox="1"/>
          <p:nvPr/>
        </p:nvSpPr>
        <p:spPr>
          <a:xfrm>
            <a:off x="557580" y="4150948"/>
            <a:ext cx="109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/>
              <a:t>Назва</a:t>
            </a:r>
            <a:r>
              <a:rPr lang="ru-RU" dirty="0"/>
              <a:t>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26897BE-3232-C271-CD46-09927C7D34DF}"/>
              </a:ext>
            </a:extLst>
          </p:cNvPr>
          <p:cNvCxnSpPr>
            <a:cxnSpLocks/>
          </p:cNvCxnSpPr>
          <p:nvPr/>
        </p:nvCxnSpPr>
        <p:spPr>
          <a:xfrm>
            <a:off x="415381" y="17365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06B029-1031-46A6-8418-D07A27F8EC09}"/>
              </a:ext>
            </a:extLst>
          </p:cNvPr>
          <p:cNvSpPr txBox="1"/>
          <p:nvPr/>
        </p:nvSpPr>
        <p:spPr>
          <a:xfrm>
            <a:off x="360861" y="999611"/>
            <a:ext cx="153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/>
              <a:t>Вибраний репозіторій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29ED21C-43C3-8187-079B-CF8FEA9291A5}"/>
              </a:ext>
            </a:extLst>
          </p:cNvPr>
          <p:cNvCxnSpPr>
            <a:cxnSpLocks/>
          </p:cNvCxnSpPr>
          <p:nvPr/>
        </p:nvCxnSpPr>
        <p:spPr>
          <a:xfrm flipV="1">
            <a:off x="4169222" y="1825479"/>
            <a:ext cx="0" cy="9304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90448B-B675-F096-5303-9E8AFECC1075}"/>
              </a:ext>
            </a:extLst>
          </p:cNvPr>
          <p:cNvSpPr txBox="1"/>
          <p:nvPr/>
        </p:nvSpPr>
        <p:spPr>
          <a:xfrm>
            <a:off x="3314700" y="272563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Обрана гілка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FBCCF6E-6BFD-4926-FB7B-A02C1283674C}"/>
              </a:ext>
            </a:extLst>
          </p:cNvPr>
          <p:cNvCxnSpPr>
            <a:cxnSpLocks/>
          </p:cNvCxnSpPr>
          <p:nvPr/>
        </p:nvCxnSpPr>
        <p:spPr>
          <a:xfrm>
            <a:off x="431800" y="3046174"/>
            <a:ext cx="134654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D72C6-297C-833D-995C-E5EC46F051C9}"/>
              </a:ext>
            </a:extLst>
          </p:cNvPr>
          <p:cNvSpPr txBox="1"/>
          <p:nvPr/>
        </p:nvSpPr>
        <p:spPr>
          <a:xfrm>
            <a:off x="409609" y="2101264"/>
            <a:ext cx="1359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змінених файлів</a:t>
            </a:r>
            <a:endParaRPr lang="ru-UA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D606B6C-EDBC-25CD-A3E2-BF92BB38DCA3}"/>
              </a:ext>
            </a:extLst>
          </p:cNvPr>
          <p:cNvCxnSpPr>
            <a:cxnSpLocks/>
          </p:cNvCxnSpPr>
          <p:nvPr/>
        </p:nvCxnSpPr>
        <p:spPr>
          <a:xfrm flipV="1">
            <a:off x="5477322" y="1804768"/>
            <a:ext cx="0" cy="4859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45EDF8-942D-430A-4C74-B985AE9455A2}"/>
              </a:ext>
            </a:extLst>
          </p:cNvPr>
          <p:cNvSpPr txBox="1"/>
          <p:nvPr/>
        </p:nvSpPr>
        <p:spPr>
          <a:xfrm>
            <a:off x="4461322" y="230460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Оновити версію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9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00FE9D-2B64-4FC1-0F72-848E75EF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1" y="1163637"/>
            <a:ext cx="2381250" cy="2905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22D8E-96C1-C0A4-3BC0-86ADBA933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1"/>
          <a:stretch/>
        </p:blipFill>
        <p:spPr>
          <a:xfrm>
            <a:off x="3832225" y="1163637"/>
            <a:ext cx="3486150" cy="43608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17C176-C90C-1E4A-6D4B-25656FC45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839" y="1163637"/>
            <a:ext cx="2371725" cy="4360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5715C0-27BF-4328-BE8C-6EED8C99AEDD}"/>
              </a:ext>
            </a:extLst>
          </p:cNvPr>
          <p:cNvSpPr txBox="1"/>
          <p:nvPr/>
        </p:nvSpPr>
        <p:spPr>
          <a:xfrm>
            <a:off x="432591" y="794305"/>
            <a:ext cx="260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репозиторіїв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AE018-1C81-CC30-BAE6-4AED261BEC14}"/>
              </a:ext>
            </a:extLst>
          </p:cNvPr>
          <p:cNvSpPr txBox="1"/>
          <p:nvPr/>
        </p:nvSpPr>
        <p:spPr>
          <a:xfrm>
            <a:off x="3713162" y="623371"/>
            <a:ext cx="372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гілок й </a:t>
            </a:r>
            <a:r>
              <a:rPr lang="ru-UA" b="0" i="0" dirty="0">
                <a:effectLst/>
                <a:latin typeface="arial" panose="020B0604020202020204" pitchFamily="34" charset="0"/>
              </a:rPr>
              <a:t>✓</a:t>
            </a:r>
            <a:r>
              <a:rPr lang="uk-UA" b="0" i="0" dirty="0">
                <a:effectLst/>
                <a:latin typeface="arial" panose="020B0604020202020204" pitchFamily="34" charset="0"/>
              </a:rPr>
              <a:t> - обрана гілка</a:t>
            </a:r>
            <a:endParaRPr lang="ru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18E9B-6EB7-2B74-001F-25CDC66D03EE}"/>
              </a:ext>
            </a:extLst>
          </p:cNvPr>
          <p:cNvSpPr txBox="1"/>
          <p:nvPr/>
        </p:nvSpPr>
        <p:spPr>
          <a:xfrm>
            <a:off x="8605838" y="79430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Історія змін гілки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6195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327" y="1892807"/>
            <a:ext cx="4022437" cy="1682677"/>
          </a:xfrm>
        </p:spPr>
        <p:txBody>
          <a:bodyPr>
            <a:noAutofit/>
          </a:bodyPr>
          <a:lstStyle/>
          <a:p>
            <a:pPr algn="ctr"/>
            <a:r>
              <a:rPr lang="uk-UA" sz="4800" b="1" dirty="0">
                <a:latin typeface="SchoolBookCTT" pitchFamily="2" charset="0"/>
              </a:rPr>
              <a:t>Стратегії</a:t>
            </a:r>
            <a:br>
              <a:rPr lang="uk-UA" sz="4800" b="1" dirty="0">
                <a:latin typeface="SchoolBookCTT" pitchFamily="2" charset="0"/>
              </a:rPr>
            </a:br>
            <a:r>
              <a:rPr lang="uk-UA" sz="4800" b="1" dirty="0">
                <a:latin typeface="SchoolBookCTT" pitchFamily="2" charset="0"/>
              </a:rPr>
              <a:t>роботи</a:t>
            </a:r>
            <a:endParaRPr lang="ru-RU" sz="4800" b="1" dirty="0"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2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SchoolBookCTT" pitchFamily="2" charset="0"/>
              </a:rPr>
              <a:t>Особливості </a:t>
            </a:r>
            <a:r>
              <a:rPr lang="en-US" sz="4000" b="1" noProof="1">
                <a:latin typeface="SchoolBookCTT" pitchFamily="2" charset="0"/>
              </a:rPr>
              <a:t>Git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3943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82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TM03457452[[fn=Небеса]]</Template>
  <TotalTime>364</TotalTime>
  <Words>174</Words>
  <Application>Microsoft Office PowerPoint</Application>
  <PresentationFormat>Широкоэкранный</PresentationFormat>
  <Paragraphs>48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SchoolBookCTT</vt:lpstr>
      <vt:lpstr>Wingdings</vt:lpstr>
      <vt:lpstr>Небеса</vt:lpstr>
      <vt:lpstr> Алгоритми та структури даних   </vt:lpstr>
      <vt:lpstr>Презентация PowerPoint</vt:lpstr>
      <vt:lpstr>Презентация PowerPoint</vt:lpstr>
      <vt:lpstr>Презентация PowerPoint</vt:lpstr>
      <vt:lpstr>Системи Контролю Версій (СКВ)</vt:lpstr>
      <vt:lpstr>Презентация PowerPoint</vt:lpstr>
      <vt:lpstr>Презентация PowerPoint</vt:lpstr>
      <vt:lpstr>Стратегії роботи</vt:lpstr>
      <vt:lpstr>Особливості Git</vt:lpstr>
      <vt:lpstr>Особливості Git</vt:lpstr>
      <vt:lpstr>Піднесення до степені​</vt:lpstr>
      <vt:lpstr>Тест алгоритмів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51</cp:revision>
  <dcterms:created xsi:type="dcterms:W3CDTF">2019-02-08T19:18:00Z</dcterms:created>
  <dcterms:modified xsi:type="dcterms:W3CDTF">2022-11-15T06:47:54Z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