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3c589ed4ca_2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3c589ed4ca_2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3c589ed4ca_2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3c589ed4ca_2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3c589ed4ca_2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3c589ed4ca_2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3c589ed4ca_2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3c589ed4ca_2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3c589ed4ca_2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3c589ed4ca_2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3c589ed4ca_2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3c589ed4ca_2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3c589ed4ca_2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3c589ed4ca_2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e217a2ca8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e217a2ca8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e217a2ca88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e217a2ca88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e217a2ca88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e217a2ca88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3c589ed4ca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3c589ed4ca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3c589ed4ca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3c589ed4ca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3c589ed4ca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3c589ed4ca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3c589ed4ca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3c589ed4ca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3c589ed4ca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3c589ed4ca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3c589ed4ca_2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3c589ed4ca_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3c589ed4ca_2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3c589ed4ca_2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3c589ed4ca_2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3c589ed4ca_2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654700" cy="124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Завдання 2. Пункт 1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Створити 4 таблиці та заповнити їх даними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135050" y="168825"/>
            <a:ext cx="8722500" cy="23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4815"/>
              <a:t>insert into course_type (ID_courses, type) values</a:t>
            </a:r>
            <a:br>
              <a:rPr lang="uk" sz="4815"/>
            </a:br>
            <a:r>
              <a:rPr lang="uk" sz="4815"/>
              <a:t>(1, 'online'),</a:t>
            </a:r>
            <a:br>
              <a:rPr lang="uk" sz="4815"/>
            </a:br>
            <a:r>
              <a:rPr lang="uk" sz="4815"/>
              <a:t>(2, 'offline'),</a:t>
            </a:r>
            <a:br>
              <a:rPr lang="uk" sz="4815"/>
            </a:br>
            <a:r>
              <a:rPr lang="uk" sz="4815"/>
              <a:t>(3, 'offline'),</a:t>
            </a:r>
            <a:br>
              <a:rPr lang="uk" sz="4815"/>
            </a:br>
            <a:r>
              <a:rPr lang="uk" sz="4815"/>
              <a:t>(4, 'online,offline'),</a:t>
            </a:r>
            <a:br>
              <a:rPr lang="uk" sz="4815"/>
            </a:br>
            <a:r>
              <a:rPr lang="uk" sz="4815"/>
              <a:t>(5, 'offline'),</a:t>
            </a:r>
            <a:br>
              <a:rPr lang="uk" sz="4815"/>
            </a:br>
            <a:r>
              <a:rPr lang="uk" sz="4815"/>
              <a:t>(6,'online');</a:t>
            </a:r>
            <a:endParaRPr sz="481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498625"/>
            <a:ext cx="8839201" cy="2100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109425" y="2279338"/>
            <a:ext cx="3567600" cy="4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uk" sz="2620"/>
              <a:t>Завдання 2. Пункт 2</a:t>
            </a:r>
            <a:endParaRPr sz="2620"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41775" y="2784750"/>
            <a:ext cx="3702900" cy="6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uk"/>
              <a:t>Вивести діаграму створеної таблиці</a:t>
            </a:r>
            <a:endParaRPr/>
          </a:p>
        </p:txBody>
      </p:sp>
      <p:pic>
        <p:nvPicPr>
          <p:cNvPr id="117" name="Google Shape;1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5350" y="450200"/>
            <a:ext cx="5405677" cy="4113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Завдання 2. Пункт 3</a:t>
            </a:r>
            <a:endParaRPr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Виконати наступні завдання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uk"/>
              <a:t>Paхуємо загальну суму оплат за жовтень 2022 року.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uk"/>
              <a:t>Paхуємо кількість студентів у кожному місті.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uk"/>
              <a:t>Додаємо до таблиці з курсами новий курс, який розпочнеться у 2022 році.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uk"/>
              <a:t>Виводимо інформацію про курси, які вже розпочалися у наступному форматі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uk"/>
              <a:t>Виводимо інформацію про студентів та напрям, де вони навчаються у наступному форматі та додаємо тип курсу офлайн чи онлайн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uk"/>
              <a:t>Рахуємо кількість студентів у кожній групі та виводимо у наступному форматі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uk"/>
              <a:t>Виводимо інформацію про види навчання, а також загальну кількість студентів, які надають перевагу відповідному типу навчання.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uk"/>
              <a:t>Відсортовуємо за кількістю студентів за зменшенням.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Paхуємо загальну суму оплат за жовтень 2022 року.</a:t>
            </a:r>
            <a:endParaRPr/>
          </a:p>
        </p:txBody>
      </p:sp>
      <p:pic>
        <p:nvPicPr>
          <p:cNvPr id="129" name="Google Shape;12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7563"/>
            <a:ext cx="8839201" cy="2088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Paхуємо кількість студентів у кожному місті.</a:t>
            </a:r>
            <a:endParaRPr/>
          </a:p>
        </p:txBody>
      </p:sp>
      <p:pic>
        <p:nvPicPr>
          <p:cNvPr id="135" name="Google Shape;13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3182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311700" y="445025"/>
            <a:ext cx="8557200" cy="9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Додаємо до таблиці з курсами новий курс, який розпочнеться у 2022 році.</a:t>
            </a:r>
            <a:endParaRPr/>
          </a:p>
        </p:txBody>
      </p:sp>
      <p:sp>
        <p:nvSpPr>
          <p:cNvPr id="141" name="Google Shape;141;p27"/>
          <p:cNvSpPr txBox="1"/>
          <p:nvPr/>
        </p:nvSpPr>
        <p:spPr>
          <a:xfrm>
            <a:off x="56275" y="1485650"/>
            <a:ext cx="6482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solidFill>
                  <a:schemeClr val="dk1"/>
                </a:solidFill>
              </a:rPr>
              <a:t>insert into courses (name, ID_student, duration, start_date) value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solidFill>
                  <a:schemeClr val="dk1"/>
                </a:solidFill>
              </a:rPr>
              <a:t>('DevOps', '7', '55', '2022-12-25');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2" name="Google Shape;14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263" y="2202575"/>
            <a:ext cx="7497474" cy="273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311700" y="208675"/>
            <a:ext cx="8520600" cy="12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Виводимо інформацію про курси, які розпочалися до 2022-11-03 у наступному форматі: id курсу,назва та дата початку</a:t>
            </a:r>
            <a:endParaRPr/>
          </a:p>
        </p:txBody>
      </p:sp>
      <p:pic>
        <p:nvPicPr>
          <p:cNvPr id="148" name="Google Shape;14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60675"/>
            <a:ext cx="8839198" cy="3022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type="title"/>
          </p:nvPr>
        </p:nvSpPr>
        <p:spPr>
          <a:xfrm>
            <a:off x="311700" y="197425"/>
            <a:ext cx="8520600" cy="12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uk" sz="2020"/>
              <a:t>Виводимо інформацію про студентів(ім'я,прізвище,номер телефону,пошта) та напрям, де вони навчаються та додаємо тип курсу офлайн чи онлайн</a:t>
            </a:r>
            <a:endParaRPr sz="2020"/>
          </a:p>
        </p:txBody>
      </p:sp>
      <p:pic>
        <p:nvPicPr>
          <p:cNvPr id="154" name="Google Shape;15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9726" y="1238050"/>
            <a:ext cx="6082674" cy="367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>
            <p:ph type="title"/>
          </p:nvPr>
        </p:nvSpPr>
        <p:spPr>
          <a:xfrm>
            <a:off x="311700" y="445025"/>
            <a:ext cx="8520600" cy="10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Рахуємо кількість студентів у кожній групі </a:t>
            </a:r>
            <a:endParaRPr/>
          </a:p>
        </p:txBody>
      </p:sp>
      <p:pic>
        <p:nvPicPr>
          <p:cNvPr id="160" name="Google Shape;16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2763" y="1311725"/>
            <a:ext cx="6298471" cy="335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/>
          <p:nvPr>
            <p:ph type="title"/>
          </p:nvPr>
        </p:nvSpPr>
        <p:spPr>
          <a:xfrm>
            <a:off x="311700" y="231200"/>
            <a:ext cx="8520600" cy="12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uk" sz="1920"/>
              <a:t>Виводимо інформацію про типи навчання, а також загальну кількість студентів, які надають перевагу відповідному типу навчання.</a:t>
            </a:r>
            <a:r>
              <a:rPr lang="uk" sz="1920"/>
              <a:t>Відсортовуємо за кількістю студентів за зменшенням</a:t>
            </a:r>
            <a:endParaRPr sz="19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92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92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9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920"/>
          </a:p>
        </p:txBody>
      </p:sp>
      <p:pic>
        <p:nvPicPr>
          <p:cNvPr id="166" name="Google Shape;16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7375" y="1474400"/>
            <a:ext cx="5969260" cy="336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0" y="2030400"/>
            <a:ext cx="3683700" cy="31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uk" sz="1500"/>
              <a:t>CREATE DATABASE DB_Students;</a:t>
            </a:r>
            <a:endParaRPr sz="1500"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8675" y="152400"/>
            <a:ext cx="4773090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0" y="457475"/>
            <a:ext cx="3792900" cy="38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27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8350" y="2571752"/>
            <a:ext cx="7129376" cy="25087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123800" y="101300"/>
            <a:ext cx="64827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solidFill>
                  <a:schemeClr val="dk1"/>
                </a:solidFill>
              </a:rPr>
              <a:t>USE DB_Students;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solidFill>
                  <a:schemeClr val="dk1"/>
                </a:solidFill>
              </a:rPr>
              <a:t>create table students (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solidFill>
                  <a:schemeClr val="dk1"/>
                </a:solidFill>
              </a:rPr>
              <a:t>id_student int not null auto_increment primary key,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solidFill>
                  <a:schemeClr val="dk1"/>
                </a:solidFill>
              </a:rPr>
              <a:t>first_name varchar(50) not null,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solidFill>
                  <a:schemeClr val="dk1"/>
                </a:solidFill>
              </a:rPr>
              <a:t>last_name varchar(50) not null,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solidFill>
                  <a:schemeClr val="dk1"/>
                </a:solidFill>
              </a:rPr>
              <a:t>birthday date not null,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solidFill>
                  <a:schemeClr val="dk1"/>
                </a:solidFill>
              </a:rPr>
              <a:t>city varchar(50),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solidFill>
                  <a:schemeClr val="dk1"/>
                </a:solidFill>
              </a:rPr>
              <a:t>phone_number varchar(50) unique,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solidFill>
                  <a:schemeClr val="dk1"/>
                </a:solidFill>
              </a:rPr>
              <a:t>mail varchar(50) unique,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solidFill>
                  <a:schemeClr val="dk1"/>
                </a:solidFill>
              </a:rPr>
              <a:t>class int not null);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107375" y="107275"/>
            <a:ext cx="6488100" cy="37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uk" sz="1665"/>
              <a:t>create table courses (</a:t>
            </a:r>
            <a:br>
              <a:rPr lang="uk" sz="1665"/>
            </a:br>
            <a:r>
              <a:rPr lang="uk" sz="1665"/>
              <a:t>id_courses int not null auto_increment primary key,</a:t>
            </a:r>
            <a:br>
              <a:rPr lang="uk" sz="1665"/>
            </a:br>
            <a:r>
              <a:rPr lang="uk" sz="1665"/>
              <a:t>name varchar(50) not null,</a:t>
            </a:r>
            <a:br>
              <a:rPr lang="uk" sz="1665"/>
            </a:br>
            <a:r>
              <a:rPr lang="uk" sz="1665"/>
              <a:t>duration int not null,</a:t>
            </a:r>
            <a:br>
              <a:rPr lang="uk" sz="1665"/>
            </a:br>
            <a:r>
              <a:rPr lang="uk" sz="1665"/>
              <a:t>start_date date not null,</a:t>
            </a:r>
            <a:br>
              <a:rPr lang="uk" sz="1665"/>
            </a:br>
            <a:r>
              <a:rPr lang="uk" sz="1665"/>
              <a:t>ID_student int,</a:t>
            </a:r>
            <a:br>
              <a:rPr lang="uk" sz="1665"/>
            </a:br>
            <a:r>
              <a:rPr lang="uk" sz="1665"/>
              <a:t>foreign key (ID_student) references students(id_student));</a:t>
            </a:r>
            <a:endParaRPr sz="1665"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400" y="2214975"/>
            <a:ext cx="7819200" cy="1960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129900" y="163550"/>
            <a:ext cx="6274200" cy="27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create table payment (</a:t>
            </a:r>
            <a:br>
              <a:rPr lang="uk"/>
            </a:br>
            <a:r>
              <a:rPr lang="uk"/>
              <a:t>id_payment int not null auto_increment primary key,</a:t>
            </a:r>
            <a:br>
              <a:rPr lang="uk"/>
            </a:br>
            <a:r>
              <a:rPr lang="uk"/>
              <a:t>amount int,</a:t>
            </a:r>
            <a:br>
              <a:rPr lang="uk"/>
            </a:br>
            <a:r>
              <a:rPr lang="uk"/>
              <a:t>date date,</a:t>
            </a:r>
            <a:br>
              <a:rPr lang="uk"/>
            </a:br>
            <a:r>
              <a:rPr lang="uk"/>
              <a:t>iD_student int,</a:t>
            </a:r>
            <a:br>
              <a:rPr lang="uk"/>
            </a:br>
            <a:r>
              <a:rPr lang="uk"/>
              <a:t>foreign key (iD_student) references students(id_student));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1313" y="2571750"/>
            <a:ext cx="7101376" cy="191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152400" y="129800"/>
            <a:ext cx="6229200" cy="28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uk"/>
              <a:t>create table course_type (</a:t>
            </a:r>
            <a:br>
              <a:rPr lang="uk"/>
            </a:br>
            <a:r>
              <a:rPr lang="uk"/>
              <a:t>id_type int not null auto_increment primary key,</a:t>
            </a:r>
            <a:br>
              <a:rPr lang="uk"/>
            </a:br>
            <a:r>
              <a:rPr lang="uk"/>
              <a:t>type varchar(50),</a:t>
            </a:r>
            <a:br>
              <a:rPr lang="uk"/>
            </a:br>
            <a:r>
              <a:rPr lang="uk"/>
              <a:t>ID_course int,</a:t>
            </a:r>
            <a:br>
              <a:rPr lang="uk"/>
            </a:br>
            <a:r>
              <a:rPr lang="uk"/>
              <a:t>foreign key (ID_course) references courses(id_courses));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963" y="2464850"/>
            <a:ext cx="8688076" cy="215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0" y="64500"/>
            <a:ext cx="6528000" cy="21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>
                <a:solidFill>
                  <a:schemeClr val="dk1"/>
                </a:solidFill>
              </a:rPr>
              <a:t>insert into students (first_name, last_name, birthday, city, phone_number, mail, class) </a:t>
            </a:r>
            <a:r>
              <a:rPr lang="uk" sz="1100">
                <a:solidFill>
                  <a:schemeClr val="dk1"/>
                </a:solidFill>
              </a:rPr>
              <a:t>values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>
                <a:solidFill>
                  <a:schemeClr val="dk1"/>
                </a:solidFill>
              </a:rPr>
              <a:t>('Artem', 'Ivanov', '1982-12-17', 'Kharkiv', '+380999999999', 'ivan.ivanov@gmail.com', '1'),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>
                <a:solidFill>
                  <a:schemeClr val="dk1"/>
                </a:solidFill>
              </a:rPr>
              <a:t>('Anastasiia', 'Kvitka', '1999-06-01', 'Kharkiv', '+380953672457', 'nastya.kvitka@gmail.com', '1'),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>
                <a:solidFill>
                  <a:schemeClr val="dk1"/>
                </a:solidFill>
              </a:rPr>
              <a:t>('Pavel', 'Odarchenko', '1992-01-01', 'Kharkiv', '+380937641895', 'pavel777branch@gmail.com', '1'),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>
                <a:solidFill>
                  <a:schemeClr val="dk1"/>
                </a:solidFill>
              </a:rPr>
              <a:t>('Lilia', 'Aleshina', '1975-04-29', 'Kiev', '+380665953699', 'lilia.aleshina@gmail.com', '</a:t>
            </a:r>
            <a:r>
              <a:rPr lang="uk" sz="1100">
                <a:solidFill>
                  <a:schemeClr val="dk1"/>
                </a:solidFill>
              </a:rPr>
              <a:t>3'),</a:t>
            </a:r>
            <a:endParaRPr baseline="30000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>
                <a:solidFill>
                  <a:schemeClr val="dk1"/>
                </a:solidFill>
              </a:rPr>
              <a:t>('Vladislav', 'Karpin', '1996-10-09', 'Ternopol', '+380638469332', 'vlad.karpin@gmail.com', '3');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>
                <a:solidFill>
                  <a:schemeClr val="dk1"/>
                </a:solidFill>
              </a:rPr>
              <a:t>('Ivan', 'Mamaev', '1984-02-12', 'Kharkiv', '+380954820076', 'mamaev@gmail.com', '2'),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>
                <a:solidFill>
                  <a:schemeClr val="dk1"/>
                </a:solidFill>
              </a:rPr>
              <a:t>('Nikolay', 'Velichko', '1981-12-12', 'Kharkiv', '', 'nikolay.v@gmail.com', '2'),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>
                <a:solidFill>
                  <a:schemeClr val="dk1"/>
                </a:solidFill>
              </a:rPr>
              <a:t>('Ludmila', 'Proshina', '1979-11-21', 'Kharkiv', '+380993962030', 'luda.luda@gmail.com', '2');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8181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932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665"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369700"/>
            <a:ext cx="8839199" cy="24837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0" y="64500"/>
            <a:ext cx="6314100" cy="37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200">
                <a:solidFill>
                  <a:schemeClr val="dk1"/>
                </a:solidFill>
              </a:rPr>
              <a:t>insert into DB_Students.payment (id_student, amount, date) values </a:t>
            </a:r>
            <a:br>
              <a:rPr lang="uk" sz="1200">
                <a:solidFill>
                  <a:schemeClr val="dk1"/>
                </a:solidFill>
              </a:rPr>
            </a:br>
            <a:r>
              <a:rPr lang="uk" sz="1200">
                <a:solidFill>
                  <a:schemeClr val="dk1"/>
                </a:solidFill>
              </a:rPr>
              <a:t>(1, '3000', '2022-05-13'),</a:t>
            </a:r>
            <a:br>
              <a:rPr lang="uk" sz="1200">
                <a:solidFill>
                  <a:schemeClr val="dk1"/>
                </a:solidFill>
              </a:rPr>
            </a:br>
            <a:r>
              <a:rPr lang="uk" sz="1200">
                <a:solidFill>
                  <a:schemeClr val="dk1"/>
                </a:solidFill>
              </a:rPr>
              <a:t>(2, '2000', '2022-11-05'),</a:t>
            </a:r>
            <a:br>
              <a:rPr lang="uk" sz="1200">
                <a:solidFill>
                  <a:schemeClr val="dk1"/>
                </a:solidFill>
              </a:rPr>
            </a:br>
            <a:r>
              <a:rPr lang="uk" sz="1200">
                <a:solidFill>
                  <a:schemeClr val="dk1"/>
                </a:solidFill>
              </a:rPr>
              <a:t>(5, '5000', '2022-05-26'),</a:t>
            </a:r>
            <a:br>
              <a:rPr lang="uk" sz="1200">
                <a:solidFill>
                  <a:schemeClr val="dk1"/>
                </a:solidFill>
              </a:rPr>
            </a:br>
            <a:r>
              <a:rPr lang="uk" sz="1200">
                <a:solidFill>
                  <a:schemeClr val="dk1"/>
                </a:solidFill>
              </a:rPr>
              <a:t>(4, '10000', '2022-04-05'),</a:t>
            </a:r>
            <a:br>
              <a:rPr lang="uk" sz="1200">
                <a:solidFill>
                  <a:schemeClr val="dk1"/>
                </a:solidFill>
              </a:rPr>
            </a:br>
            <a:r>
              <a:rPr lang="uk" sz="1200">
                <a:solidFill>
                  <a:schemeClr val="dk1"/>
                </a:solidFill>
              </a:rPr>
              <a:t>(3, '4000', '2022-12-22'),</a:t>
            </a:r>
            <a:br>
              <a:rPr lang="uk" sz="1200">
                <a:solidFill>
                  <a:schemeClr val="dk1"/>
                </a:solidFill>
              </a:rPr>
            </a:br>
            <a:r>
              <a:rPr lang="uk" sz="1200">
                <a:solidFill>
                  <a:schemeClr val="dk1"/>
                </a:solidFill>
              </a:rPr>
              <a:t>(6, '2000', '2022-05-23'),</a:t>
            </a:r>
            <a:br>
              <a:rPr lang="uk" sz="1200">
                <a:solidFill>
                  <a:schemeClr val="dk1"/>
                </a:solidFill>
              </a:rPr>
            </a:br>
            <a:r>
              <a:rPr lang="uk" sz="1200">
                <a:solidFill>
                  <a:schemeClr val="dk1"/>
                </a:solidFill>
              </a:rPr>
              <a:t>(7, '5000', '2022-10-22'),</a:t>
            </a:r>
            <a:br>
              <a:rPr lang="uk" sz="1200">
                <a:solidFill>
                  <a:schemeClr val="dk1"/>
                </a:solidFill>
              </a:rPr>
            </a:br>
            <a:r>
              <a:rPr lang="uk" sz="1200">
                <a:solidFill>
                  <a:schemeClr val="dk1"/>
                </a:solidFill>
              </a:rPr>
              <a:t>(8, '7000', '2022-11-28');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812" y="2193951"/>
            <a:ext cx="8322374" cy="193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135050" y="168825"/>
            <a:ext cx="8722500" cy="23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5615"/>
              <a:t>insert into courses (name, ID_student, duration, start_date) value</a:t>
            </a:r>
            <a:br>
              <a:rPr lang="uk" sz="5615"/>
            </a:br>
            <a:r>
              <a:rPr lang="uk" sz="5615"/>
              <a:t>('Basics of Programing', '2', '8', '2021-10-01'),</a:t>
            </a:r>
            <a:br>
              <a:rPr lang="uk" sz="5615"/>
            </a:br>
            <a:r>
              <a:rPr lang="uk" sz="5615"/>
              <a:t>('SMM+Target', '1', '27', '2021-10-26'),</a:t>
            </a:r>
            <a:br>
              <a:rPr lang="uk" sz="5615"/>
            </a:br>
            <a:r>
              <a:rPr lang="uk" sz="5615"/>
              <a:t>('Game Project Management', '1', '17', '2021-12-9'),</a:t>
            </a:r>
            <a:br>
              <a:rPr lang="uk" sz="5615"/>
            </a:br>
            <a:r>
              <a:rPr lang="uk" sz="5615"/>
              <a:t>('Automation QA', '2', '54', '2022-10-07'),</a:t>
            </a:r>
            <a:br>
              <a:rPr lang="uk" sz="5615"/>
            </a:br>
            <a:r>
              <a:rPr lang="uk" sz="5615"/>
              <a:t>('QA', '2', '25', '2022-11-18'),</a:t>
            </a:r>
            <a:br>
              <a:rPr lang="uk" sz="5615"/>
            </a:br>
            <a:r>
              <a:rPr lang="uk" sz="5615"/>
              <a:t>('QA', '1', '25', '2022-09-18');</a:t>
            </a:r>
            <a:endParaRPr sz="561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651025"/>
            <a:ext cx="8839200" cy="1719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