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5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7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334962" y="1992473"/>
            <a:ext cx="11522075" cy="319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7590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07"/>
            <a:ext cx="12192000" cy="6858000"/>
          </a:xfrm>
          <a:prstGeom prst="rect">
            <a:avLst/>
          </a:prstGeom>
        </p:spPr>
      </p:pic>
      <p:sp>
        <p:nvSpPr>
          <p:cNvPr id="7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334961" y="188914"/>
            <a:ext cx="11522075" cy="1405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/>
              <a:t>Зразок заголовка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334963" y="1593850"/>
            <a:ext cx="11522075" cy="4176713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</p:txBody>
      </p:sp>
    </p:spTree>
    <p:extLst>
      <p:ext uri="{BB962C8B-B14F-4D97-AF65-F5344CB8AC3E}">
        <p14:creationId xmlns:p14="http://schemas.microsoft.com/office/powerpoint/2010/main" val="256395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ий слайд з вмі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07"/>
            <a:ext cx="12192000" cy="6858000"/>
          </a:xfrm>
          <a:prstGeom prst="rect">
            <a:avLst/>
          </a:prstGeom>
        </p:spPr>
      </p:pic>
      <p:sp>
        <p:nvSpPr>
          <p:cNvPr id="4" name="Місце для вмісту 3"/>
          <p:cNvSpPr>
            <a:spLocks noGrp="1"/>
          </p:cNvSpPr>
          <p:nvPr>
            <p:ph sz="quarter" idx="10"/>
          </p:nvPr>
        </p:nvSpPr>
        <p:spPr>
          <a:xfrm>
            <a:off x="334963" y="188913"/>
            <a:ext cx="11522075" cy="5578475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</p:txBody>
      </p:sp>
    </p:spTree>
    <p:extLst>
      <p:ext uri="{BB962C8B-B14F-4D97-AF65-F5344CB8AC3E}">
        <p14:creationId xmlns:p14="http://schemas.microsoft.com/office/powerpoint/2010/main" val="319292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Іна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2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89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3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orient="horz" pos="2260" userDrawn="1">
          <p15:clr>
            <a:srgbClr val="F26B43"/>
          </p15:clr>
        </p15:guide>
        <p15:guide id="6" orient="horz" pos="37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2717" y="1237871"/>
            <a:ext cx="11522075" cy="3190553"/>
          </a:xfrm>
        </p:spPr>
        <p:txBody>
          <a:bodyPr>
            <a:normAutofit/>
          </a:bodyPr>
          <a:lstStyle/>
          <a:p>
            <a:r>
              <a:rPr lang="ru-RU" sz="3400" dirty="0" err="1"/>
              <a:t>Моделювання</a:t>
            </a:r>
            <a:r>
              <a:rPr lang="ru-RU" sz="3400" dirty="0"/>
              <a:t> </a:t>
            </a:r>
            <a:r>
              <a:rPr lang="ru-RU" sz="3400" dirty="0" err="1"/>
              <a:t>інформаційних</a:t>
            </a:r>
            <a:r>
              <a:rPr lang="ru-RU" sz="3400" dirty="0"/>
              <a:t> </a:t>
            </a:r>
            <a:r>
              <a:rPr lang="ru-RU" sz="3400" dirty="0" err="1"/>
              <a:t>процесів</a:t>
            </a:r>
            <a:r>
              <a:rPr lang="ru-RU" sz="3400" dirty="0"/>
              <a:t> </a:t>
            </a:r>
            <a:r>
              <a:rPr lang="ru-RU" sz="3400" dirty="0" err="1"/>
              <a:t>платформи</a:t>
            </a:r>
            <a:r>
              <a:rPr lang="ru-RU" sz="3400" dirty="0"/>
              <a:t> для </a:t>
            </a:r>
            <a:r>
              <a:rPr lang="ru-RU" sz="3400" dirty="0" err="1"/>
              <a:t>спільного</a:t>
            </a:r>
            <a:r>
              <a:rPr lang="ru-RU" sz="3400" dirty="0"/>
              <a:t> </a:t>
            </a:r>
            <a:r>
              <a:rPr lang="ru-RU" sz="3400" dirty="0" err="1"/>
              <a:t>кіноперегляду</a:t>
            </a:r>
            <a:endParaRPr lang="uk-UA" sz="3400" b="1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550416" y="3565300"/>
            <a:ext cx="11522075" cy="319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uk-UA" sz="4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727563" y="5098431"/>
            <a:ext cx="5542627" cy="1284586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0"/>
              </a:spcBef>
            </a:pPr>
            <a:r>
              <a:rPr lang="ru-RU" sz="2000" b="1" dirty="0"/>
              <a:t>Виконав:               Костюченко Артем Валерійович</a:t>
            </a:r>
          </a:p>
          <a:p>
            <a:pPr algn="l">
              <a:spcBef>
                <a:spcPts val="1000"/>
              </a:spcBef>
            </a:pPr>
            <a:r>
              <a:rPr lang="ru-RU" sz="2000" b="1" dirty="0" err="1"/>
              <a:t>Група</a:t>
            </a:r>
            <a:r>
              <a:rPr lang="ru-RU" sz="2000" b="1" dirty="0"/>
              <a:t>:                    ІПЗм-24-1</a:t>
            </a:r>
          </a:p>
        </p:txBody>
      </p:sp>
    </p:spTree>
    <p:extLst>
      <p:ext uri="{BB962C8B-B14F-4D97-AF65-F5344CB8AC3E}">
        <p14:creationId xmlns:p14="http://schemas.microsoft.com/office/powerpoint/2010/main" val="759539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D7296-9A02-DD12-DA40-3A97123F0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318EA-E260-8965-C4CA-DF2BE6CD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/>
              <a:t>OLAP</a:t>
            </a:r>
            <a:endParaRPr lang="uk-UA" sz="4000" b="1" dirty="0"/>
          </a:p>
        </p:txBody>
      </p:sp>
      <p:pic>
        <p:nvPicPr>
          <p:cNvPr id="3" name="Рисунок 2" descr="Зображення, що містить текст, знімок екрана, число, дизайн&#10;&#10;Автоматично згенерований опис">
            <a:extLst>
              <a:ext uri="{FF2B5EF4-FFF2-40B4-BE49-F238E27FC236}">
                <a16:creationId xmlns:a16="http://schemas.microsoft.com/office/drawing/2014/main" id="{38AD1B71-EBAC-6433-723E-7C39738C6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626" y="1170355"/>
            <a:ext cx="5722747" cy="45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3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614B2-BC5F-6A47-4656-A0930DD86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C68EA-AF02-2833-A3FC-93558B2A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/>
              <a:t>Azure Synapse Studio</a:t>
            </a:r>
            <a:endParaRPr lang="uk-UA" sz="4000" b="1" dirty="0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662C69DC-F050-D2A4-470D-38AE3E0809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961" y="1392683"/>
            <a:ext cx="11522075" cy="3422032"/>
          </a:xfrm>
        </p:spPr>
        <p:txBody>
          <a:bodyPr/>
          <a:lstStyle/>
          <a:p>
            <a:pPr marL="457200" indent="-457200" algn="just">
              <a:buAutoNum type="arabicPeriod"/>
            </a:pPr>
            <a:r>
              <a:rPr lang="en-US" sz="2400" dirty="0"/>
              <a:t>C</a:t>
            </a:r>
            <a:r>
              <a:rPr lang="ru-RU" sz="2400" dirty="0" err="1"/>
              <a:t>творення</a:t>
            </a:r>
            <a:r>
              <a:rPr lang="ru-RU" sz="2400" dirty="0"/>
              <a:t> </a:t>
            </a:r>
            <a:r>
              <a:rPr lang="en-US" sz="2400" dirty="0"/>
              <a:t>ADLS Gen2 </a:t>
            </a:r>
            <a:r>
              <a:rPr lang="ru-RU" sz="2400" dirty="0"/>
              <a:t>та </a:t>
            </a:r>
            <a:r>
              <a:rPr lang="en-US" sz="2400" dirty="0"/>
              <a:t>Azure Synapse Workspace</a:t>
            </a:r>
          </a:p>
          <a:p>
            <a:pPr marL="457200" indent="-457200" algn="just">
              <a:buAutoNum type="arabicPeriod"/>
            </a:pPr>
            <a:r>
              <a:rPr lang="ru-RU" sz="2400" dirty="0"/>
              <a:t>Створення папок з </a:t>
            </a:r>
            <a:r>
              <a:rPr lang="ru-RU" sz="2400" dirty="0" err="1"/>
              <a:t>завантаженням</a:t>
            </a:r>
            <a:r>
              <a:rPr lang="ru-RU" sz="2400" dirty="0"/>
              <a:t> набору </a:t>
            </a:r>
            <a:r>
              <a:rPr lang="ru-RU" sz="2400" dirty="0" err="1"/>
              <a:t>даних</a:t>
            </a:r>
            <a:endParaRPr lang="ru-RU" sz="2400" dirty="0"/>
          </a:p>
          <a:p>
            <a:pPr marL="457200" indent="-457200" algn="just">
              <a:buAutoNum type="arabicPeriod"/>
            </a:pPr>
            <a:r>
              <a:rPr lang="ru-RU" sz="2400" dirty="0"/>
              <a:t>Створення </a:t>
            </a:r>
            <a:r>
              <a:rPr lang="ru-RU" sz="2400" dirty="0" err="1"/>
              <a:t>таблиць</a:t>
            </a:r>
            <a:endParaRPr lang="ru-RU" sz="2400" dirty="0"/>
          </a:p>
          <a:p>
            <a:pPr marL="457200" indent="-457200" algn="just">
              <a:buAutoNum type="arabicPeriod"/>
            </a:pPr>
            <a:r>
              <a:rPr lang="ru-RU" sz="2400" dirty="0" err="1"/>
              <a:t>Завантаження</a:t>
            </a:r>
            <a:r>
              <a:rPr lang="ru-RU" sz="2400" dirty="0"/>
              <a:t> </a:t>
            </a:r>
            <a:r>
              <a:rPr lang="ru-RU" sz="2400" dirty="0" err="1"/>
              <a:t>даних</a:t>
            </a:r>
            <a:r>
              <a:rPr lang="ru-RU" sz="2400" dirty="0"/>
              <a:t> з </a:t>
            </a:r>
            <a:r>
              <a:rPr lang="ru-RU" sz="2400" dirty="0" err="1"/>
              <a:t>файлів</a:t>
            </a:r>
            <a:r>
              <a:rPr lang="ru-RU" sz="2400" dirty="0"/>
              <a:t> в </a:t>
            </a:r>
            <a:r>
              <a:rPr lang="ru-RU" sz="2400" dirty="0" err="1"/>
              <a:t>таблиці</a:t>
            </a:r>
            <a:r>
              <a:rPr lang="ru-RU" sz="2400" dirty="0"/>
              <a:t> </a:t>
            </a:r>
            <a:endParaRPr lang="en-US" sz="2400" dirty="0"/>
          </a:p>
          <a:p>
            <a:pPr marL="0" indent="0" algn="just">
              <a:buNone/>
            </a:pPr>
            <a:endParaRPr lang="uk-UA" dirty="0"/>
          </a:p>
        </p:txBody>
      </p:sp>
      <p:pic>
        <p:nvPicPr>
          <p:cNvPr id="6" name="Рисунок 5" descr="Зображення, що містить знімок екрана, текст, програмне забезпечення, Мультимедійне програмне забезпечення&#10;&#10;Автоматично згенерований опис">
            <a:extLst>
              <a:ext uri="{FF2B5EF4-FFF2-40B4-BE49-F238E27FC236}">
                <a16:creationId xmlns:a16="http://schemas.microsoft.com/office/drawing/2014/main" id="{D9A58EF3-2528-1D52-58CC-A6A18FFCB7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1" y="3305573"/>
            <a:ext cx="4328479" cy="2340084"/>
          </a:xfrm>
          <a:prstGeom prst="rect">
            <a:avLst/>
          </a:prstGeom>
        </p:spPr>
      </p:pic>
      <p:pic>
        <p:nvPicPr>
          <p:cNvPr id="8" name="Рисунок 7" descr="Зображення, що містить текст, знімок екрана, програмне забезпечення, Комп’ютерна піктограма&#10;&#10;Автоматично згенерований опис">
            <a:extLst>
              <a:ext uri="{FF2B5EF4-FFF2-40B4-BE49-F238E27FC236}">
                <a16:creationId xmlns:a16="http://schemas.microsoft.com/office/drawing/2014/main" id="{9EDA1F9D-3935-BA9C-0171-66A663EDEC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596" y="3305573"/>
            <a:ext cx="4663440" cy="22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98887-82AF-AC47-317C-B1523C4DD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E808AD-69C5-49E4-7794-A366E69B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600" dirty="0" err="1"/>
              <a:t>Кількість</a:t>
            </a:r>
            <a:r>
              <a:rPr lang="ru-RU" sz="3600" dirty="0"/>
              <a:t> відтворень </a:t>
            </a:r>
            <a:r>
              <a:rPr lang="ru-RU" sz="3600" dirty="0" err="1"/>
              <a:t>різного</a:t>
            </a:r>
            <a:r>
              <a:rPr lang="ru-RU" sz="3600" dirty="0"/>
              <a:t> відеоконтенту по </a:t>
            </a:r>
            <a:r>
              <a:rPr lang="ru-RU" sz="3600" dirty="0" err="1"/>
              <a:t>кімнатах</a:t>
            </a:r>
            <a:endParaRPr lang="uk-UA" sz="4000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977D4D-36C1-2DD6-A43B-56E3E47046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66" y="1399666"/>
            <a:ext cx="8543863" cy="4221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817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53BB3-BB90-23FB-6C21-B472296D2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5F37CD-D18B-E8EE-0DDD-1F8E5AB5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4000" b="1" dirty="0"/>
              <a:t>Перегляди в </a:t>
            </a:r>
            <a:r>
              <a:rPr lang="ru-RU" sz="4000" b="1" dirty="0" err="1"/>
              <a:t>кімнатах</a:t>
            </a:r>
            <a:r>
              <a:rPr lang="ru-RU" sz="4000" b="1" dirty="0"/>
              <a:t> по </a:t>
            </a:r>
            <a:r>
              <a:rPr lang="ru-RU" sz="4000" b="1" dirty="0" err="1"/>
              <a:t>місяцях</a:t>
            </a:r>
            <a:endParaRPr lang="uk-UA" sz="40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C9385F-F837-4741-9A74-D45E097207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910" y="1277355"/>
            <a:ext cx="8754175" cy="43032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341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46860-995D-EEA8-76FF-1714D5C07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73D9C0-73A3-601A-7C0F-387CF629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4000" b="1" dirty="0" err="1"/>
              <a:t>Активність</a:t>
            </a:r>
            <a:r>
              <a:rPr lang="ru-RU" sz="4000" b="1" dirty="0"/>
              <a:t> </a:t>
            </a:r>
            <a:r>
              <a:rPr lang="ru-RU" sz="4000" b="1" dirty="0" err="1"/>
              <a:t>користувачів</a:t>
            </a:r>
            <a:r>
              <a:rPr lang="ru-RU" sz="4000" b="1" dirty="0"/>
              <a:t> в </a:t>
            </a:r>
            <a:r>
              <a:rPr lang="ru-RU" sz="4000" b="1" dirty="0" err="1"/>
              <a:t>кіманатах</a:t>
            </a:r>
            <a:endParaRPr lang="uk-UA" sz="40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BAB836-028F-9BCC-381D-5566843BC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438" y="1275698"/>
            <a:ext cx="8731123" cy="43066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9283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098DA-7B09-9253-71AA-BF5B39C3E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8C15F-1BD5-1CDB-B6BD-756126E9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4000" b="1" dirty="0" err="1"/>
              <a:t>Найпопулярніший</a:t>
            </a:r>
            <a:r>
              <a:rPr lang="ru-RU" sz="4000" b="1" dirty="0"/>
              <a:t> відеоконтент за </a:t>
            </a:r>
            <a:r>
              <a:rPr lang="ru-RU" sz="4000" b="1" dirty="0" err="1"/>
              <a:t>кількістю</a:t>
            </a:r>
            <a:r>
              <a:rPr lang="ru-RU" sz="4000" b="1" dirty="0"/>
              <a:t> відтворень</a:t>
            </a:r>
            <a:endParaRPr lang="uk-UA" sz="40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B526BA-B815-9EAE-D0B9-9040CA09C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526" y="1475150"/>
            <a:ext cx="8080947" cy="4255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9505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CABA4-9B51-5CFE-ADA8-ACD140965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AF8A9-F75D-512F-D4EC-A56EA87F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4000" b="1" dirty="0" err="1"/>
              <a:t>Тривалість</a:t>
            </a:r>
            <a:r>
              <a:rPr lang="ru-RU" sz="4000" b="1" dirty="0"/>
              <a:t> перегляду кожного типу відеоконтенту</a:t>
            </a:r>
            <a:endParaRPr lang="uk-UA" sz="40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D7A06E-D9A3-70CB-1167-1603339CF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459" y="1594022"/>
            <a:ext cx="7355078" cy="40761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3766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1F2C6-B671-D33E-4517-4F382BA26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C8F28-96B9-07CD-DEFF-8C4AB28F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4000" b="1" dirty="0" err="1"/>
              <a:t>Популярність</a:t>
            </a:r>
            <a:r>
              <a:rPr lang="ru-RU" sz="4000" b="1" dirty="0"/>
              <a:t> </a:t>
            </a:r>
            <a:r>
              <a:rPr lang="ru-RU" sz="4000" b="1" dirty="0" err="1"/>
              <a:t>дій</a:t>
            </a:r>
            <a:r>
              <a:rPr lang="ru-RU" sz="4000" b="1" dirty="0"/>
              <a:t> </a:t>
            </a:r>
            <a:r>
              <a:rPr lang="ru-RU" sz="4000" b="1" dirty="0" err="1"/>
              <a:t>користувачів</a:t>
            </a:r>
            <a:r>
              <a:rPr lang="ru-RU" sz="4000" b="1" dirty="0"/>
              <a:t> у </a:t>
            </a:r>
            <a:r>
              <a:rPr lang="ru-RU" sz="4000" b="1" dirty="0" err="1"/>
              <a:t>кімнатах</a:t>
            </a:r>
            <a:endParaRPr lang="uk-UA" sz="40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D1097B-16C4-1346-AA94-3F16277C2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018" y="1632398"/>
            <a:ext cx="6821523" cy="35932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9214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64DD7-E527-FA0B-25B4-4D8DB82AF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B4AC1-F6D9-F29A-7E82-29DDA6BD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4000" b="1" dirty="0" err="1"/>
              <a:t>Аналіз</a:t>
            </a:r>
            <a:r>
              <a:rPr lang="ru-RU" sz="4000" b="1" dirty="0"/>
              <a:t> </a:t>
            </a:r>
            <a:r>
              <a:rPr lang="ru-RU" sz="4000" b="1" dirty="0" err="1"/>
              <a:t>активності</a:t>
            </a:r>
            <a:r>
              <a:rPr lang="ru-RU" sz="4000" b="1" dirty="0"/>
              <a:t> у </a:t>
            </a:r>
            <a:r>
              <a:rPr lang="ru-RU" sz="4000" b="1" dirty="0" err="1"/>
              <a:t>робочі</a:t>
            </a:r>
            <a:r>
              <a:rPr lang="ru-RU" sz="4000" b="1" dirty="0"/>
              <a:t> та </a:t>
            </a:r>
            <a:r>
              <a:rPr lang="ru-RU" sz="4000" b="1" dirty="0" err="1"/>
              <a:t>вихідні</a:t>
            </a:r>
            <a:r>
              <a:rPr lang="ru-RU" sz="4000" b="1" dirty="0"/>
              <a:t> </a:t>
            </a:r>
            <a:r>
              <a:rPr lang="ru-RU" sz="4000" b="1" dirty="0" err="1"/>
              <a:t>дні</a:t>
            </a:r>
            <a:endParaRPr lang="uk-UA" sz="40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A0EA9D-6B7E-CBAA-78C4-702CD6093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863" y="1594022"/>
            <a:ext cx="5958269" cy="394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1745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ru-RU" sz="4000" b="1" dirty="0" err="1"/>
              <a:t>Дякую</a:t>
            </a:r>
            <a:r>
              <a:rPr lang="ru-RU" sz="4000" b="1" dirty="0"/>
              <a:t> за </a:t>
            </a:r>
            <a:r>
              <a:rPr lang="ru-RU" sz="4000" b="1" dirty="0" err="1"/>
              <a:t>увагу</a:t>
            </a:r>
            <a:r>
              <a:rPr lang="ru-RU" sz="4000" b="1" dirty="0"/>
              <a:t>!</a:t>
            </a:r>
            <a:endParaRPr lang="uk-UA" sz="4000" b="1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550416" y="3565300"/>
            <a:ext cx="11522075" cy="319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328703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uk-UA" dirty="0"/>
              <a:t>Мета роботи</a:t>
            </a:r>
            <a:endParaRPr lang="uk-UA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1593851"/>
            <a:ext cx="11522075" cy="2170282"/>
          </a:xfrm>
        </p:spPr>
        <p:txBody>
          <a:bodyPr/>
          <a:lstStyle/>
          <a:p>
            <a:pPr marL="0" indent="0" algn="just">
              <a:buNone/>
            </a:pPr>
            <a:r>
              <a:rPr lang="uk-UA" sz="2800" dirty="0"/>
              <a:t>Метою курсової роботи є дослідження та розробка моделі інформаційних процесів платформи для спільного кіноперегляду, проведення аналізу ключових показників її функціонування та візуалізація отриманих результатів. </a:t>
            </a:r>
          </a:p>
        </p:txBody>
      </p:sp>
    </p:spTree>
    <p:extLst>
      <p:ext uri="{BB962C8B-B14F-4D97-AF65-F5344CB8AC3E}">
        <p14:creationId xmlns:p14="http://schemas.microsoft.com/office/powerpoint/2010/main" val="192657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Актуальність теми</a:t>
            </a:r>
            <a:endParaRPr lang="uk-UA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1593851"/>
            <a:ext cx="11522075" cy="3422032"/>
          </a:xfrm>
        </p:spPr>
        <p:txBody>
          <a:bodyPr/>
          <a:lstStyle/>
          <a:p>
            <a:pPr marL="0" indent="0" algn="just">
              <a:buNone/>
            </a:pPr>
            <a:r>
              <a:rPr lang="uk-UA" sz="2400" dirty="0"/>
              <a:t>Попит на послуги спільного кіноперегляду зростає завдяки зміні споживчих вподобань та популярності соціальних взаємодій у цифровому середовищі. Проте, через складність управління інформаційними потоками, платформи для спільного перегляду часто стикаються з проблемами низької продуктивності та незадовільного користувацького досвіду. Тому моделювання інформаційних процесів дозволить не лише оптимізувати операційну ефективність платформи, але й створити комфортні умови для інтерактивної взаємодії користувачів, підвищуючи їхнє задоволення від сервісу.</a:t>
            </a:r>
          </a:p>
        </p:txBody>
      </p:sp>
    </p:spTree>
    <p:extLst>
      <p:ext uri="{BB962C8B-B14F-4D97-AF65-F5344CB8AC3E}">
        <p14:creationId xmlns:p14="http://schemas.microsoft.com/office/powerpoint/2010/main" val="378175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/>
              <a:t>BPMN </a:t>
            </a:r>
            <a:r>
              <a:rPr lang="ru-RU" b="1" dirty="0" err="1"/>
              <a:t>діаграма</a:t>
            </a:r>
            <a:r>
              <a:rPr lang="ru-RU" b="1" dirty="0"/>
              <a:t>: Створення кімнати</a:t>
            </a:r>
            <a:endParaRPr lang="uk-UA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575E80-B320-78BE-3497-8DCFA9A21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6460"/>
            <a:ext cx="12192000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1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6EE32-111E-7E12-41F5-4A4E0D686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379DF-AF4D-41CE-5D68-1205B2AE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uk-UA" b="1" dirty="0"/>
              <a:t>Під'єднання до кімнати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5BF0A8-E5F2-4FCE-4153-11D80FEE6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798"/>
            <a:ext cx="12192000" cy="442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1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D1FD8-8F35-97B5-8ECB-09B175E66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E665B-BF10-FC0E-52AD-A6F3193E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uk-UA" b="1" dirty="0"/>
              <a:t>Синхронізація перегляду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2DFA50-6D21-CF09-3862-4ED5E857A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0986"/>
            <a:ext cx="12192000" cy="37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9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29A7C-993F-5647-814E-889750A6B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8A3D4-2A15-F783-C94A-48911270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uk-UA" b="1" dirty="0"/>
              <a:t>Управління користувачами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B47988-38A5-DD92-20F7-20B6F9A0F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04" y="1233896"/>
            <a:ext cx="9687591" cy="439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6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F8BC4-E767-E80D-D796-578E91963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C0D76-6C9D-C1B2-ADE3-5CF06B6F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/>
              <a:t>IDEF0 </a:t>
            </a:r>
            <a:r>
              <a:rPr lang="ru-RU" b="1" dirty="0" err="1"/>
              <a:t>діаграма</a:t>
            </a:r>
            <a:r>
              <a:rPr lang="ru-RU" b="1" dirty="0"/>
              <a:t>. </a:t>
            </a:r>
            <a:r>
              <a:rPr lang="ru-RU" b="1" dirty="0" err="1"/>
              <a:t>Рівень</a:t>
            </a:r>
            <a:r>
              <a:rPr lang="ru-RU" b="1" dirty="0"/>
              <a:t> А0</a:t>
            </a:r>
            <a:endParaRPr lang="uk-UA" b="1" dirty="0"/>
          </a:p>
        </p:txBody>
      </p:sp>
      <p:pic>
        <p:nvPicPr>
          <p:cNvPr id="3" name="Рисунок 2" descr="Зображення, що містить текст, знімок екрана, ряд, схема&#10;&#10;Автоматично згенерований опис">
            <a:extLst>
              <a:ext uri="{FF2B5EF4-FFF2-40B4-BE49-F238E27FC236}">
                <a16:creationId xmlns:a16="http://schemas.microsoft.com/office/drawing/2014/main" id="{7FC9E059-859C-FC7C-4E76-EC0B11C4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123" y="1194827"/>
            <a:ext cx="6417754" cy="446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9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B3BCD-45CD-BB49-CC63-A73AD893B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A4CB1-8D1F-5254-5368-D360188C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4000" b="1" dirty="0" err="1"/>
              <a:t>Організація</a:t>
            </a:r>
            <a:r>
              <a:rPr lang="ru-RU" sz="4000" b="1" dirty="0"/>
              <a:t> </a:t>
            </a:r>
            <a:r>
              <a:rPr lang="ru-RU" sz="4000" b="1" dirty="0" err="1"/>
              <a:t>спільного</a:t>
            </a:r>
            <a:r>
              <a:rPr lang="ru-RU" sz="4000" b="1" dirty="0"/>
              <a:t> </a:t>
            </a:r>
            <a:r>
              <a:rPr lang="ru-RU" sz="4000" b="1" dirty="0" err="1"/>
              <a:t>кіноперегляду</a:t>
            </a:r>
            <a:endParaRPr lang="uk-UA" sz="4000" b="1" dirty="0"/>
          </a:p>
        </p:txBody>
      </p:sp>
      <p:pic>
        <p:nvPicPr>
          <p:cNvPr id="4" name="Рисунок 3" descr="Зображення, що містить текст, схема, знімок екрана, Паралель&#10;&#10;Автоматично згенерований опис">
            <a:extLst>
              <a:ext uri="{FF2B5EF4-FFF2-40B4-BE49-F238E27FC236}">
                <a16:creationId xmlns:a16="http://schemas.microsoft.com/office/drawing/2014/main" id="{368EF86A-E12C-DA6A-0121-AE0EBF346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866" y="1175284"/>
            <a:ext cx="6454267" cy="450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653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Житомирська політехніка">
      <a:dk1>
        <a:srgbClr val="224D83"/>
      </a:dk1>
      <a:lt1>
        <a:sysClr val="window" lastClr="FFFFFF"/>
      </a:lt1>
      <a:dk2>
        <a:srgbClr val="FFFFFF"/>
      </a:dk2>
      <a:lt2>
        <a:srgbClr val="224D8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Житомирська політехніка">
      <a:majorFont>
        <a:latin typeface="Montserrat Extra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201</Words>
  <Application>Microsoft Office PowerPoint</Application>
  <PresentationFormat>Широкий екран</PresentationFormat>
  <Paragraphs>27</Paragraphs>
  <Slides>19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1" baseType="lpstr">
      <vt:lpstr>Arial</vt:lpstr>
      <vt:lpstr>Тема Office</vt:lpstr>
      <vt:lpstr>Моделювання інформаційних процесів платформи для спільного кіноперегляду</vt:lpstr>
      <vt:lpstr>Мета роботи</vt:lpstr>
      <vt:lpstr>Актуальність теми</vt:lpstr>
      <vt:lpstr>BPMN діаграма: Створення кімнати</vt:lpstr>
      <vt:lpstr>Під'єднання до кімнати</vt:lpstr>
      <vt:lpstr>Синхронізація перегляду</vt:lpstr>
      <vt:lpstr>Управління користувачами</vt:lpstr>
      <vt:lpstr>IDEF0 діаграма. Рівень А0</vt:lpstr>
      <vt:lpstr>Організація спільного кіноперегляду</vt:lpstr>
      <vt:lpstr>OLAP</vt:lpstr>
      <vt:lpstr>Azure Synapse Studio</vt:lpstr>
      <vt:lpstr>Кількість відтворень різного відеоконтенту по кімнатах</vt:lpstr>
      <vt:lpstr>Перегляди в кімнатах по місяцях</vt:lpstr>
      <vt:lpstr>Активність користувачів в кіманатах</vt:lpstr>
      <vt:lpstr>Найпопулярніший відеоконтент за кількістю відтворень</vt:lpstr>
      <vt:lpstr>Тривалість перегляду кожного типу відеоконтенту</vt:lpstr>
      <vt:lpstr>Популярність дій користувачів у кімнатах</vt:lpstr>
      <vt:lpstr>Аналіз активності у робочі та вихідні дні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Новосьолов Іван Володимирович</dc:creator>
  <cp:lastModifiedBy>Артем Костюченко</cp:lastModifiedBy>
  <cp:revision>48</cp:revision>
  <dcterms:created xsi:type="dcterms:W3CDTF">2023-01-12T09:20:21Z</dcterms:created>
  <dcterms:modified xsi:type="dcterms:W3CDTF">2024-12-26T09:16:42Z</dcterms:modified>
</cp:coreProperties>
</file>