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6" r:id="rId2"/>
    <p:sldId id="294" r:id="rId3"/>
    <p:sldId id="273" r:id="rId4"/>
    <p:sldId id="274" r:id="rId5"/>
    <p:sldId id="265" r:id="rId6"/>
    <p:sldId id="276" r:id="rId7"/>
    <p:sldId id="275" r:id="rId8"/>
    <p:sldId id="277" r:id="rId9"/>
    <p:sldId id="278" r:id="rId10"/>
    <p:sldId id="279" r:id="rId11"/>
    <p:sldId id="280" r:id="rId12"/>
    <p:sldId id="281" r:id="rId13"/>
    <p:sldId id="282" r:id="rId14"/>
    <p:sldId id="283" r:id="rId15"/>
    <p:sldId id="284" r:id="rId16"/>
    <p:sldId id="285" r:id="rId17"/>
    <p:sldId id="291" r:id="rId18"/>
    <p:sldId id="286" r:id="rId19"/>
    <p:sldId id="287" r:id="rId20"/>
    <p:sldId id="288" r:id="rId21"/>
    <p:sldId id="289" r:id="rId22"/>
    <p:sldId id="292" r:id="rId23"/>
    <p:sldId id="293"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94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6"/>
    <p:restoredTop sz="74567"/>
  </p:normalViewPr>
  <p:slideViewPr>
    <p:cSldViewPr snapToGrid="0" snapToObjects="1">
      <p:cViewPr varScale="1">
        <p:scale>
          <a:sx n="96" d="100"/>
          <a:sy n="96" d="100"/>
        </p:scale>
        <p:origin x="1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7A271-8264-754D-8FC7-1BEC0E4F332E}" type="datetimeFigureOut">
              <a:rPr lang="en-US" smtClean="0"/>
              <a:t>4/14/21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69362-5D56-F649-ADE8-60AB7010360C}" type="slidenum">
              <a:rPr lang="en-US" smtClean="0"/>
              <a:t>‹#›</a:t>
            </a:fld>
            <a:endParaRPr lang="en-US"/>
          </a:p>
        </p:txBody>
      </p:sp>
    </p:spTree>
    <p:extLst>
      <p:ext uri="{BB962C8B-B14F-4D97-AF65-F5344CB8AC3E}">
        <p14:creationId xmlns:p14="http://schemas.microsoft.com/office/powerpoint/2010/main" val="165212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acebook.github.io/proph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oracle.com/industries/hospitality/products/opera-cloud-service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capstone project. It took a long time to get to this point and I'm very excited to share my research and findings with you today. As you all know, I spent the last 15 years in hospitality and it still is very dear to my heart, so naturally my project had to deal with hotels. Unfortunately, it will not help you find a better deal on a hotel room. Honestly, it will do the opposite.</a:t>
            </a:r>
          </a:p>
        </p:txBody>
      </p:sp>
      <p:sp>
        <p:nvSpPr>
          <p:cNvPr id="4" name="Slide Number Placeholder 3"/>
          <p:cNvSpPr>
            <a:spLocks noGrp="1"/>
          </p:cNvSpPr>
          <p:nvPr>
            <p:ph type="sldNum" sz="quarter" idx="5"/>
          </p:nvPr>
        </p:nvSpPr>
        <p:spPr/>
        <p:txBody>
          <a:bodyPr/>
          <a:lstStyle/>
          <a:p>
            <a:fld id="{9D869362-5D56-F649-ADE8-60AB7010360C}" type="slidenum">
              <a:rPr lang="en-US" smtClean="0"/>
              <a:t>1</a:t>
            </a:fld>
            <a:endParaRPr lang="en-US"/>
          </a:p>
        </p:txBody>
      </p:sp>
    </p:spTree>
    <p:extLst>
      <p:ext uri="{BB962C8B-B14F-4D97-AF65-F5344CB8AC3E}">
        <p14:creationId xmlns:p14="http://schemas.microsoft.com/office/powerpoint/2010/main" val="55089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project's purpose the data was looked at from two viewpoints:</a:t>
            </a:r>
          </a:p>
          <a:p>
            <a:r>
              <a:rPr lang="en-US" sz="1200" b="0" i="0" u="none" strike="noStrike" kern="1200" dirty="0">
                <a:solidFill>
                  <a:schemeClr val="tx1"/>
                </a:solidFill>
                <a:effectLst/>
                <a:latin typeface="+mn-lt"/>
                <a:ea typeface="+mn-ea"/>
                <a:cs typeface="+mn-cs"/>
              </a:rPr>
              <a:t>Rooms sold on a daily basis represented in '</a:t>
            </a:r>
            <a:r>
              <a:rPr lang="en-US" sz="1200" b="0" i="0" u="none" strike="noStrike" kern="1200" dirty="0" err="1">
                <a:solidFill>
                  <a:schemeClr val="tx1"/>
                </a:solidFill>
                <a:effectLst/>
                <a:latin typeface="+mn-lt"/>
                <a:ea typeface="+mn-ea"/>
                <a:cs typeface="+mn-cs"/>
              </a:rPr>
              <a:t>no_definite_rooms</a:t>
            </a:r>
            <a:r>
              <a:rPr lang="en-US" sz="1200" b="0" i="0" u="none" strike="noStrike" kern="1200" dirty="0">
                <a:solidFill>
                  <a:schemeClr val="tx1"/>
                </a:solidFill>
                <a:effectLst/>
                <a:latin typeface="+mn-lt"/>
                <a:ea typeface="+mn-ea"/>
                <a:cs typeface="+mn-cs"/>
              </a:rPr>
              <a:t>' column</a:t>
            </a:r>
          </a:p>
          <a:p>
            <a:r>
              <a:rPr lang="en-US" sz="1200" b="0" i="0" u="none" strike="noStrike" kern="1200" dirty="0">
                <a:solidFill>
                  <a:schemeClr val="tx1"/>
                </a:solidFill>
                <a:effectLst/>
                <a:latin typeface="+mn-lt"/>
                <a:ea typeface="+mn-ea"/>
                <a:cs typeface="+mn-cs"/>
              </a:rPr>
              <a:t>Revenue gained every day in 'revenue' column.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couple of immediate observations here:</a:t>
            </a:r>
          </a:p>
          <a:p>
            <a:r>
              <a:rPr lang="en-US" sz="1200" b="0" i="0" u="none" strike="noStrike" kern="1200" dirty="0">
                <a:solidFill>
                  <a:schemeClr val="tx1"/>
                </a:solidFill>
                <a:effectLst/>
                <a:latin typeface="+mn-lt"/>
                <a:ea typeface="+mn-ea"/>
                <a:cs typeface="+mn-cs"/>
              </a:rPr>
              <a:t>the sudden drop to the right is due to Covid-19 and the hotel only operating for essential personnel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seems to be no overall trend from the annual perspective. The green line representing annual resample is relatively flat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no days where rooms sold number is higher than the capacity of the hotel (120)</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is some annual seasonality on a monthly level as seen in dips towards the end of each year (holiday season)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may be weekly seasonality which cannot be determined from this graph.</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rooms and revenue are expected to be correlated (the more rooms sold, the higher the revenue), this graph looks almost identical albeit at a different scale.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spikes represent big conventions in San Francisco that raise the hotel rooms demand and result in extreme room prices. January spikes fall on dates of JPMorgan conventions and October/November spikes represent Salesforce and Oracle.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data (excluding 2020) seems to have no trend, but still needs to be checked for stationarity for use in time series models.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10</a:t>
            </a:fld>
            <a:endParaRPr lang="en-US"/>
          </a:p>
        </p:txBody>
      </p:sp>
    </p:spTree>
    <p:extLst>
      <p:ext uri="{BB962C8B-B14F-4D97-AF65-F5344CB8AC3E}">
        <p14:creationId xmlns:p14="http://schemas.microsoft.com/office/powerpoint/2010/main" val="410177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Null Hypothesis is that our data is non-stationary.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see that our statistic values of -6.8 and -9.7 are less than the critical values of -3.43 at 1%. Moreover, the p-values are insignificant. This suggests that we can reject the null hypothesis (data is non-stationary) with a significance level of less than 1%.</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Decomposition charts were also looked at (in notebook). Seasonality was present but not very distinct.</a:t>
            </a:r>
          </a:p>
          <a:p>
            <a:r>
              <a:rPr lang="en-US" sz="1200" b="0" i="0" u="none" strike="noStrike" kern="1200" dirty="0">
                <a:solidFill>
                  <a:schemeClr val="tx1"/>
                </a:solidFill>
                <a:effectLst/>
                <a:latin typeface="+mn-lt"/>
                <a:ea typeface="+mn-ea"/>
                <a:cs typeface="+mn-cs"/>
              </a:rPr>
              <a:t>From the trend view we saw that there is a seasonal component on an annual level and there is seasonality present on rooms sold. </a:t>
            </a:r>
          </a:p>
        </p:txBody>
      </p:sp>
      <p:sp>
        <p:nvSpPr>
          <p:cNvPr id="4" name="Slide Number Placeholder 3"/>
          <p:cNvSpPr>
            <a:spLocks noGrp="1"/>
          </p:cNvSpPr>
          <p:nvPr>
            <p:ph type="sldNum" sz="quarter" idx="5"/>
          </p:nvPr>
        </p:nvSpPr>
        <p:spPr/>
        <p:txBody>
          <a:bodyPr/>
          <a:lstStyle/>
          <a:p>
            <a:fld id="{9D869362-5D56-F649-ADE8-60AB7010360C}" type="slidenum">
              <a:rPr lang="en-US" smtClean="0"/>
              <a:t>11</a:t>
            </a:fld>
            <a:endParaRPr lang="en-US"/>
          </a:p>
        </p:txBody>
      </p:sp>
    </p:spTree>
    <p:extLst>
      <p:ext uri="{BB962C8B-B14F-4D97-AF65-F5344CB8AC3E}">
        <p14:creationId xmlns:p14="http://schemas.microsoft.com/office/powerpoint/2010/main" val="2196778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order to determine the most optimal parameters for time series models, we took  a look at any autocorrelation and moving averages.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Based on the ACF plot there is evidence of a trend since the small lag values have large, positive autocorrelations. The "scalloped" shape of the graph shows a seasonal cycle at every 5-7 lags (weekly) for MA(1). If it was MA(2) we would see two spikes lag1 and lag2, repeated in a weekly cycle. Because of this, we will use a value of MA(1) for the baseline model. Now let's take a look at PACF:</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plots the correlation at a given lag (indicated by the horizontal axis), controlling for all of the previous lags. In the PACF plot we see some positive and some negative significant partial autocorrelations, which usually indicates strong seasonal fluctuations. There is a large </a:t>
            </a:r>
            <a:r>
              <a:rPr lang="en-US" sz="1200" b="0" i="0" u="none" strike="noStrike" kern="1200" dirty="0" err="1">
                <a:solidFill>
                  <a:schemeClr val="tx1"/>
                </a:solidFill>
                <a:effectLst/>
                <a:latin typeface="+mn-lt"/>
                <a:ea typeface="+mn-ea"/>
                <a:cs typeface="+mn-cs"/>
              </a:rPr>
              <a:t>dropoff</a:t>
            </a:r>
            <a:r>
              <a:rPr lang="en-US" sz="1200" b="0" i="0" u="none" strike="noStrike" kern="1200" dirty="0">
                <a:solidFill>
                  <a:schemeClr val="tx1"/>
                </a:solidFill>
                <a:effectLst/>
                <a:latin typeface="+mn-lt"/>
                <a:ea typeface="+mn-ea"/>
                <a:cs typeface="+mn-cs"/>
              </a:rPr>
              <a:t> after lag 1, which gives us the value for AR(1). This view also confirms seasonality at the weekly level as we see spikes on lag 7, 15, 21. However, this seasonality is not very strong. Let's explore daily revenue: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an autoregressive (AR) time series, the ACF will go down gradually without any sharp cut-off, which is observed here. There is a MA(1) here, similar to rooms. This ACF tells us it is an AR series as well, then we turn to the PACF:</a:t>
            </a:r>
          </a:p>
        </p:txBody>
      </p:sp>
      <p:sp>
        <p:nvSpPr>
          <p:cNvPr id="4" name="Slide Number Placeholder 3"/>
          <p:cNvSpPr>
            <a:spLocks noGrp="1"/>
          </p:cNvSpPr>
          <p:nvPr>
            <p:ph type="sldNum" sz="quarter" idx="5"/>
          </p:nvPr>
        </p:nvSpPr>
        <p:spPr/>
        <p:txBody>
          <a:bodyPr/>
          <a:lstStyle/>
          <a:p>
            <a:fld id="{9D869362-5D56-F649-ADE8-60AB7010360C}" type="slidenum">
              <a:rPr lang="en-US" smtClean="0"/>
              <a:t>12</a:t>
            </a:fld>
            <a:endParaRPr lang="en-US"/>
          </a:p>
        </p:txBody>
      </p:sp>
    </p:spTree>
    <p:extLst>
      <p:ext uri="{BB962C8B-B14F-4D97-AF65-F5344CB8AC3E}">
        <p14:creationId xmlns:p14="http://schemas.microsoft.com/office/powerpoint/2010/main" val="122690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ARIMA model can be explored as the data has moving average and auto-regression based on ACF and PACF chart interpretations,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SARIMA should be a better choice since our data is seasonal,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Due to our data being sequential, with no gaps, and including time series RNNs make good candidates for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LSTM helps with the neural network long-term memory problem due to vanishing gradient during back-propagation. It learns long-term dependencies and helps fine tune the network based on previous errors.</a:t>
            </a:r>
          </a:p>
          <a:p>
            <a:br>
              <a:rPr lang="en-US" dirty="0"/>
            </a:br>
            <a:r>
              <a:rPr lang="en-US" sz="1200" b="0" i="0" u="none" strike="noStrike" kern="1200" dirty="0">
                <a:solidFill>
                  <a:schemeClr val="tx1"/>
                </a:solidFill>
                <a:effectLst/>
                <a:latin typeface="+mn-lt"/>
                <a:ea typeface="+mn-ea"/>
                <a:cs typeface="+mn-cs"/>
              </a:rPr>
              <a:t>The GRU is the newer generation of Recurrent Neural Networks and is pretty similar to an LSTM. GRU is computationally more efficient due to less complex structure - GRU has just two gates: reset and update vs. LSTM having three gates: input, output and forget. This made it a worthwhile candidate for this project's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part of the project, some time was set aside to research alternative models to tackle this project. Two specialized models were identified in the process and proved highly effective. The package installs were easy and the learning curve was rather short. In about 30 minutes, an average Data Science enthusiast can build a baseline model and start tweaking it.</a:t>
            </a:r>
          </a:p>
          <a:p>
            <a:br>
              <a:rPr lang="en-US" dirty="0"/>
            </a:b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13</a:t>
            </a:fld>
            <a:endParaRPr lang="en-US"/>
          </a:p>
        </p:txBody>
      </p:sp>
    </p:spTree>
    <p:extLst>
      <p:ext uri="{BB962C8B-B14F-4D97-AF65-F5344CB8AC3E}">
        <p14:creationId xmlns:p14="http://schemas.microsoft.com/office/powerpoint/2010/main" val="226042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Prophet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 </a:t>
            </a:r>
            <a:r>
              <a:rPr lang="en-US" sz="1200" b="0" i="0" u="none" strike="noStrike" kern="1200" dirty="0">
                <a:solidFill>
                  <a:schemeClr val="tx1"/>
                </a:solidFill>
                <a:effectLst/>
                <a:latin typeface="+mn-lt"/>
                <a:ea typeface="+mn-ea"/>
                <a:cs typeface="+mn-cs"/>
                <a:hlinkClick r:id="rId3"/>
              </a:rPr>
              <a:t>Prophet</a:t>
            </a:r>
            <a:r>
              <a:rPr lang="en-US" sz="1200" b="0" i="0" u="none" strike="noStrike" kern="1200" dirty="0">
                <a:solidFill>
                  <a:schemeClr val="tx1"/>
                </a:solidFill>
                <a:effectLst/>
                <a:latin typeface="+mn-lt"/>
                <a:ea typeface="+mn-ea"/>
                <a:cs typeface="+mn-cs"/>
              </a:rPr>
              <a:t> is open source software released by Facebook’s Core Data Science team.</a:t>
            </a:r>
          </a:p>
          <a:p>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NeuralProphet</a:t>
            </a:r>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a Neural Network based user-friendly time series forecasting tool. This is heavily inspired by Prophet.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developed in a fully modular architecture which makes it scalable to add any additional components in the future.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a decomposable time series model with the components, trend, seasonality, auto-regression, special events, future regressors and lagged regressors. Auto-regression is handled using an implementation of AR-Net, an Auto-Regressive Feed-Forward Neural Network for time series.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14</a:t>
            </a:fld>
            <a:endParaRPr lang="en-US"/>
          </a:p>
        </p:txBody>
      </p:sp>
    </p:spTree>
    <p:extLst>
      <p:ext uri="{BB962C8B-B14F-4D97-AF65-F5344CB8AC3E}">
        <p14:creationId xmlns:p14="http://schemas.microsoft.com/office/powerpoint/2010/main" val="265451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Both AIC and RMSE measurements were used in time series modeling in order to identify the best model in this class. As the ultimate focus is on the predicted values (forecast) measuring model strength by the RMSE of the predictions seemed more suited for this project.</a:t>
            </a:r>
          </a:p>
          <a:p>
            <a:br>
              <a:rPr lang="en-US" dirty="0"/>
            </a:br>
            <a:r>
              <a:rPr lang="en-US" sz="1200" b="0" i="0" u="none" strike="noStrike" kern="1200" dirty="0">
                <a:solidFill>
                  <a:schemeClr val="tx1"/>
                </a:solidFill>
                <a:effectLst/>
                <a:latin typeface="+mn-lt"/>
                <a:ea typeface="+mn-ea"/>
                <a:cs typeface="+mn-cs"/>
              </a:rPr>
              <a:t>With both KPIs ARIMA w/Grid Search performed the best.</a:t>
            </a:r>
          </a:p>
          <a:p>
            <a:br>
              <a:rPr lang="en-US" dirty="0"/>
            </a:b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15</a:t>
            </a:fld>
            <a:endParaRPr lang="en-US"/>
          </a:p>
        </p:txBody>
      </p:sp>
    </p:spTree>
    <p:extLst>
      <p:ext uri="{BB962C8B-B14F-4D97-AF65-F5344CB8AC3E}">
        <p14:creationId xmlns:p14="http://schemas.microsoft.com/office/powerpoint/2010/main" val="326882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orange line in the graph represents the expected future data based on the forecasting model: amount of rooms sold and revenue.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 of this model do not look surprising - they represent the autoregressive nature of the data.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reason for a steady graph with lack of spikes shows that ARIMA deals poorly with outliers in the data and that was one of the reasons to try SARIMA - a lot of outliers in our data have a 365 day seasonality (annual conventions, holidays, etc.)</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biggest surprise was SARIMA model's performance with this data. This might be due to a more complex nature of seasonality in our data. As mentioned earlier, the seasonality was not obvious when interpreting ACF graphs. It does not keep the same range throughout the data and has multiple levels. Even though there is seasonality on annual and weekly levels, some events shift year to year, which skews the model's effectiveness. This further proves the theory that it is more efficient to use machine learning for </a:t>
            </a:r>
            <a:r>
              <a:rPr lang="en-US" sz="1200" b="1" i="0" u="none" strike="noStrike" kern="1200" dirty="0">
                <a:solidFill>
                  <a:schemeClr val="tx1"/>
                </a:solidFill>
                <a:effectLst/>
                <a:latin typeface="+mn-lt"/>
                <a:ea typeface="+mn-ea"/>
                <a:cs typeface="+mn-cs"/>
              </a:rPr>
              <a:t>baseline</a:t>
            </a:r>
            <a:r>
              <a:rPr lang="en-US" sz="1200" b="0" i="0" u="none" strike="noStrike" kern="1200" dirty="0">
                <a:solidFill>
                  <a:schemeClr val="tx1"/>
                </a:solidFill>
                <a:effectLst/>
                <a:latin typeface="+mn-lt"/>
                <a:ea typeface="+mn-ea"/>
                <a:cs typeface="+mn-cs"/>
              </a:rPr>
              <a:t> forecast and then augment it using domain knowledge.</a:t>
            </a:r>
          </a:p>
          <a:p>
            <a:br>
              <a:rPr lang="en-US" dirty="0"/>
            </a:b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16</a:t>
            </a:fld>
            <a:endParaRPr lang="en-US"/>
          </a:p>
        </p:txBody>
      </p:sp>
    </p:spTree>
    <p:extLst>
      <p:ext uri="{BB962C8B-B14F-4D97-AF65-F5344CB8AC3E}">
        <p14:creationId xmlns:p14="http://schemas.microsoft.com/office/powerpoint/2010/main" val="3138447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When you read the review, your brain subconsciously only remembers important keywords. You pick up words like “amazing” and “perfectly balanced breakfast”. You don’t care much for words like “this”, “gave“, “all”, “should”, etc. If a friend asks you the next day what the review said, you probably wouldn’t remember it word for word. You might remember the main points though like “will definitely be buying again”. If you’re a lot like me, the other words will fade away from memory.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And that is essentially what an LSTM or GRU does. It can learn to keep only relevant information to make predictions, and forget non relevant data. </a:t>
            </a:r>
          </a:p>
        </p:txBody>
      </p:sp>
      <p:sp>
        <p:nvSpPr>
          <p:cNvPr id="4" name="Slide Number Placeholder 3"/>
          <p:cNvSpPr>
            <a:spLocks noGrp="1"/>
          </p:cNvSpPr>
          <p:nvPr>
            <p:ph type="sldNum" sz="quarter" idx="5"/>
          </p:nvPr>
        </p:nvSpPr>
        <p:spPr/>
        <p:txBody>
          <a:bodyPr/>
          <a:lstStyle/>
          <a:p>
            <a:fld id="{9D869362-5D56-F649-ADE8-60AB7010360C}" type="slidenum">
              <a:rPr lang="en-US" smtClean="0"/>
              <a:t>17</a:t>
            </a:fld>
            <a:endParaRPr lang="en-US"/>
          </a:p>
        </p:txBody>
      </p:sp>
    </p:spTree>
    <p:extLst>
      <p:ext uri="{BB962C8B-B14F-4D97-AF65-F5344CB8AC3E}">
        <p14:creationId xmlns:p14="http://schemas.microsoft.com/office/powerpoint/2010/main" val="1206675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Due to computational pressure, the grid search was performed manually with the following results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Early Stops were considered, but the loss charts determined it to be risky. 100 epochs was deemed the most appropriate length of training. This parameter can be readdressed in the future for further optimization.</a:t>
            </a:r>
          </a:p>
          <a:p>
            <a:r>
              <a:rPr lang="en-US" sz="1200" b="0" i="0" u="none" strike="noStrike" kern="1200" dirty="0">
                <a:solidFill>
                  <a:schemeClr val="tx1"/>
                </a:solidFill>
                <a:effectLst/>
                <a:latin typeface="+mn-lt"/>
                <a:ea typeface="+mn-ea"/>
                <a:cs typeface="+mn-cs"/>
              </a:rPr>
              <a:t>GRU performed best for Rooms and LSTM for Revenue.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18</a:t>
            </a:fld>
            <a:endParaRPr lang="en-US"/>
          </a:p>
        </p:txBody>
      </p:sp>
    </p:spTree>
    <p:extLst>
      <p:ext uri="{BB962C8B-B14F-4D97-AF65-F5344CB8AC3E}">
        <p14:creationId xmlns:p14="http://schemas.microsoft.com/office/powerpoint/2010/main" val="1231489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is interesting to see how our model handles periods with high demand and forecast more rooms over periods of the highest rated demand drive for San Francisco. Similar spikes are observed in October/November where huge conventions take place and a big lull towards the end of the year - Christmas and New Year when travel is down. These particulars are one of the strength of GRU RNN that takes all that information into consideration.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Similar observations in revenue. Spike represent typical periods of high demand. Although this is not the most accurate model, the forecast line makes a lot of sense to domain experts. This may be a goof model to optimize in the next stages of the project.</a:t>
            </a:r>
          </a:p>
        </p:txBody>
      </p:sp>
      <p:sp>
        <p:nvSpPr>
          <p:cNvPr id="4" name="Slide Number Placeholder 3"/>
          <p:cNvSpPr>
            <a:spLocks noGrp="1"/>
          </p:cNvSpPr>
          <p:nvPr>
            <p:ph type="sldNum" sz="quarter" idx="5"/>
          </p:nvPr>
        </p:nvSpPr>
        <p:spPr/>
        <p:txBody>
          <a:bodyPr/>
          <a:lstStyle/>
          <a:p>
            <a:fld id="{9D869362-5D56-F649-ADE8-60AB7010360C}" type="slidenum">
              <a:rPr lang="en-US" smtClean="0"/>
              <a:t>19</a:t>
            </a:fld>
            <a:endParaRPr lang="en-US"/>
          </a:p>
        </p:txBody>
      </p:sp>
    </p:spTree>
    <p:extLst>
      <p:ext uri="{BB962C8B-B14F-4D97-AF65-F5344CB8AC3E}">
        <p14:creationId xmlns:p14="http://schemas.microsoft.com/office/powerpoint/2010/main" val="93294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capstone project. It took a long time to get to this point and I'm very excited to share my research and findings with you today. As you all know, I spent the last 15 years in hospitality and it still is very dear to my heart, so naturally my project had to deal with hotels. Unfortunately, it will not help you find a better deal on a hotel room. Honestly, it will do the opposite.</a:t>
            </a:r>
          </a:p>
        </p:txBody>
      </p:sp>
      <p:sp>
        <p:nvSpPr>
          <p:cNvPr id="4" name="Slide Number Placeholder 3"/>
          <p:cNvSpPr>
            <a:spLocks noGrp="1"/>
          </p:cNvSpPr>
          <p:nvPr>
            <p:ph type="sldNum" sz="quarter" idx="5"/>
          </p:nvPr>
        </p:nvSpPr>
        <p:spPr/>
        <p:txBody>
          <a:bodyPr/>
          <a:lstStyle/>
          <a:p>
            <a:fld id="{9D869362-5D56-F649-ADE8-60AB7010360C}" type="slidenum">
              <a:rPr lang="en-US" smtClean="0"/>
              <a:t>2</a:t>
            </a:fld>
            <a:endParaRPr lang="en-US"/>
          </a:p>
        </p:txBody>
      </p:sp>
    </p:spTree>
    <p:extLst>
      <p:ext uri="{BB962C8B-B14F-4D97-AF65-F5344CB8AC3E}">
        <p14:creationId xmlns:p14="http://schemas.microsoft.com/office/powerpoint/2010/main" val="1406688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showed a staggering 73% improvement in revenue RMSE and 8% RMSE improvement in rooms over baseline model. Since it is a new package, the default parameters are likely not the best and could be optimized efficiently.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for overall ranking,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took the crown and, what’s most important… confirmed our initial assumptions that by using Machine Learning we can optimize the baseline </a:t>
            </a:r>
            <a:r>
              <a:rPr lang="en-US" sz="1200" b="0" i="0" u="none" strike="noStrike" kern="1200" dirty="0" err="1">
                <a:solidFill>
                  <a:schemeClr val="tx1"/>
                </a:solidFill>
                <a:effectLst/>
                <a:latin typeface="+mn-lt"/>
                <a:ea typeface="+mn-ea"/>
                <a:cs typeface="+mn-cs"/>
              </a:rPr>
              <a:t>foracast</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Rooms: from 36 room error on average down to 22.59 (+37.25% improvement)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Revenue: from 10,000 revenue error to 9554.99 (+4.5% improvement)</a:t>
            </a:r>
          </a:p>
        </p:txBody>
      </p:sp>
      <p:sp>
        <p:nvSpPr>
          <p:cNvPr id="4" name="Slide Number Placeholder 3"/>
          <p:cNvSpPr>
            <a:spLocks noGrp="1"/>
          </p:cNvSpPr>
          <p:nvPr>
            <p:ph type="sldNum" sz="quarter" idx="5"/>
          </p:nvPr>
        </p:nvSpPr>
        <p:spPr/>
        <p:txBody>
          <a:bodyPr/>
          <a:lstStyle/>
          <a:p>
            <a:fld id="{9D869362-5D56-F649-ADE8-60AB7010360C}" type="slidenum">
              <a:rPr lang="en-US" smtClean="0"/>
              <a:t>20</a:t>
            </a:fld>
            <a:endParaRPr lang="en-US"/>
          </a:p>
        </p:txBody>
      </p:sp>
    </p:spTree>
    <p:extLst>
      <p:ext uri="{BB962C8B-B14F-4D97-AF65-F5344CB8AC3E}">
        <p14:creationId xmlns:p14="http://schemas.microsoft.com/office/powerpoint/2010/main" val="2303154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Graphical representation on the forecast show that the model takes into consideration both the seasonality and outliers and forecasts optimally into the future.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Same observation as with rooms - all patterns are observed and outliers are considered. Just some neat looking graphs!</a:t>
            </a:r>
          </a:p>
        </p:txBody>
      </p:sp>
      <p:sp>
        <p:nvSpPr>
          <p:cNvPr id="4" name="Slide Number Placeholder 3"/>
          <p:cNvSpPr>
            <a:spLocks noGrp="1"/>
          </p:cNvSpPr>
          <p:nvPr>
            <p:ph type="sldNum" sz="quarter" idx="5"/>
          </p:nvPr>
        </p:nvSpPr>
        <p:spPr/>
        <p:txBody>
          <a:bodyPr/>
          <a:lstStyle/>
          <a:p>
            <a:fld id="{9D869362-5D56-F649-ADE8-60AB7010360C}" type="slidenum">
              <a:rPr lang="en-US" smtClean="0"/>
              <a:t>21</a:t>
            </a:fld>
            <a:endParaRPr lang="en-US"/>
          </a:p>
        </p:txBody>
      </p:sp>
    </p:spTree>
    <p:extLst>
      <p:ext uri="{BB962C8B-B14F-4D97-AF65-F5344CB8AC3E}">
        <p14:creationId xmlns:p14="http://schemas.microsoft.com/office/powerpoint/2010/main" val="3502616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Conclusions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is an obvious conclusion that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the top choice for this project.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is important to note that the RNNs used in this project are not complex and may be improved upon.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given the overall time commitment,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should be still considered a winner in efficiency and results.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project successfully proved that using Machine Learning we can get a better baseline forecast </a:t>
            </a:r>
          </a:p>
          <a:p>
            <a:r>
              <a:rPr lang="en-US" sz="1200" b="0" i="0" u="none" strike="noStrike" kern="1200" dirty="0">
                <a:solidFill>
                  <a:schemeClr val="tx1"/>
                </a:solidFill>
                <a:effectLst/>
                <a:latin typeface="+mn-lt"/>
                <a:ea typeface="+mn-ea"/>
                <a:cs typeface="+mn-cs"/>
              </a:rPr>
              <a:t>Rooms: from 36 room error on average down to 22.59 (+37.25% improvement)</a:t>
            </a:r>
          </a:p>
          <a:p>
            <a:r>
              <a:rPr lang="en-US" sz="1200" b="0" i="0" u="none" strike="noStrike" kern="1200" dirty="0">
                <a:solidFill>
                  <a:schemeClr val="tx1"/>
                </a:solidFill>
                <a:effectLst/>
                <a:latin typeface="+mn-lt"/>
                <a:ea typeface="+mn-ea"/>
                <a:cs typeface="+mn-cs"/>
              </a:rPr>
              <a:t>Revenue: from 10,000 revenue error to 9554.99 (+4.5% improvement)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save time and effort in the forecasting process and rely more heavily on data than intuition which will decrease doubt and back and forth.</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During any project, there should be time budgeted to explore a constantly improving world of Data Science and mine for the newest and most effective ways to solve a problem.</a:t>
            </a:r>
          </a:p>
        </p:txBody>
      </p:sp>
      <p:sp>
        <p:nvSpPr>
          <p:cNvPr id="4" name="Slide Number Placeholder 3"/>
          <p:cNvSpPr>
            <a:spLocks noGrp="1"/>
          </p:cNvSpPr>
          <p:nvPr>
            <p:ph type="sldNum" sz="quarter" idx="5"/>
          </p:nvPr>
        </p:nvSpPr>
        <p:spPr/>
        <p:txBody>
          <a:bodyPr/>
          <a:lstStyle/>
          <a:p>
            <a:fld id="{9D869362-5D56-F649-ADE8-60AB7010360C}" type="slidenum">
              <a:rPr lang="en-US" smtClean="0"/>
              <a:t>22</a:t>
            </a:fld>
            <a:endParaRPr lang="en-US"/>
          </a:p>
        </p:txBody>
      </p:sp>
    </p:spTree>
    <p:extLst>
      <p:ext uri="{BB962C8B-B14F-4D97-AF65-F5344CB8AC3E}">
        <p14:creationId xmlns:p14="http://schemas.microsoft.com/office/powerpoint/2010/main" val="2145905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Recommendations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Explore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interface to further improve the model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Work on a the next version of the forecasting models to incorporate 11 market segments. Although a complex RNN with multiple inputs and outputs should be pursued, </a:t>
            </a:r>
            <a:r>
              <a:rPr lang="en-US" sz="1200" b="0" i="0" u="none" strike="noStrike" kern="1200" dirty="0" err="1">
                <a:solidFill>
                  <a:schemeClr val="tx1"/>
                </a:solidFill>
                <a:effectLst/>
                <a:latin typeface="+mn-lt"/>
                <a:ea typeface="+mn-ea"/>
                <a:cs typeface="+mn-cs"/>
              </a:rPr>
              <a:t>NeuralProphet's</a:t>
            </a:r>
            <a:r>
              <a:rPr lang="en-US" sz="1200" b="0" i="0" u="none" strike="noStrike" kern="1200" dirty="0">
                <a:solidFill>
                  <a:schemeClr val="tx1"/>
                </a:solidFill>
                <a:effectLst/>
                <a:latin typeface="+mn-lt"/>
                <a:ea typeface="+mn-ea"/>
                <a:cs typeface="+mn-cs"/>
              </a:rPr>
              <a:t> development should be followed as the team is working on a multivariate version of the model (global forecasting).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Wrap the best model into a user-friendly software package with Opera PMS report upload and baseline forecast download functionality.</a:t>
            </a:r>
          </a:p>
        </p:txBody>
      </p:sp>
      <p:sp>
        <p:nvSpPr>
          <p:cNvPr id="4" name="Slide Number Placeholder 3"/>
          <p:cNvSpPr>
            <a:spLocks noGrp="1"/>
          </p:cNvSpPr>
          <p:nvPr>
            <p:ph type="sldNum" sz="quarter" idx="5"/>
          </p:nvPr>
        </p:nvSpPr>
        <p:spPr/>
        <p:txBody>
          <a:bodyPr/>
          <a:lstStyle/>
          <a:p>
            <a:fld id="{9D869362-5D56-F649-ADE8-60AB7010360C}" type="slidenum">
              <a:rPr lang="en-US" smtClean="0"/>
              <a:t>23</a:t>
            </a:fld>
            <a:endParaRPr lang="en-US"/>
          </a:p>
        </p:txBody>
      </p:sp>
    </p:spTree>
    <p:extLst>
      <p:ext uri="{BB962C8B-B14F-4D97-AF65-F5344CB8AC3E}">
        <p14:creationId xmlns:p14="http://schemas.microsoft.com/office/powerpoint/2010/main" val="225426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24</a:t>
            </a:fld>
            <a:endParaRPr lang="en-US"/>
          </a:p>
        </p:txBody>
      </p:sp>
    </p:spTree>
    <p:extLst>
      <p:ext uri="{BB962C8B-B14F-4D97-AF65-F5344CB8AC3E}">
        <p14:creationId xmlns:p14="http://schemas.microsoft.com/office/powerpoint/2010/main" val="260561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Amount of rooms sold, also known as Occupancy and Revenue gained are the most important metrics in hotel industry. They serve as top line numbers that determine the rest of the P&amp;L statement. How much housekeeping do we need on a given day? When is the best time for renovation? These and many other questions demand an optimal forecast that typically falls on the shoulders of Revenue Directors or General Managers. </a:t>
            </a:r>
          </a:p>
        </p:txBody>
      </p:sp>
      <p:sp>
        <p:nvSpPr>
          <p:cNvPr id="4" name="Slide Number Placeholder 3"/>
          <p:cNvSpPr>
            <a:spLocks noGrp="1"/>
          </p:cNvSpPr>
          <p:nvPr>
            <p:ph type="sldNum" sz="quarter" idx="5"/>
          </p:nvPr>
        </p:nvSpPr>
        <p:spPr/>
        <p:txBody>
          <a:bodyPr/>
          <a:lstStyle/>
          <a:p>
            <a:fld id="{9D869362-5D56-F649-ADE8-60AB7010360C}" type="slidenum">
              <a:rPr lang="en-US" smtClean="0"/>
              <a:t>3</a:t>
            </a:fld>
            <a:endParaRPr lang="en-US"/>
          </a:p>
        </p:txBody>
      </p:sp>
    </p:spTree>
    <p:extLst>
      <p:ext uri="{BB962C8B-B14F-4D97-AF65-F5344CB8AC3E}">
        <p14:creationId xmlns:p14="http://schemas.microsoft.com/office/powerpoint/2010/main" val="376764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forecast starts with a rough baseline forecast, based on last year's performance or a typical weekly pattern. These first drafts are up to 40% off of the final numbers that hotels experience. The next step is to use intuition and domain knowledge to "true up" these forecasts and come up with the final version. </a:t>
            </a:r>
          </a:p>
        </p:txBody>
      </p:sp>
      <p:sp>
        <p:nvSpPr>
          <p:cNvPr id="4" name="Slide Number Placeholder 3"/>
          <p:cNvSpPr>
            <a:spLocks noGrp="1"/>
          </p:cNvSpPr>
          <p:nvPr>
            <p:ph type="sldNum" sz="quarter" idx="5"/>
          </p:nvPr>
        </p:nvSpPr>
        <p:spPr/>
        <p:txBody>
          <a:bodyPr/>
          <a:lstStyle/>
          <a:p>
            <a:fld id="{9D869362-5D56-F649-ADE8-60AB7010360C}" type="slidenum">
              <a:rPr lang="en-US" smtClean="0"/>
              <a:t>4</a:t>
            </a:fld>
            <a:endParaRPr lang="en-US"/>
          </a:p>
        </p:txBody>
      </p:sp>
    </p:spTree>
    <p:extLst>
      <p:ext uri="{BB962C8B-B14F-4D97-AF65-F5344CB8AC3E}">
        <p14:creationId xmlns:p14="http://schemas.microsoft.com/office/powerpoint/2010/main" val="99540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5</a:t>
            </a:fld>
            <a:endParaRPr lang="en-US"/>
          </a:p>
        </p:txBody>
      </p:sp>
    </p:spTree>
    <p:extLst>
      <p:ext uri="{BB962C8B-B14F-4D97-AF65-F5344CB8AC3E}">
        <p14:creationId xmlns:p14="http://schemas.microsoft.com/office/powerpoint/2010/main" val="250915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after completing the forecast, there are always those that would question the methods used to come up with these important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things get missed as people are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these depend a lot on human factor and require lots of input, a good amount of time is spent on this process and a whole lot of Excel.</a:t>
            </a:r>
          </a:p>
        </p:txBody>
      </p:sp>
      <p:sp>
        <p:nvSpPr>
          <p:cNvPr id="4" name="Slide Number Placeholder 3"/>
          <p:cNvSpPr>
            <a:spLocks noGrp="1"/>
          </p:cNvSpPr>
          <p:nvPr>
            <p:ph type="sldNum" sz="quarter" idx="5"/>
          </p:nvPr>
        </p:nvSpPr>
        <p:spPr/>
        <p:txBody>
          <a:bodyPr/>
          <a:lstStyle/>
          <a:p>
            <a:fld id="{9D869362-5D56-F649-ADE8-60AB7010360C}" type="slidenum">
              <a:rPr lang="en-US" smtClean="0"/>
              <a:t>6</a:t>
            </a:fld>
            <a:endParaRPr lang="en-US"/>
          </a:p>
        </p:txBody>
      </p:sp>
    </p:spTree>
    <p:extLst>
      <p:ext uri="{BB962C8B-B14F-4D97-AF65-F5344CB8AC3E}">
        <p14:creationId xmlns:p14="http://schemas.microsoft.com/office/powerpoint/2010/main" val="84913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goal of this project is to determine whether it is possible to use Machine Learning and improve the accuracy of the baseline forecast for a hotel in San Francisco market using historical data as core algorithm for a potential software project.</a:t>
            </a:r>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7</a:t>
            </a:fld>
            <a:endParaRPr lang="en-US"/>
          </a:p>
        </p:txBody>
      </p:sp>
    </p:spTree>
    <p:extLst>
      <p:ext uri="{BB962C8B-B14F-4D97-AF65-F5344CB8AC3E}">
        <p14:creationId xmlns:p14="http://schemas.microsoft.com/office/powerpoint/2010/main" val="351905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data was acquired from a high end hotel in San Francisco, CA and contains historical sales data for 2017-2021. The hotel representatives were given a pitch and volunteered their data to be anonymously used for this project with hope of improving their forecasting process and save on systems cost - ~$5000/year on a simple forecasting system. The reports were pulled from an </a:t>
            </a:r>
            <a:r>
              <a:rPr lang="en-US" sz="1200" b="0" i="0" u="none" strike="noStrike" kern="1200" dirty="0">
                <a:solidFill>
                  <a:schemeClr val="tx1"/>
                </a:solidFill>
                <a:effectLst/>
                <a:latin typeface="+mn-lt"/>
                <a:ea typeface="+mn-ea"/>
                <a:cs typeface="+mn-cs"/>
                <a:hlinkClick r:id="rId3"/>
              </a:rPr>
              <a:t>ORACLE's Opera Property Management System</a:t>
            </a:r>
            <a:r>
              <a:rPr lang="en-US" sz="1200" b="0" i="0" u="none" strike="noStrike" kern="1200" dirty="0">
                <a:solidFill>
                  <a:schemeClr val="tx1"/>
                </a:solidFill>
                <a:effectLst/>
                <a:latin typeface="+mn-lt"/>
                <a:ea typeface="+mn-ea"/>
                <a:cs typeface="+mn-cs"/>
              </a:rPr>
              <a:t> that is widely used by hotels around the world.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Market segment level data will be used in next stages of the project.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Covid </a:t>
            </a:r>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8</a:t>
            </a:fld>
            <a:endParaRPr lang="en-US"/>
          </a:p>
        </p:txBody>
      </p:sp>
    </p:spTree>
    <p:extLst>
      <p:ext uri="{BB962C8B-B14F-4D97-AF65-F5344CB8AC3E}">
        <p14:creationId xmlns:p14="http://schemas.microsoft.com/office/powerpoint/2010/main" val="257677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2020 is an outlier in the yearly data and should not be used in training or testing the models. There is enough domain knowledge that forecasts a rebound of hotel industry starting in H2 2021</a:t>
            </a:r>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9</a:t>
            </a:fld>
            <a:endParaRPr lang="en-US"/>
          </a:p>
        </p:txBody>
      </p:sp>
    </p:spTree>
    <p:extLst>
      <p:ext uri="{BB962C8B-B14F-4D97-AF65-F5344CB8AC3E}">
        <p14:creationId xmlns:p14="http://schemas.microsoft.com/office/powerpoint/2010/main" val="196009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26F0-838D-F34C-90D7-093AD7AC6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CFFC48-4C6C-1C4B-8E58-B430AF34B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8C009-E9EF-6B49-BFF1-23B8AE234661}"/>
              </a:ext>
            </a:extLst>
          </p:cNvPr>
          <p:cNvSpPr>
            <a:spLocks noGrp="1"/>
          </p:cNvSpPr>
          <p:nvPr>
            <p:ph type="dt" sz="half" idx="10"/>
          </p:nvPr>
        </p:nvSpPr>
        <p:spPr/>
        <p:txBody>
          <a:bodyPr/>
          <a:lstStyle/>
          <a:p>
            <a:fld id="{AAECBE42-BB04-1543-A3EA-BAB1F63CDB1A}" type="datetime1">
              <a:rPr lang="en-US" smtClean="0"/>
              <a:t>4/14/21</a:t>
            </a:fld>
            <a:endParaRPr lang="en-US"/>
          </a:p>
        </p:txBody>
      </p:sp>
      <p:sp>
        <p:nvSpPr>
          <p:cNvPr id="5" name="Footer Placeholder 4">
            <a:extLst>
              <a:ext uri="{FF2B5EF4-FFF2-40B4-BE49-F238E27FC236}">
                <a16:creationId xmlns:a16="http://schemas.microsoft.com/office/drawing/2014/main" id="{A96A409B-CAAA-3942-B916-4430CAE6F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405CC-380A-E14C-93AE-65F0F6D7FBF6}"/>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224540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0C33-6271-A94F-8F53-237338E758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2B8A84-566B-FD4A-B618-AC4C8A1D5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9F986-9172-D946-81F1-A2A389345B33}"/>
              </a:ext>
            </a:extLst>
          </p:cNvPr>
          <p:cNvSpPr>
            <a:spLocks noGrp="1"/>
          </p:cNvSpPr>
          <p:nvPr>
            <p:ph type="dt" sz="half" idx="10"/>
          </p:nvPr>
        </p:nvSpPr>
        <p:spPr/>
        <p:txBody>
          <a:bodyPr/>
          <a:lstStyle/>
          <a:p>
            <a:fld id="{BE11AE0C-512F-A940-A0B0-80290FBF4CA2}" type="datetime1">
              <a:rPr lang="en-US" smtClean="0"/>
              <a:t>4/14/21</a:t>
            </a:fld>
            <a:endParaRPr lang="en-US"/>
          </a:p>
        </p:txBody>
      </p:sp>
      <p:sp>
        <p:nvSpPr>
          <p:cNvPr id="5" name="Footer Placeholder 4">
            <a:extLst>
              <a:ext uri="{FF2B5EF4-FFF2-40B4-BE49-F238E27FC236}">
                <a16:creationId xmlns:a16="http://schemas.microsoft.com/office/drawing/2014/main" id="{A42CD0D6-3E61-3242-A9F4-9E4078F37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03499-8B09-144A-A2CA-31160D2505B4}"/>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40121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C1FCD-5CF6-2B4E-B722-DC240E2CB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CD4E3-B920-914E-A419-6125F9CDB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19A7C-A18C-7E45-9813-C9068C0D12BE}"/>
              </a:ext>
            </a:extLst>
          </p:cNvPr>
          <p:cNvSpPr>
            <a:spLocks noGrp="1"/>
          </p:cNvSpPr>
          <p:nvPr>
            <p:ph type="dt" sz="half" idx="10"/>
          </p:nvPr>
        </p:nvSpPr>
        <p:spPr/>
        <p:txBody>
          <a:bodyPr/>
          <a:lstStyle/>
          <a:p>
            <a:fld id="{283FEAC6-B353-DE42-84D2-9DC9C0408808}" type="datetime1">
              <a:rPr lang="en-US" smtClean="0"/>
              <a:t>4/14/21</a:t>
            </a:fld>
            <a:endParaRPr lang="en-US"/>
          </a:p>
        </p:txBody>
      </p:sp>
      <p:sp>
        <p:nvSpPr>
          <p:cNvPr id="5" name="Footer Placeholder 4">
            <a:extLst>
              <a:ext uri="{FF2B5EF4-FFF2-40B4-BE49-F238E27FC236}">
                <a16:creationId xmlns:a16="http://schemas.microsoft.com/office/drawing/2014/main" id="{4B0BF3A9-BB05-5A48-B085-402771585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9C04D-CFDE-744D-8D78-DA2136496D71}"/>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328619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7E2D-9615-914A-A055-12CA0D60C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A6F90-3930-9449-B46A-CF1CEE642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06668-56BA-BA43-A50E-C5988E6B561F}"/>
              </a:ext>
            </a:extLst>
          </p:cNvPr>
          <p:cNvSpPr>
            <a:spLocks noGrp="1"/>
          </p:cNvSpPr>
          <p:nvPr>
            <p:ph type="dt" sz="half" idx="10"/>
          </p:nvPr>
        </p:nvSpPr>
        <p:spPr/>
        <p:txBody>
          <a:bodyPr/>
          <a:lstStyle/>
          <a:p>
            <a:fld id="{391A0CEE-76B0-6D4E-BBC1-134739AA9890}" type="datetime1">
              <a:rPr lang="en-US" smtClean="0"/>
              <a:t>4/14/21</a:t>
            </a:fld>
            <a:endParaRPr lang="en-US"/>
          </a:p>
        </p:txBody>
      </p:sp>
      <p:sp>
        <p:nvSpPr>
          <p:cNvPr id="5" name="Footer Placeholder 4">
            <a:extLst>
              <a:ext uri="{FF2B5EF4-FFF2-40B4-BE49-F238E27FC236}">
                <a16:creationId xmlns:a16="http://schemas.microsoft.com/office/drawing/2014/main" id="{F46F5733-9EE5-E949-A07A-ACEEE9BDB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2E8B5-B5A0-4043-84F6-F9BCE50E99EF}"/>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36391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B0EE-15E2-484C-A703-9EC2A382BC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E261E9-BFBE-0B45-9176-97AC4845C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AEB76-D0CF-7F44-AA39-1768BA4FC367}"/>
              </a:ext>
            </a:extLst>
          </p:cNvPr>
          <p:cNvSpPr>
            <a:spLocks noGrp="1"/>
          </p:cNvSpPr>
          <p:nvPr>
            <p:ph type="dt" sz="half" idx="10"/>
          </p:nvPr>
        </p:nvSpPr>
        <p:spPr/>
        <p:txBody>
          <a:bodyPr/>
          <a:lstStyle/>
          <a:p>
            <a:fld id="{B82E05E3-6244-6A43-85EA-6F1ACC46F736}" type="datetime1">
              <a:rPr lang="en-US" smtClean="0"/>
              <a:t>4/14/21</a:t>
            </a:fld>
            <a:endParaRPr lang="en-US"/>
          </a:p>
        </p:txBody>
      </p:sp>
      <p:sp>
        <p:nvSpPr>
          <p:cNvPr id="5" name="Footer Placeholder 4">
            <a:extLst>
              <a:ext uri="{FF2B5EF4-FFF2-40B4-BE49-F238E27FC236}">
                <a16:creationId xmlns:a16="http://schemas.microsoft.com/office/drawing/2014/main" id="{324A3F60-966D-374F-B6DB-762C90888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E05B0-4430-0841-9313-F04EC87EFE42}"/>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50902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2C4E-D377-714A-8C99-3A458019A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C56B3-CC7A-2544-9F17-7FFDB7126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996A79-2681-154E-A8CF-A7A919F955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108CDB-A54C-0847-B672-2A0536EE8CAC}"/>
              </a:ext>
            </a:extLst>
          </p:cNvPr>
          <p:cNvSpPr>
            <a:spLocks noGrp="1"/>
          </p:cNvSpPr>
          <p:nvPr>
            <p:ph type="dt" sz="half" idx="10"/>
          </p:nvPr>
        </p:nvSpPr>
        <p:spPr/>
        <p:txBody>
          <a:bodyPr/>
          <a:lstStyle/>
          <a:p>
            <a:fld id="{6458CA7B-F63D-874C-AD23-369EF65E3FA5}" type="datetime1">
              <a:rPr lang="en-US" smtClean="0"/>
              <a:t>4/14/21</a:t>
            </a:fld>
            <a:endParaRPr lang="en-US"/>
          </a:p>
        </p:txBody>
      </p:sp>
      <p:sp>
        <p:nvSpPr>
          <p:cNvPr id="6" name="Footer Placeholder 5">
            <a:extLst>
              <a:ext uri="{FF2B5EF4-FFF2-40B4-BE49-F238E27FC236}">
                <a16:creationId xmlns:a16="http://schemas.microsoft.com/office/drawing/2014/main" id="{69910733-014F-0D4D-8BAA-DF477E24A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942EF-728E-474F-B523-CA32C20E62A3}"/>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269833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70B-577F-3F46-9213-9B7BA86C2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D27E8-3C67-C34C-8BF2-3CD543793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96CB49-754F-FD40-B0B6-5DC9FD59F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64B954-6A07-AA41-A265-A5AB6F049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B5E79-C37F-9B40-8807-74022AD8B7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7E61C-8271-DA40-9717-169389E02B8C}"/>
              </a:ext>
            </a:extLst>
          </p:cNvPr>
          <p:cNvSpPr>
            <a:spLocks noGrp="1"/>
          </p:cNvSpPr>
          <p:nvPr>
            <p:ph type="dt" sz="half" idx="10"/>
          </p:nvPr>
        </p:nvSpPr>
        <p:spPr/>
        <p:txBody>
          <a:bodyPr/>
          <a:lstStyle/>
          <a:p>
            <a:fld id="{FE5EAE65-BB93-FD43-ADC0-E89A00E79656}" type="datetime1">
              <a:rPr lang="en-US" smtClean="0"/>
              <a:t>4/14/21</a:t>
            </a:fld>
            <a:endParaRPr lang="en-US"/>
          </a:p>
        </p:txBody>
      </p:sp>
      <p:sp>
        <p:nvSpPr>
          <p:cNvPr id="8" name="Footer Placeholder 7">
            <a:extLst>
              <a:ext uri="{FF2B5EF4-FFF2-40B4-BE49-F238E27FC236}">
                <a16:creationId xmlns:a16="http://schemas.microsoft.com/office/drawing/2014/main" id="{03701E61-34F2-094B-9FC1-E147A7469A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098B4-726F-F041-A972-50342DFD997B}"/>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127804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E96E-BB1F-1542-8B27-0DF5D2615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8DE97-A6EC-4341-B19E-B00A3454F110}"/>
              </a:ext>
            </a:extLst>
          </p:cNvPr>
          <p:cNvSpPr>
            <a:spLocks noGrp="1"/>
          </p:cNvSpPr>
          <p:nvPr>
            <p:ph type="dt" sz="half" idx="10"/>
          </p:nvPr>
        </p:nvSpPr>
        <p:spPr/>
        <p:txBody>
          <a:bodyPr/>
          <a:lstStyle/>
          <a:p>
            <a:fld id="{29F60718-1A68-8D49-9F4C-B80BB21869AC}" type="datetime1">
              <a:rPr lang="en-US" smtClean="0"/>
              <a:t>4/14/21</a:t>
            </a:fld>
            <a:endParaRPr lang="en-US"/>
          </a:p>
        </p:txBody>
      </p:sp>
      <p:sp>
        <p:nvSpPr>
          <p:cNvPr id="4" name="Footer Placeholder 3">
            <a:extLst>
              <a:ext uri="{FF2B5EF4-FFF2-40B4-BE49-F238E27FC236}">
                <a16:creationId xmlns:a16="http://schemas.microsoft.com/office/drawing/2014/main" id="{032D0EF0-A896-1047-A96B-8481416487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6DF9F-E041-C446-AD27-6D5340C7344E}"/>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407491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F2C26-4AD7-C94A-9D61-ADC67F8ED0A7}"/>
              </a:ext>
            </a:extLst>
          </p:cNvPr>
          <p:cNvSpPr>
            <a:spLocks noGrp="1"/>
          </p:cNvSpPr>
          <p:nvPr>
            <p:ph type="dt" sz="half" idx="10"/>
          </p:nvPr>
        </p:nvSpPr>
        <p:spPr/>
        <p:txBody>
          <a:bodyPr/>
          <a:lstStyle/>
          <a:p>
            <a:fld id="{CA0E2401-5264-8F41-8D95-FE3A527ED7BA}" type="datetime1">
              <a:rPr lang="en-US" smtClean="0"/>
              <a:t>4/14/21</a:t>
            </a:fld>
            <a:endParaRPr lang="en-US"/>
          </a:p>
        </p:txBody>
      </p:sp>
      <p:sp>
        <p:nvSpPr>
          <p:cNvPr id="3" name="Footer Placeholder 2">
            <a:extLst>
              <a:ext uri="{FF2B5EF4-FFF2-40B4-BE49-F238E27FC236}">
                <a16:creationId xmlns:a16="http://schemas.microsoft.com/office/drawing/2014/main" id="{1A6038FC-6841-AA4C-9241-B73D26183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501839-4657-DF4B-99E4-A384A65A1465}"/>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14104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212E-F28D-2B4F-9EF1-168414DFB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0A75A8-B81D-0849-B02E-09078EE21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B19B36-E082-3641-AF0F-B4D35FA4F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81257-B751-B14B-B04F-01C70F734E6F}"/>
              </a:ext>
            </a:extLst>
          </p:cNvPr>
          <p:cNvSpPr>
            <a:spLocks noGrp="1"/>
          </p:cNvSpPr>
          <p:nvPr>
            <p:ph type="dt" sz="half" idx="10"/>
          </p:nvPr>
        </p:nvSpPr>
        <p:spPr/>
        <p:txBody>
          <a:bodyPr/>
          <a:lstStyle/>
          <a:p>
            <a:fld id="{C1E2C522-7468-B448-8ABD-C95ADDA08694}" type="datetime1">
              <a:rPr lang="en-US" smtClean="0"/>
              <a:t>4/14/21</a:t>
            </a:fld>
            <a:endParaRPr lang="en-US"/>
          </a:p>
        </p:txBody>
      </p:sp>
      <p:sp>
        <p:nvSpPr>
          <p:cNvPr id="6" name="Footer Placeholder 5">
            <a:extLst>
              <a:ext uri="{FF2B5EF4-FFF2-40B4-BE49-F238E27FC236}">
                <a16:creationId xmlns:a16="http://schemas.microsoft.com/office/drawing/2014/main" id="{5AEFA74E-07E2-EA4E-9D85-61D077181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F002A-1B13-A942-85FC-298B226B725C}"/>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80888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A2B1-E0B1-A441-8AF8-D43DB2731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93378-87FA-5042-8667-804F8ECE6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0E7CF-2BC5-CC4F-A9DD-A302EC5F7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3553D-2FCD-754F-845E-EFF857751FF5}"/>
              </a:ext>
            </a:extLst>
          </p:cNvPr>
          <p:cNvSpPr>
            <a:spLocks noGrp="1"/>
          </p:cNvSpPr>
          <p:nvPr>
            <p:ph type="dt" sz="half" idx="10"/>
          </p:nvPr>
        </p:nvSpPr>
        <p:spPr/>
        <p:txBody>
          <a:bodyPr/>
          <a:lstStyle/>
          <a:p>
            <a:fld id="{F8714CB6-4966-5B49-A7BE-47EA83901093}" type="datetime1">
              <a:rPr lang="en-US" smtClean="0"/>
              <a:t>4/14/21</a:t>
            </a:fld>
            <a:endParaRPr lang="en-US"/>
          </a:p>
        </p:txBody>
      </p:sp>
      <p:sp>
        <p:nvSpPr>
          <p:cNvPr id="6" name="Footer Placeholder 5">
            <a:extLst>
              <a:ext uri="{FF2B5EF4-FFF2-40B4-BE49-F238E27FC236}">
                <a16:creationId xmlns:a16="http://schemas.microsoft.com/office/drawing/2014/main" id="{3E663BCA-6023-444A-A885-12F08330E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03695-02FF-0E4A-B6DC-F9D862F6D743}"/>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289251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AA5CE-A138-D048-9F8B-46718FCBC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1E5259-AA09-8A4A-BBAC-2DD1937C3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6953E-1910-C040-860F-C025306DA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61D53-33E8-1F47-A57F-B935DDDDEEB4}" type="datetime1">
              <a:rPr lang="en-US" smtClean="0"/>
              <a:t>4/14/21</a:t>
            </a:fld>
            <a:endParaRPr lang="en-US"/>
          </a:p>
        </p:txBody>
      </p:sp>
      <p:sp>
        <p:nvSpPr>
          <p:cNvPr id="5" name="Footer Placeholder 4">
            <a:extLst>
              <a:ext uri="{FF2B5EF4-FFF2-40B4-BE49-F238E27FC236}">
                <a16:creationId xmlns:a16="http://schemas.microsoft.com/office/drawing/2014/main" id="{D9048D82-1038-3C41-808F-F30F4CFB5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BB8E4-45B2-4844-B86C-C135D44E1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A0936-66A6-034C-8CAC-26C4475F4DAC}" type="slidenum">
              <a:rPr lang="en-US" smtClean="0"/>
              <a:t>‹#›</a:t>
            </a:fld>
            <a:endParaRPr lang="en-US"/>
          </a:p>
        </p:txBody>
      </p:sp>
    </p:spTree>
    <p:extLst>
      <p:ext uri="{BB962C8B-B14F-4D97-AF65-F5344CB8AC3E}">
        <p14:creationId xmlns:p14="http://schemas.microsoft.com/office/powerpoint/2010/main" val="131922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5941C"/>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E8E70-9798-EA4C-99BD-A26DBCC86B09}"/>
              </a:ext>
            </a:extLst>
          </p:cNvPr>
          <p:cNvSpPr txBox="1"/>
          <p:nvPr/>
        </p:nvSpPr>
        <p:spPr>
          <a:xfrm>
            <a:off x="1205949" y="2582614"/>
            <a:ext cx="4652319" cy="1692771"/>
          </a:xfrm>
          <a:prstGeom prst="rect">
            <a:avLst/>
          </a:prstGeom>
          <a:solidFill>
            <a:srgbClr val="D5941C">
              <a:alpha val="68000"/>
            </a:srgbClr>
          </a:solidFill>
        </p:spPr>
        <p:txBody>
          <a:bodyPr wrap="square" rtlCol="0">
            <a:spAutoFit/>
          </a:bodyPr>
          <a:lstStyle/>
          <a:p>
            <a:pPr algn="ctr"/>
            <a:r>
              <a:rPr lang="en-US" sz="4000" dirty="0">
                <a:solidFill>
                  <a:schemeClr val="bg1"/>
                </a:solidFill>
                <a:latin typeface="Avenir Light" panose="020B0402020203020204" pitchFamily="34" charset="77"/>
              </a:rPr>
              <a:t>Hotel Rooms and Revenue Forecaster</a:t>
            </a:r>
          </a:p>
          <a:p>
            <a:pPr algn="ctr"/>
            <a:r>
              <a:rPr lang="en-US" sz="2400" dirty="0">
                <a:solidFill>
                  <a:schemeClr val="bg1"/>
                </a:solidFill>
                <a:latin typeface="Avenir Light" panose="020B0402020203020204" pitchFamily="34" charset="77"/>
              </a:rPr>
              <a:t>Author: Artem </a:t>
            </a:r>
            <a:r>
              <a:rPr lang="en-US" sz="2400" dirty="0" err="1">
                <a:solidFill>
                  <a:schemeClr val="bg1"/>
                </a:solidFill>
                <a:latin typeface="Avenir Light" panose="020B0402020203020204" pitchFamily="34" charset="77"/>
              </a:rPr>
              <a:t>Lukinov</a:t>
            </a:r>
            <a:endParaRPr lang="en-US" sz="2000" dirty="0">
              <a:solidFill>
                <a:schemeClr val="bg1"/>
              </a:solidFill>
              <a:latin typeface="Avenir Light" panose="020B0402020203020204" pitchFamily="34" charset="77"/>
            </a:endParaRPr>
          </a:p>
        </p:txBody>
      </p:sp>
      <p:pic>
        <p:nvPicPr>
          <p:cNvPr id="3" name="Picture 2">
            <a:extLst>
              <a:ext uri="{FF2B5EF4-FFF2-40B4-BE49-F238E27FC236}">
                <a16:creationId xmlns:a16="http://schemas.microsoft.com/office/drawing/2014/main" id="{059A9067-E8A0-8F46-87EA-9860B39FA5AD}"/>
              </a:ext>
            </a:extLst>
          </p:cNvPr>
          <p:cNvPicPr>
            <a:picLocks noChangeAspect="1"/>
          </p:cNvPicPr>
          <p:nvPr/>
        </p:nvPicPr>
        <p:blipFill>
          <a:blip r:embed="rId3"/>
          <a:stretch>
            <a:fillRect/>
          </a:stretch>
        </p:blipFill>
        <p:spPr>
          <a:xfrm>
            <a:off x="7351835" y="1662982"/>
            <a:ext cx="3634216" cy="3532036"/>
          </a:xfrm>
          <a:prstGeom prst="ellipse">
            <a:avLst/>
          </a:prstGeom>
          <a:ln w="190500" cap="rnd">
            <a:noFill/>
            <a:prstDash val="solid"/>
          </a:ln>
          <a:effectLst>
            <a:outerShdw blurRad="127000" algn="bl" rotWithShape="0">
              <a:srgbClr val="000000"/>
            </a:outerShdw>
          </a:effectLst>
        </p:spPr>
      </p:pic>
    </p:spTree>
    <p:extLst>
      <p:ext uri="{BB962C8B-B14F-4D97-AF65-F5344CB8AC3E}">
        <p14:creationId xmlns:p14="http://schemas.microsoft.com/office/powerpoint/2010/main" val="168596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10</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8388"/>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First Look</a:t>
            </a:r>
          </a:p>
        </p:txBody>
      </p:sp>
      <p:pic>
        <p:nvPicPr>
          <p:cNvPr id="9" name="Picture 8">
            <a:extLst>
              <a:ext uri="{FF2B5EF4-FFF2-40B4-BE49-F238E27FC236}">
                <a16:creationId xmlns:a16="http://schemas.microsoft.com/office/drawing/2014/main" id="{4E222B11-B0C8-BC45-9289-8F0C09CABB90}"/>
              </a:ext>
            </a:extLst>
          </p:cNvPr>
          <p:cNvPicPr>
            <a:picLocks noChangeAspect="1"/>
          </p:cNvPicPr>
          <p:nvPr/>
        </p:nvPicPr>
        <p:blipFill>
          <a:blip r:embed="rId3"/>
          <a:stretch>
            <a:fillRect/>
          </a:stretch>
        </p:blipFill>
        <p:spPr>
          <a:xfrm>
            <a:off x="4837043" y="3343644"/>
            <a:ext cx="6798365" cy="3296177"/>
          </a:xfrm>
          <a:prstGeom prst="rect">
            <a:avLst/>
          </a:prstGeom>
        </p:spPr>
      </p:pic>
      <p:pic>
        <p:nvPicPr>
          <p:cNvPr id="6" name="Picture 5">
            <a:extLst>
              <a:ext uri="{FF2B5EF4-FFF2-40B4-BE49-F238E27FC236}">
                <a16:creationId xmlns:a16="http://schemas.microsoft.com/office/drawing/2014/main" id="{B1EE95B4-0686-0043-BA71-048A0CF0DA4C}"/>
              </a:ext>
            </a:extLst>
          </p:cNvPr>
          <p:cNvPicPr>
            <a:picLocks noChangeAspect="1"/>
          </p:cNvPicPr>
          <p:nvPr/>
        </p:nvPicPr>
        <p:blipFill>
          <a:blip r:embed="rId4"/>
          <a:stretch>
            <a:fillRect/>
          </a:stretch>
        </p:blipFill>
        <p:spPr>
          <a:xfrm>
            <a:off x="470452" y="1491377"/>
            <a:ext cx="6798365" cy="3339104"/>
          </a:xfrm>
          <a:prstGeom prst="rect">
            <a:avLst/>
          </a:prstGeom>
        </p:spPr>
      </p:pic>
    </p:spTree>
    <p:extLst>
      <p:ext uri="{BB962C8B-B14F-4D97-AF65-F5344CB8AC3E}">
        <p14:creationId xmlns:p14="http://schemas.microsoft.com/office/powerpoint/2010/main" val="202259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11</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Stationarity Check</a:t>
            </a:r>
          </a:p>
        </p:txBody>
      </p:sp>
      <p:pic>
        <p:nvPicPr>
          <p:cNvPr id="18" name="Picture 17">
            <a:extLst>
              <a:ext uri="{FF2B5EF4-FFF2-40B4-BE49-F238E27FC236}">
                <a16:creationId xmlns:a16="http://schemas.microsoft.com/office/drawing/2014/main" id="{0E78E06B-F0FC-614F-BF0C-C935B115F7E8}"/>
              </a:ext>
            </a:extLst>
          </p:cNvPr>
          <p:cNvPicPr>
            <a:picLocks noChangeAspect="1"/>
          </p:cNvPicPr>
          <p:nvPr/>
        </p:nvPicPr>
        <p:blipFill>
          <a:blip r:embed="rId3"/>
          <a:stretch>
            <a:fillRect/>
          </a:stretch>
        </p:blipFill>
        <p:spPr>
          <a:xfrm>
            <a:off x="1018402" y="2859480"/>
            <a:ext cx="9474200" cy="1473200"/>
          </a:xfrm>
          <a:prstGeom prst="rect">
            <a:avLst/>
          </a:prstGeom>
        </p:spPr>
      </p:pic>
      <p:sp>
        <p:nvSpPr>
          <p:cNvPr id="20" name="TextBox 19">
            <a:extLst>
              <a:ext uri="{FF2B5EF4-FFF2-40B4-BE49-F238E27FC236}">
                <a16:creationId xmlns:a16="http://schemas.microsoft.com/office/drawing/2014/main" id="{440D85B6-E7E6-9A46-8528-D956C0578899}"/>
              </a:ext>
            </a:extLst>
          </p:cNvPr>
          <p:cNvSpPr txBox="1"/>
          <p:nvPr/>
        </p:nvSpPr>
        <p:spPr>
          <a:xfrm>
            <a:off x="1018402" y="2255442"/>
            <a:ext cx="3790121" cy="400110"/>
          </a:xfrm>
          <a:prstGeom prst="rect">
            <a:avLst/>
          </a:prstGeom>
          <a:noFill/>
        </p:spPr>
        <p:txBody>
          <a:bodyPr wrap="square" rtlCol="0">
            <a:spAutoFit/>
          </a:bodyPr>
          <a:lstStyle/>
          <a:p>
            <a:r>
              <a:rPr lang="en-US" sz="2000" dirty="0">
                <a:solidFill>
                  <a:schemeClr val="bg1">
                    <a:lumMod val="85000"/>
                  </a:schemeClr>
                </a:solidFill>
                <a:latin typeface="Avenir Book" panose="02000503020000020003" pitchFamily="2" charset="0"/>
              </a:rPr>
              <a:t>Augmented Dickey-Fuller Test</a:t>
            </a:r>
          </a:p>
        </p:txBody>
      </p:sp>
    </p:spTree>
    <p:extLst>
      <p:ext uri="{BB962C8B-B14F-4D97-AF65-F5344CB8AC3E}">
        <p14:creationId xmlns:p14="http://schemas.microsoft.com/office/powerpoint/2010/main" val="393129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12</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Stationarity Check</a:t>
            </a:r>
          </a:p>
        </p:txBody>
      </p:sp>
      <p:pic>
        <p:nvPicPr>
          <p:cNvPr id="5" name="Picture 4">
            <a:extLst>
              <a:ext uri="{FF2B5EF4-FFF2-40B4-BE49-F238E27FC236}">
                <a16:creationId xmlns:a16="http://schemas.microsoft.com/office/drawing/2014/main" id="{8CA2DF17-18F8-5A41-9CDC-E1D43EC7959B}"/>
              </a:ext>
            </a:extLst>
          </p:cNvPr>
          <p:cNvPicPr>
            <a:picLocks noChangeAspect="1"/>
          </p:cNvPicPr>
          <p:nvPr/>
        </p:nvPicPr>
        <p:blipFill>
          <a:blip r:embed="rId3"/>
          <a:stretch>
            <a:fillRect/>
          </a:stretch>
        </p:blipFill>
        <p:spPr>
          <a:xfrm>
            <a:off x="6276202" y="1681375"/>
            <a:ext cx="4485981" cy="2335110"/>
          </a:xfrm>
          <a:prstGeom prst="rect">
            <a:avLst/>
          </a:prstGeom>
        </p:spPr>
      </p:pic>
      <p:pic>
        <p:nvPicPr>
          <p:cNvPr id="10" name="Picture 9">
            <a:extLst>
              <a:ext uri="{FF2B5EF4-FFF2-40B4-BE49-F238E27FC236}">
                <a16:creationId xmlns:a16="http://schemas.microsoft.com/office/drawing/2014/main" id="{C407DE03-3720-944D-BEAF-4C05F2A73A93}"/>
              </a:ext>
            </a:extLst>
          </p:cNvPr>
          <p:cNvPicPr>
            <a:picLocks noChangeAspect="1"/>
          </p:cNvPicPr>
          <p:nvPr/>
        </p:nvPicPr>
        <p:blipFill>
          <a:blip r:embed="rId4"/>
          <a:stretch>
            <a:fillRect/>
          </a:stretch>
        </p:blipFill>
        <p:spPr>
          <a:xfrm>
            <a:off x="1338410" y="1681375"/>
            <a:ext cx="4485982" cy="2341607"/>
          </a:xfrm>
          <a:prstGeom prst="rect">
            <a:avLst/>
          </a:prstGeom>
        </p:spPr>
      </p:pic>
      <p:pic>
        <p:nvPicPr>
          <p:cNvPr id="12" name="Picture 11">
            <a:extLst>
              <a:ext uri="{FF2B5EF4-FFF2-40B4-BE49-F238E27FC236}">
                <a16:creationId xmlns:a16="http://schemas.microsoft.com/office/drawing/2014/main" id="{EFC15FB5-7D7F-124D-8774-3C187064722B}"/>
              </a:ext>
            </a:extLst>
          </p:cNvPr>
          <p:cNvPicPr>
            <a:picLocks noChangeAspect="1"/>
          </p:cNvPicPr>
          <p:nvPr/>
        </p:nvPicPr>
        <p:blipFill>
          <a:blip r:embed="rId5"/>
          <a:stretch>
            <a:fillRect/>
          </a:stretch>
        </p:blipFill>
        <p:spPr>
          <a:xfrm>
            <a:off x="6367609" y="4450569"/>
            <a:ext cx="4389775" cy="2266750"/>
          </a:xfrm>
          <a:prstGeom prst="rect">
            <a:avLst/>
          </a:prstGeom>
        </p:spPr>
      </p:pic>
      <p:pic>
        <p:nvPicPr>
          <p:cNvPr id="14" name="Picture 13">
            <a:extLst>
              <a:ext uri="{FF2B5EF4-FFF2-40B4-BE49-F238E27FC236}">
                <a16:creationId xmlns:a16="http://schemas.microsoft.com/office/drawing/2014/main" id="{6ED53397-3AD4-1441-B260-93DFE3271B7A}"/>
              </a:ext>
            </a:extLst>
          </p:cNvPr>
          <p:cNvPicPr>
            <a:picLocks noChangeAspect="1"/>
          </p:cNvPicPr>
          <p:nvPr/>
        </p:nvPicPr>
        <p:blipFill>
          <a:blip r:embed="rId6"/>
          <a:stretch>
            <a:fillRect/>
          </a:stretch>
        </p:blipFill>
        <p:spPr>
          <a:xfrm>
            <a:off x="1434616" y="4382209"/>
            <a:ext cx="4423318" cy="2335110"/>
          </a:xfrm>
          <a:prstGeom prst="rect">
            <a:avLst/>
          </a:prstGeom>
        </p:spPr>
      </p:pic>
      <p:sp>
        <p:nvSpPr>
          <p:cNvPr id="15" name="TextBox 14">
            <a:extLst>
              <a:ext uri="{FF2B5EF4-FFF2-40B4-BE49-F238E27FC236}">
                <a16:creationId xmlns:a16="http://schemas.microsoft.com/office/drawing/2014/main" id="{A2B46F11-51F9-774B-A467-3DF0251E4784}"/>
              </a:ext>
            </a:extLst>
          </p:cNvPr>
          <p:cNvSpPr txBox="1"/>
          <p:nvPr/>
        </p:nvSpPr>
        <p:spPr>
          <a:xfrm>
            <a:off x="225620" y="2987617"/>
            <a:ext cx="861774" cy="1818768"/>
          </a:xfrm>
          <a:prstGeom prst="rect">
            <a:avLst/>
          </a:prstGeom>
          <a:noFill/>
        </p:spPr>
        <p:txBody>
          <a:bodyPr vert="vert270" wrap="none" rtlCol="0">
            <a:spAutoFit/>
          </a:bodyPr>
          <a:lstStyle/>
          <a:p>
            <a:r>
              <a:rPr lang="en-US" sz="4400" dirty="0">
                <a:solidFill>
                  <a:schemeClr val="bg1">
                    <a:lumMod val="85000"/>
                  </a:schemeClr>
                </a:solidFill>
                <a:latin typeface="Avenir Book" panose="02000503020000020003" pitchFamily="2" charset="0"/>
              </a:rPr>
              <a:t>Rooms</a:t>
            </a:r>
          </a:p>
        </p:txBody>
      </p:sp>
      <p:sp>
        <p:nvSpPr>
          <p:cNvPr id="16" name="TextBox 15">
            <a:extLst>
              <a:ext uri="{FF2B5EF4-FFF2-40B4-BE49-F238E27FC236}">
                <a16:creationId xmlns:a16="http://schemas.microsoft.com/office/drawing/2014/main" id="{147267C2-B338-1D46-87D9-B8507B05B216}"/>
              </a:ext>
            </a:extLst>
          </p:cNvPr>
          <p:cNvSpPr txBox="1"/>
          <p:nvPr/>
        </p:nvSpPr>
        <p:spPr>
          <a:xfrm>
            <a:off x="11087834" y="2562433"/>
            <a:ext cx="861774" cy="2270814"/>
          </a:xfrm>
          <a:prstGeom prst="rect">
            <a:avLst/>
          </a:prstGeom>
          <a:noFill/>
        </p:spPr>
        <p:txBody>
          <a:bodyPr vert="vert" wrap="none" rtlCol="0">
            <a:spAutoFit/>
          </a:bodyPr>
          <a:lstStyle/>
          <a:p>
            <a:r>
              <a:rPr lang="en-US" sz="4400" dirty="0">
                <a:solidFill>
                  <a:schemeClr val="bg1">
                    <a:lumMod val="85000"/>
                  </a:schemeClr>
                </a:solidFill>
                <a:latin typeface="Avenir Book" panose="02000503020000020003" pitchFamily="2" charset="0"/>
              </a:rPr>
              <a:t>Revenue</a:t>
            </a:r>
          </a:p>
        </p:txBody>
      </p:sp>
    </p:spTree>
    <p:extLst>
      <p:ext uri="{BB962C8B-B14F-4D97-AF65-F5344CB8AC3E}">
        <p14:creationId xmlns:p14="http://schemas.microsoft.com/office/powerpoint/2010/main" val="384682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13</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356798"/>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Model choice</a:t>
            </a:r>
          </a:p>
        </p:txBody>
      </p:sp>
      <p:sp>
        <p:nvSpPr>
          <p:cNvPr id="2" name="TextBox 1">
            <a:extLst>
              <a:ext uri="{FF2B5EF4-FFF2-40B4-BE49-F238E27FC236}">
                <a16:creationId xmlns:a16="http://schemas.microsoft.com/office/drawing/2014/main" id="{7E3FB7AC-EAB2-224D-ADEA-9D0E8591726A}"/>
              </a:ext>
            </a:extLst>
          </p:cNvPr>
          <p:cNvSpPr txBox="1"/>
          <p:nvPr/>
        </p:nvSpPr>
        <p:spPr>
          <a:xfrm>
            <a:off x="1946232" y="1402022"/>
            <a:ext cx="4303286" cy="4832092"/>
          </a:xfrm>
          <a:prstGeom prst="rect">
            <a:avLst/>
          </a:prstGeom>
          <a:noFill/>
        </p:spPr>
        <p:txBody>
          <a:bodyPr wrap="square" rtlCol="0">
            <a:spAutoFit/>
          </a:bodyPr>
          <a:lstStyle/>
          <a:p>
            <a:r>
              <a:rPr lang="en-US" sz="2800" b="1" dirty="0">
                <a:solidFill>
                  <a:schemeClr val="bg1">
                    <a:lumMod val="85000"/>
                  </a:schemeClr>
                </a:solidFill>
                <a:latin typeface="Avenir Book" panose="02000503020000020003" pitchFamily="2" charset="0"/>
              </a:rPr>
              <a:t>Time Series:</a:t>
            </a:r>
          </a:p>
          <a:p>
            <a:pPr marL="1371600" lvl="2" indent="-457200">
              <a:buFontTx/>
              <a:buChar char="-"/>
            </a:pPr>
            <a:r>
              <a:rPr lang="en-US" sz="2800" dirty="0">
                <a:solidFill>
                  <a:schemeClr val="bg1">
                    <a:lumMod val="85000"/>
                  </a:schemeClr>
                </a:solidFill>
                <a:latin typeface="Avenir Book" panose="02000503020000020003" pitchFamily="2" charset="0"/>
              </a:rPr>
              <a:t>ARIMA</a:t>
            </a:r>
          </a:p>
          <a:p>
            <a:pPr marL="1371600" lvl="2" indent="-457200">
              <a:buFontTx/>
              <a:buChar char="-"/>
            </a:pPr>
            <a:r>
              <a:rPr lang="en-US" sz="2800" dirty="0">
                <a:solidFill>
                  <a:schemeClr val="bg1">
                    <a:lumMod val="85000"/>
                  </a:schemeClr>
                </a:solidFill>
                <a:latin typeface="Avenir Book" panose="02000503020000020003" pitchFamily="2" charset="0"/>
              </a:rPr>
              <a:t>SARIMA</a:t>
            </a:r>
          </a:p>
          <a:p>
            <a:endParaRPr lang="en-US" sz="2800" dirty="0">
              <a:solidFill>
                <a:schemeClr val="bg1">
                  <a:lumMod val="85000"/>
                </a:schemeClr>
              </a:solidFill>
              <a:latin typeface="Avenir Book" panose="02000503020000020003" pitchFamily="2" charset="0"/>
            </a:endParaRPr>
          </a:p>
          <a:p>
            <a:r>
              <a:rPr lang="en-US" sz="2800" b="1" dirty="0">
                <a:solidFill>
                  <a:schemeClr val="bg1">
                    <a:lumMod val="85000"/>
                  </a:schemeClr>
                </a:solidFill>
                <a:latin typeface="Avenir Book" panose="02000503020000020003" pitchFamily="2" charset="0"/>
              </a:rPr>
              <a:t>RNN:</a:t>
            </a:r>
          </a:p>
          <a:p>
            <a:pPr lvl="2"/>
            <a:r>
              <a:rPr lang="en-US" sz="2800" dirty="0">
                <a:solidFill>
                  <a:schemeClr val="bg1">
                    <a:lumMod val="85000"/>
                  </a:schemeClr>
                </a:solidFill>
                <a:latin typeface="Avenir Book" panose="02000503020000020003" pitchFamily="2" charset="0"/>
              </a:rPr>
              <a:t>- LSTM</a:t>
            </a:r>
          </a:p>
          <a:p>
            <a:pPr lvl="2"/>
            <a:r>
              <a:rPr lang="en-US" sz="2800" dirty="0">
                <a:solidFill>
                  <a:schemeClr val="bg1">
                    <a:lumMod val="85000"/>
                  </a:schemeClr>
                </a:solidFill>
                <a:latin typeface="Avenir Book" panose="02000503020000020003" pitchFamily="2" charset="0"/>
              </a:rPr>
              <a:t>- GRU</a:t>
            </a:r>
          </a:p>
          <a:p>
            <a:endParaRPr lang="en-US" sz="2800" dirty="0">
              <a:solidFill>
                <a:schemeClr val="bg1">
                  <a:lumMod val="85000"/>
                </a:schemeClr>
              </a:solidFill>
              <a:latin typeface="Avenir Book" panose="02000503020000020003" pitchFamily="2" charset="0"/>
            </a:endParaRPr>
          </a:p>
          <a:p>
            <a:r>
              <a:rPr lang="en-US" sz="2800" b="1" dirty="0">
                <a:solidFill>
                  <a:schemeClr val="bg1">
                    <a:lumMod val="85000"/>
                  </a:schemeClr>
                </a:solidFill>
                <a:latin typeface="Avenir Book" panose="02000503020000020003" pitchFamily="2" charset="0"/>
              </a:rPr>
              <a:t>Additional:</a:t>
            </a:r>
          </a:p>
          <a:p>
            <a:pPr lvl="2"/>
            <a:r>
              <a:rPr lang="en-US" sz="2800" dirty="0">
                <a:solidFill>
                  <a:schemeClr val="bg1">
                    <a:lumMod val="85000"/>
                  </a:schemeClr>
                </a:solidFill>
                <a:latin typeface="Avenir Book" panose="02000503020000020003" pitchFamily="2" charset="0"/>
              </a:rPr>
              <a:t>- Prophet</a:t>
            </a:r>
          </a:p>
          <a:p>
            <a:pPr lvl="2"/>
            <a:r>
              <a:rPr lang="en-US" sz="2800" dirty="0">
                <a:solidFill>
                  <a:schemeClr val="bg1">
                    <a:lumMod val="85000"/>
                  </a:schemeClr>
                </a:solidFill>
                <a:latin typeface="Avenir Book" panose="02000503020000020003" pitchFamily="2" charset="0"/>
              </a:rPr>
              <a:t>- </a:t>
            </a:r>
            <a:r>
              <a:rPr lang="en-US" sz="2800" dirty="0" err="1">
                <a:solidFill>
                  <a:schemeClr val="bg1">
                    <a:lumMod val="85000"/>
                  </a:schemeClr>
                </a:solidFill>
                <a:latin typeface="Avenir Book" panose="02000503020000020003" pitchFamily="2" charset="0"/>
              </a:rPr>
              <a:t>NeuralProphet</a:t>
            </a:r>
            <a:endParaRPr lang="en-US" sz="2800" dirty="0">
              <a:solidFill>
                <a:schemeClr val="bg1">
                  <a:lumMod val="85000"/>
                </a:schemeClr>
              </a:solidFill>
              <a:latin typeface="Avenir Book" panose="02000503020000020003" pitchFamily="2" charset="0"/>
            </a:endParaRPr>
          </a:p>
        </p:txBody>
      </p:sp>
      <p:pic>
        <p:nvPicPr>
          <p:cNvPr id="8" name="Picture 7">
            <a:extLst>
              <a:ext uri="{FF2B5EF4-FFF2-40B4-BE49-F238E27FC236}">
                <a16:creationId xmlns:a16="http://schemas.microsoft.com/office/drawing/2014/main" id="{40D93507-DD87-E84F-A0F5-9DB4A7FE2BFD}"/>
              </a:ext>
            </a:extLst>
          </p:cNvPr>
          <p:cNvPicPr>
            <a:picLocks noChangeAspect="1"/>
          </p:cNvPicPr>
          <p:nvPr/>
        </p:nvPicPr>
        <p:blipFill>
          <a:blip r:embed="rId3"/>
          <a:stretch>
            <a:fillRect/>
          </a:stretch>
        </p:blipFill>
        <p:spPr>
          <a:xfrm>
            <a:off x="7106478" y="882997"/>
            <a:ext cx="2432326" cy="2432326"/>
          </a:xfrm>
          <a:prstGeom prst="rect">
            <a:avLst/>
          </a:prstGeom>
        </p:spPr>
      </p:pic>
      <p:pic>
        <p:nvPicPr>
          <p:cNvPr id="11" name="Picture 10">
            <a:extLst>
              <a:ext uri="{FF2B5EF4-FFF2-40B4-BE49-F238E27FC236}">
                <a16:creationId xmlns:a16="http://schemas.microsoft.com/office/drawing/2014/main" id="{0009EDBA-26D4-CA46-AABA-5BBDF30F33B5}"/>
              </a:ext>
            </a:extLst>
          </p:cNvPr>
          <p:cNvPicPr>
            <a:picLocks noChangeAspect="1"/>
          </p:cNvPicPr>
          <p:nvPr/>
        </p:nvPicPr>
        <p:blipFill>
          <a:blip r:embed="rId4"/>
          <a:stretch>
            <a:fillRect/>
          </a:stretch>
        </p:blipFill>
        <p:spPr>
          <a:xfrm>
            <a:off x="7106478" y="2583959"/>
            <a:ext cx="2468217" cy="2468217"/>
          </a:xfrm>
          <a:prstGeom prst="rect">
            <a:avLst/>
          </a:prstGeom>
        </p:spPr>
      </p:pic>
      <p:pic>
        <p:nvPicPr>
          <p:cNvPr id="17" name="Picture 16">
            <a:extLst>
              <a:ext uri="{FF2B5EF4-FFF2-40B4-BE49-F238E27FC236}">
                <a16:creationId xmlns:a16="http://schemas.microsoft.com/office/drawing/2014/main" id="{A1A34350-B093-EF40-BAB9-3278B0C461A5}"/>
              </a:ext>
            </a:extLst>
          </p:cNvPr>
          <p:cNvPicPr>
            <a:picLocks noChangeAspect="1"/>
          </p:cNvPicPr>
          <p:nvPr/>
        </p:nvPicPr>
        <p:blipFill>
          <a:blip r:embed="rId5"/>
          <a:stretch>
            <a:fillRect/>
          </a:stretch>
        </p:blipFill>
        <p:spPr>
          <a:xfrm>
            <a:off x="7088532" y="4284921"/>
            <a:ext cx="2468217" cy="2468217"/>
          </a:xfrm>
          <a:prstGeom prst="rect">
            <a:avLst/>
          </a:prstGeom>
        </p:spPr>
      </p:pic>
    </p:spTree>
    <p:extLst>
      <p:ext uri="{BB962C8B-B14F-4D97-AF65-F5344CB8AC3E}">
        <p14:creationId xmlns:p14="http://schemas.microsoft.com/office/powerpoint/2010/main" val="258902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14</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Prophet and </a:t>
            </a:r>
            <a:r>
              <a:rPr lang="en-US" sz="4800" b="1" dirty="0" err="1">
                <a:solidFill>
                  <a:schemeClr val="bg1">
                    <a:lumMod val="85000"/>
                  </a:schemeClr>
                </a:solidFill>
                <a:latin typeface="Avenir Book" panose="02000503020000020003" pitchFamily="2" charset="0"/>
              </a:rPr>
              <a:t>NeuralProphet</a:t>
            </a:r>
            <a:endParaRPr lang="en-US" sz="4800" b="1" dirty="0">
              <a:solidFill>
                <a:schemeClr val="bg1">
                  <a:lumMod val="85000"/>
                </a:schemeClr>
              </a:solidFill>
              <a:latin typeface="Avenir Book" panose="02000503020000020003" pitchFamily="2" charset="0"/>
            </a:endParaRPr>
          </a:p>
        </p:txBody>
      </p:sp>
      <p:sp>
        <p:nvSpPr>
          <p:cNvPr id="2" name="TextBox 1">
            <a:extLst>
              <a:ext uri="{FF2B5EF4-FFF2-40B4-BE49-F238E27FC236}">
                <a16:creationId xmlns:a16="http://schemas.microsoft.com/office/drawing/2014/main" id="{CF1F4D31-9F3B-9644-B162-1A808E7DE35E}"/>
              </a:ext>
            </a:extLst>
          </p:cNvPr>
          <p:cNvSpPr txBox="1"/>
          <p:nvPr/>
        </p:nvSpPr>
        <p:spPr>
          <a:xfrm>
            <a:off x="7694544" y="1812491"/>
            <a:ext cx="2120348" cy="1384995"/>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Linear and</a:t>
            </a:r>
          </a:p>
          <a:p>
            <a:pPr algn="ctr"/>
            <a:r>
              <a:rPr lang="en-US" sz="2800" dirty="0">
                <a:solidFill>
                  <a:schemeClr val="bg1">
                    <a:lumMod val="85000"/>
                  </a:schemeClr>
                </a:solidFill>
                <a:latin typeface="Avenir Book" panose="02000503020000020003" pitchFamily="2" charset="0"/>
              </a:rPr>
              <a:t>non-linear </a:t>
            </a:r>
          </a:p>
          <a:p>
            <a:pPr algn="ctr"/>
            <a:r>
              <a:rPr lang="en-US" sz="2800" dirty="0">
                <a:solidFill>
                  <a:schemeClr val="bg1">
                    <a:lumMod val="85000"/>
                  </a:schemeClr>
                </a:solidFill>
                <a:latin typeface="Avenir Book" panose="02000503020000020003" pitchFamily="2" charset="0"/>
              </a:rPr>
              <a:t>regressions</a:t>
            </a:r>
          </a:p>
        </p:txBody>
      </p:sp>
      <p:sp>
        <p:nvSpPr>
          <p:cNvPr id="6" name="TextBox 5">
            <a:extLst>
              <a:ext uri="{FF2B5EF4-FFF2-40B4-BE49-F238E27FC236}">
                <a16:creationId xmlns:a16="http://schemas.microsoft.com/office/drawing/2014/main" id="{D670B591-BC37-8743-BA4E-FA14FB210476}"/>
              </a:ext>
            </a:extLst>
          </p:cNvPr>
          <p:cNvSpPr txBox="1"/>
          <p:nvPr/>
        </p:nvSpPr>
        <p:spPr>
          <a:xfrm>
            <a:off x="7321826" y="4711075"/>
            <a:ext cx="3124200" cy="1384995"/>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AR-Net</a:t>
            </a:r>
          </a:p>
          <a:p>
            <a:pPr algn="ctr"/>
            <a:r>
              <a:rPr lang="en-US" sz="2800" dirty="0">
                <a:solidFill>
                  <a:schemeClr val="bg1">
                    <a:lumMod val="85000"/>
                  </a:schemeClr>
                </a:solidFill>
                <a:latin typeface="Avenir Book" panose="02000503020000020003" pitchFamily="2" charset="0"/>
              </a:rPr>
              <a:t>An Autoregressive Neural Network</a:t>
            </a:r>
          </a:p>
        </p:txBody>
      </p:sp>
      <p:sp>
        <p:nvSpPr>
          <p:cNvPr id="8" name="Cross 7">
            <a:extLst>
              <a:ext uri="{FF2B5EF4-FFF2-40B4-BE49-F238E27FC236}">
                <a16:creationId xmlns:a16="http://schemas.microsoft.com/office/drawing/2014/main" id="{C53CD4E6-E2A2-0644-8BDC-61AC57CB3863}"/>
              </a:ext>
            </a:extLst>
          </p:cNvPr>
          <p:cNvSpPr/>
          <p:nvPr/>
        </p:nvSpPr>
        <p:spPr>
          <a:xfrm>
            <a:off x="8330649" y="3542412"/>
            <a:ext cx="848138" cy="848138"/>
          </a:xfrm>
          <a:prstGeom prst="plu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B9DC9B0-C30C-0A45-ACE4-9EFD70C2B542}"/>
              </a:ext>
            </a:extLst>
          </p:cNvPr>
          <p:cNvSpPr txBox="1"/>
          <p:nvPr/>
        </p:nvSpPr>
        <p:spPr>
          <a:xfrm>
            <a:off x="1822175" y="1812491"/>
            <a:ext cx="2345635" cy="954107"/>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Logistic regressions</a:t>
            </a:r>
          </a:p>
        </p:txBody>
      </p:sp>
      <p:sp>
        <p:nvSpPr>
          <p:cNvPr id="10" name="Cross 9">
            <a:extLst>
              <a:ext uri="{FF2B5EF4-FFF2-40B4-BE49-F238E27FC236}">
                <a16:creationId xmlns:a16="http://schemas.microsoft.com/office/drawing/2014/main" id="{9405D774-54A1-FB42-9E0C-3A683ED0D4FD}"/>
              </a:ext>
            </a:extLst>
          </p:cNvPr>
          <p:cNvSpPr/>
          <p:nvPr/>
        </p:nvSpPr>
        <p:spPr>
          <a:xfrm>
            <a:off x="2703445" y="2926073"/>
            <a:ext cx="430696" cy="430696"/>
          </a:xfrm>
          <a:prstGeom prst="plu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3AE82C4-8EBF-814C-A85A-917D8205E2A2}"/>
              </a:ext>
            </a:extLst>
          </p:cNvPr>
          <p:cNvSpPr txBox="1"/>
          <p:nvPr/>
        </p:nvSpPr>
        <p:spPr>
          <a:xfrm>
            <a:off x="1745975" y="3674798"/>
            <a:ext cx="2345635" cy="523220"/>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Seasonality</a:t>
            </a:r>
          </a:p>
        </p:txBody>
      </p:sp>
      <p:sp>
        <p:nvSpPr>
          <p:cNvPr id="12" name="Cross 11">
            <a:extLst>
              <a:ext uri="{FF2B5EF4-FFF2-40B4-BE49-F238E27FC236}">
                <a16:creationId xmlns:a16="http://schemas.microsoft.com/office/drawing/2014/main" id="{4489D888-1686-9543-AB7E-A18B33027442}"/>
              </a:ext>
            </a:extLst>
          </p:cNvPr>
          <p:cNvSpPr/>
          <p:nvPr/>
        </p:nvSpPr>
        <p:spPr>
          <a:xfrm>
            <a:off x="2703445" y="4338567"/>
            <a:ext cx="430696" cy="430696"/>
          </a:xfrm>
          <a:prstGeom prst="plu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42BF0E0-2526-3643-B2A5-91D037367123}"/>
              </a:ext>
            </a:extLst>
          </p:cNvPr>
          <p:cNvSpPr txBox="1"/>
          <p:nvPr/>
        </p:nvSpPr>
        <p:spPr>
          <a:xfrm>
            <a:off x="1745974" y="5209264"/>
            <a:ext cx="2345635" cy="954107"/>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Special events</a:t>
            </a:r>
          </a:p>
        </p:txBody>
      </p:sp>
      <p:cxnSp>
        <p:nvCxnSpPr>
          <p:cNvPr id="15" name="Straight Connector 14">
            <a:extLst>
              <a:ext uri="{FF2B5EF4-FFF2-40B4-BE49-F238E27FC236}">
                <a16:creationId xmlns:a16="http://schemas.microsoft.com/office/drawing/2014/main" id="{FB0EBA09-821A-414B-B345-82FE5DFCB019}"/>
              </a:ext>
            </a:extLst>
          </p:cNvPr>
          <p:cNvCxnSpPr>
            <a:cxnSpLocks/>
          </p:cNvCxnSpPr>
          <p:nvPr/>
        </p:nvCxnSpPr>
        <p:spPr>
          <a:xfrm>
            <a:off x="5764696" y="1961322"/>
            <a:ext cx="0" cy="4134748"/>
          </a:xfrm>
          <a:prstGeom prst="line">
            <a:avLst/>
          </a:prstGeom>
          <a:ln w="60325"/>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9669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15</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Time Series Models</a:t>
            </a:r>
          </a:p>
        </p:txBody>
      </p:sp>
      <p:pic>
        <p:nvPicPr>
          <p:cNvPr id="14" name="Picture 13">
            <a:extLst>
              <a:ext uri="{FF2B5EF4-FFF2-40B4-BE49-F238E27FC236}">
                <a16:creationId xmlns:a16="http://schemas.microsoft.com/office/drawing/2014/main" id="{41176DEB-A8B5-1F4E-A016-B8BDD079583A}"/>
              </a:ext>
            </a:extLst>
          </p:cNvPr>
          <p:cNvPicPr>
            <a:picLocks noChangeAspect="1"/>
          </p:cNvPicPr>
          <p:nvPr/>
        </p:nvPicPr>
        <p:blipFill>
          <a:blip r:embed="rId3"/>
          <a:stretch>
            <a:fillRect/>
          </a:stretch>
        </p:blipFill>
        <p:spPr>
          <a:xfrm>
            <a:off x="1929296" y="1529923"/>
            <a:ext cx="7670800" cy="4584700"/>
          </a:xfrm>
          <a:prstGeom prst="rect">
            <a:avLst/>
          </a:prstGeom>
        </p:spPr>
      </p:pic>
    </p:spTree>
    <p:extLst>
      <p:ext uri="{BB962C8B-B14F-4D97-AF65-F5344CB8AC3E}">
        <p14:creationId xmlns:p14="http://schemas.microsoft.com/office/powerpoint/2010/main" val="386440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16</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Best Time Series Model</a:t>
            </a:r>
          </a:p>
        </p:txBody>
      </p:sp>
      <p:pic>
        <p:nvPicPr>
          <p:cNvPr id="5" name="Picture 4">
            <a:extLst>
              <a:ext uri="{FF2B5EF4-FFF2-40B4-BE49-F238E27FC236}">
                <a16:creationId xmlns:a16="http://schemas.microsoft.com/office/drawing/2014/main" id="{1C99D71D-FA17-5646-9C96-A01DB67194BB}"/>
              </a:ext>
            </a:extLst>
          </p:cNvPr>
          <p:cNvPicPr>
            <a:picLocks noChangeAspect="1"/>
          </p:cNvPicPr>
          <p:nvPr/>
        </p:nvPicPr>
        <p:blipFill>
          <a:blip r:embed="rId3"/>
          <a:stretch>
            <a:fillRect/>
          </a:stretch>
        </p:blipFill>
        <p:spPr>
          <a:xfrm>
            <a:off x="4745124" y="3243459"/>
            <a:ext cx="6608676" cy="3614541"/>
          </a:xfrm>
          <a:prstGeom prst="rect">
            <a:avLst/>
          </a:prstGeom>
        </p:spPr>
      </p:pic>
      <p:pic>
        <p:nvPicPr>
          <p:cNvPr id="8" name="Picture 7">
            <a:extLst>
              <a:ext uri="{FF2B5EF4-FFF2-40B4-BE49-F238E27FC236}">
                <a16:creationId xmlns:a16="http://schemas.microsoft.com/office/drawing/2014/main" id="{ED0A51AC-58D1-2D4D-A113-67D41D46EFD4}"/>
              </a:ext>
            </a:extLst>
          </p:cNvPr>
          <p:cNvPicPr>
            <a:picLocks noChangeAspect="1"/>
          </p:cNvPicPr>
          <p:nvPr/>
        </p:nvPicPr>
        <p:blipFill>
          <a:blip r:embed="rId4"/>
          <a:stretch>
            <a:fillRect/>
          </a:stretch>
        </p:blipFill>
        <p:spPr>
          <a:xfrm>
            <a:off x="0" y="1288197"/>
            <a:ext cx="6467061" cy="3614541"/>
          </a:xfrm>
          <a:prstGeom prst="rect">
            <a:avLst/>
          </a:prstGeom>
        </p:spPr>
      </p:pic>
      <p:pic>
        <p:nvPicPr>
          <p:cNvPr id="10" name="Picture 9">
            <a:extLst>
              <a:ext uri="{FF2B5EF4-FFF2-40B4-BE49-F238E27FC236}">
                <a16:creationId xmlns:a16="http://schemas.microsoft.com/office/drawing/2014/main" id="{52EF2240-9523-9245-8FB5-43396B17606A}"/>
              </a:ext>
            </a:extLst>
          </p:cNvPr>
          <p:cNvPicPr>
            <a:picLocks noChangeAspect="1"/>
          </p:cNvPicPr>
          <p:nvPr/>
        </p:nvPicPr>
        <p:blipFill>
          <a:blip r:embed="rId5"/>
          <a:stretch>
            <a:fillRect/>
          </a:stretch>
        </p:blipFill>
        <p:spPr>
          <a:xfrm>
            <a:off x="7665666" y="685106"/>
            <a:ext cx="2743199" cy="2743199"/>
          </a:xfrm>
          <a:prstGeom prst="rect">
            <a:avLst/>
          </a:prstGeom>
        </p:spPr>
      </p:pic>
    </p:spTree>
    <p:extLst>
      <p:ext uri="{BB962C8B-B14F-4D97-AF65-F5344CB8AC3E}">
        <p14:creationId xmlns:p14="http://schemas.microsoft.com/office/powerpoint/2010/main" val="1550459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17</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Recurring Neural Networks</a:t>
            </a:r>
          </a:p>
        </p:txBody>
      </p:sp>
      <p:pic>
        <p:nvPicPr>
          <p:cNvPr id="5" name="Picture 4">
            <a:extLst>
              <a:ext uri="{FF2B5EF4-FFF2-40B4-BE49-F238E27FC236}">
                <a16:creationId xmlns:a16="http://schemas.microsoft.com/office/drawing/2014/main" id="{988728EE-44C2-764A-83C3-7D0171B8A840}"/>
              </a:ext>
            </a:extLst>
          </p:cNvPr>
          <p:cNvPicPr>
            <a:picLocks noChangeAspect="1"/>
          </p:cNvPicPr>
          <p:nvPr/>
        </p:nvPicPr>
        <p:blipFill>
          <a:blip r:embed="rId3"/>
          <a:stretch>
            <a:fillRect/>
          </a:stretch>
        </p:blipFill>
        <p:spPr>
          <a:xfrm>
            <a:off x="2083780" y="2369353"/>
            <a:ext cx="7365020" cy="4142823"/>
          </a:xfrm>
          <a:prstGeom prst="rect">
            <a:avLst/>
          </a:prstGeom>
        </p:spPr>
      </p:pic>
      <p:sp>
        <p:nvSpPr>
          <p:cNvPr id="8" name="TextBox 7">
            <a:extLst>
              <a:ext uri="{FF2B5EF4-FFF2-40B4-BE49-F238E27FC236}">
                <a16:creationId xmlns:a16="http://schemas.microsoft.com/office/drawing/2014/main" id="{C3777BAF-F842-104A-B6A7-459878B4CDB7}"/>
              </a:ext>
            </a:extLst>
          </p:cNvPr>
          <p:cNvSpPr txBox="1"/>
          <p:nvPr/>
        </p:nvSpPr>
        <p:spPr>
          <a:xfrm>
            <a:off x="2795482" y="1536388"/>
            <a:ext cx="5815118" cy="584775"/>
          </a:xfrm>
          <a:prstGeom prst="rect">
            <a:avLst/>
          </a:prstGeom>
          <a:noFill/>
        </p:spPr>
        <p:txBody>
          <a:bodyPr wrap="none" rtlCol="0">
            <a:spAutoFit/>
          </a:bodyPr>
          <a:lstStyle/>
          <a:p>
            <a:r>
              <a:rPr lang="en-US" sz="3200" dirty="0">
                <a:solidFill>
                  <a:schemeClr val="bg1">
                    <a:lumMod val="85000"/>
                  </a:schemeClr>
                </a:solidFill>
                <a:latin typeface="Avenir Book" panose="02000503020000020003" pitchFamily="2" charset="0"/>
              </a:rPr>
              <a:t>Why LSTM and GRU? Memory!</a:t>
            </a:r>
          </a:p>
        </p:txBody>
      </p:sp>
    </p:spTree>
    <p:extLst>
      <p:ext uri="{BB962C8B-B14F-4D97-AF65-F5344CB8AC3E}">
        <p14:creationId xmlns:p14="http://schemas.microsoft.com/office/powerpoint/2010/main" val="132748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18</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Recurring Neural Networks</a:t>
            </a:r>
          </a:p>
        </p:txBody>
      </p:sp>
      <p:pic>
        <p:nvPicPr>
          <p:cNvPr id="6" name="Picture 5">
            <a:extLst>
              <a:ext uri="{FF2B5EF4-FFF2-40B4-BE49-F238E27FC236}">
                <a16:creationId xmlns:a16="http://schemas.microsoft.com/office/drawing/2014/main" id="{E3F5E850-D63C-F845-859C-ADC09E9BA2F5}"/>
              </a:ext>
            </a:extLst>
          </p:cNvPr>
          <p:cNvPicPr>
            <a:picLocks noChangeAspect="1"/>
          </p:cNvPicPr>
          <p:nvPr/>
        </p:nvPicPr>
        <p:blipFill>
          <a:blip r:embed="rId3"/>
          <a:stretch>
            <a:fillRect/>
          </a:stretch>
        </p:blipFill>
        <p:spPr>
          <a:xfrm>
            <a:off x="457200" y="2275295"/>
            <a:ext cx="5376753" cy="3100180"/>
          </a:xfrm>
          <a:prstGeom prst="rect">
            <a:avLst/>
          </a:prstGeom>
        </p:spPr>
      </p:pic>
      <p:sp>
        <p:nvSpPr>
          <p:cNvPr id="11" name="TextBox 10">
            <a:extLst>
              <a:ext uri="{FF2B5EF4-FFF2-40B4-BE49-F238E27FC236}">
                <a16:creationId xmlns:a16="http://schemas.microsoft.com/office/drawing/2014/main" id="{410F8C50-D1C1-724A-9E3B-5F44B2563690}"/>
              </a:ext>
            </a:extLst>
          </p:cNvPr>
          <p:cNvSpPr txBox="1"/>
          <p:nvPr/>
        </p:nvSpPr>
        <p:spPr>
          <a:xfrm>
            <a:off x="1457739" y="1696278"/>
            <a:ext cx="2570922" cy="523220"/>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LSTM</a:t>
            </a:r>
          </a:p>
        </p:txBody>
      </p:sp>
      <p:sp>
        <p:nvSpPr>
          <p:cNvPr id="12" name="TextBox 11">
            <a:extLst>
              <a:ext uri="{FF2B5EF4-FFF2-40B4-BE49-F238E27FC236}">
                <a16:creationId xmlns:a16="http://schemas.microsoft.com/office/drawing/2014/main" id="{A9066AB2-6572-EB4B-89B2-CD21837C7925}"/>
              </a:ext>
            </a:extLst>
          </p:cNvPr>
          <p:cNvSpPr txBox="1"/>
          <p:nvPr/>
        </p:nvSpPr>
        <p:spPr>
          <a:xfrm>
            <a:off x="7411278" y="1696278"/>
            <a:ext cx="2570922" cy="523220"/>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GRU</a:t>
            </a:r>
          </a:p>
        </p:txBody>
      </p:sp>
      <p:pic>
        <p:nvPicPr>
          <p:cNvPr id="14" name="Picture 13">
            <a:extLst>
              <a:ext uri="{FF2B5EF4-FFF2-40B4-BE49-F238E27FC236}">
                <a16:creationId xmlns:a16="http://schemas.microsoft.com/office/drawing/2014/main" id="{608DE13E-C7E1-8448-9E4F-1BDC95D7D326}"/>
              </a:ext>
            </a:extLst>
          </p:cNvPr>
          <p:cNvPicPr>
            <a:picLocks noChangeAspect="1"/>
          </p:cNvPicPr>
          <p:nvPr/>
        </p:nvPicPr>
        <p:blipFill>
          <a:blip r:embed="rId4"/>
          <a:stretch>
            <a:fillRect/>
          </a:stretch>
        </p:blipFill>
        <p:spPr>
          <a:xfrm>
            <a:off x="6080767" y="2269071"/>
            <a:ext cx="5439050" cy="3100180"/>
          </a:xfrm>
          <a:prstGeom prst="rect">
            <a:avLst/>
          </a:prstGeom>
        </p:spPr>
      </p:pic>
    </p:spTree>
    <p:extLst>
      <p:ext uri="{BB962C8B-B14F-4D97-AF65-F5344CB8AC3E}">
        <p14:creationId xmlns:p14="http://schemas.microsoft.com/office/powerpoint/2010/main" val="62890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19</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Best RNNs</a:t>
            </a:r>
          </a:p>
        </p:txBody>
      </p:sp>
      <p:pic>
        <p:nvPicPr>
          <p:cNvPr id="9" name="Picture 8">
            <a:extLst>
              <a:ext uri="{FF2B5EF4-FFF2-40B4-BE49-F238E27FC236}">
                <a16:creationId xmlns:a16="http://schemas.microsoft.com/office/drawing/2014/main" id="{5767F193-9AB4-A141-ACA9-0F26E1B1ABE2}"/>
              </a:ext>
            </a:extLst>
          </p:cNvPr>
          <p:cNvPicPr>
            <a:picLocks noChangeAspect="1"/>
          </p:cNvPicPr>
          <p:nvPr/>
        </p:nvPicPr>
        <p:blipFill>
          <a:blip r:embed="rId3"/>
          <a:stretch>
            <a:fillRect/>
          </a:stretch>
        </p:blipFill>
        <p:spPr>
          <a:xfrm>
            <a:off x="5167552" y="3257343"/>
            <a:ext cx="6527301" cy="3843115"/>
          </a:xfrm>
          <a:prstGeom prst="rect">
            <a:avLst/>
          </a:prstGeom>
        </p:spPr>
      </p:pic>
      <p:pic>
        <p:nvPicPr>
          <p:cNvPr id="5" name="Picture 4">
            <a:extLst>
              <a:ext uri="{FF2B5EF4-FFF2-40B4-BE49-F238E27FC236}">
                <a16:creationId xmlns:a16="http://schemas.microsoft.com/office/drawing/2014/main" id="{7BE15198-6F52-1041-A1CC-076DDF2457DC}"/>
              </a:ext>
            </a:extLst>
          </p:cNvPr>
          <p:cNvPicPr>
            <a:picLocks noChangeAspect="1"/>
          </p:cNvPicPr>
          <p:nvPr/>
        </p:nvPicPr>
        <p:blipFill>
          <a:blip r:embed="rId4"/>
          <a:stretch>
            <a:fillRect/>
          </a:stretch>
        </p:blipFill>
        <p:spPr>
          <a:xfrm>
            <a:off x="390939" y="1383375"/>
            <a:ext cx="6229240" cy="3747937"/>
          </a:xfrm>
          <a:prstGeom prst="rect">
            <a:avLst/>
          </a:prstGeom>
        </p:spPr>
      </p:pic>
      <p:pic>
        <p:nvPicPr>
          <p:cNvPr id="13" name="Picture 12">
            <a:extLst>
              <a:ext uri="{FF2B5EF4-FFF2-40B4-BE49-F238E27FC236}">
                <a16:creationId xmlns:a16="http://schemas.microsoft.com/office/drawing/2014/main" id="{6E1C5392-BB89-144A-B44A-23DBA956EE21}"/>
              </a:ext>
            </a:extLst>
          </p:cNvPr>
          <p:cNvPicPr>
            <a:picLocks noChangeAspect="1"/>
          </p:cNvPicPr>
          <p:nvPr/>
        </p:nvPicPr>
        <p:blipFill>
          <a:blip r:embed="rId5"/>
          <a:stretch>
            <a:fillRect/>
          </a:stretch>
        </p:blipFill>
        <p:spPr>
          <a:xfrm>
            <a:off x="7615389" y="5149"/>
            <a:ext cx="3084253" cy="3084253"/>
          </a:xfrm>
          <a:prstGeom prst="rect">
            <a:avLst/>
          </a:prstGeom>
        </p:spPr>
      </p:pic>
    </p:spTree>
    <p:extLst>
      <p:ext uri="{BB962C8B-B14F-4D97-AF65-F5344CB8AC3E}">
        <p14:creationId xmlns:p14="http://schemas.microsoft.com/office/powerpoint/2010/main" val="187341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5941C"/>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E8E70-9798-EA4C-99BD-A26DBCC86B09}"/>
              </a:ext>
            </a:extLst>
          </p:cNvPr>
          <p:cNvSpPr txBox="1"/>
          <p:nvPr/>
        </p:nvSpPr>
        <p:spPr>
          <a:xfrm>
            <a:off x="1205949" y="2582614"/>
            <a:ext cx="4652319" cy="1692771"/>
          </a:xfrm>
          <a:prstGeom prst="rect">
            <a:avLst/>
          </a:prstGeom>
          <a:solidFill>
            <a:srgbClr val="D5941C">
              <a:alpha val="68000"/>
            </a:srgbClr>
          </a:solidFill>
        </p:spPr>
        <p:txBody>
          <a:bodyPr wrap="square" rtlCol="0">
            <a:spAutoFit/>
          </a:bodyPr>
          <a:lstStyle/>
          <a:p>
            <a:pPr algn="ctr"/>
            <a:r>
              <a:rPr lang="en-US" sz="4000" dirty="0">
                <a:solidFill>
                  <a:schemeClr val="bg1"/>
                </a:solidFill>
                <a:latin typeface="Avenir Light" panose="020B0402020203020204" pitchFamily="34" charset="77"/>
              </a:rPr>
              <a:t>Hotel Rooms and Revenue Forecaster</a:t>
            </a:r>
          </a:p>
          <a:p>
            <a:pPr algn="ctr"/>
            <a:r>
              <a:rPr lang="en-US" sz="2400" dirty="0">
                <a:solidFill>
                  <a:schemeClr val="bg1"/>
                </a:solidFill>
                <a:latin typeface="Avenir Light" panose="020B0402020203020204" pitchFamily="34" charset="77"/>
              </a:rPr>
              <a:t>Author: Artem </a:t>
            </a:r>
            <a:r>
              <a:rPr lang="en-US" sz="2400" dirty="0" err="1">
                <a:solidFill>
                  <a:schemeClr val="bg1"/>
                </a:solidFill>
                <a:latin typeface="Avenir Light" panose="020B0402020203020204" pitchFamily="34" charset="77"/>
              </a:rPr>
              <a:t>Lukinov</a:t>
            </a:r>
            <a:endParaRPr lang="en-US" sz="2000" dirty="0">
              <a:solidFill>
                <a:schemeClr val="bg1"/>
              </a:solidFill>
              <a:latin typeface="Avenir Light" panose="020B0402020203020204" pitchFamily="34" charset="77"/>
            </a:endParaRPr>
          </a:p>
        </p:txBody>
      </p:sp>
      <p:pic>
        <p:nvPicPr>
          <p:cNvPr id="3" name="Picture 2">
            <a:extLst>
              <a:ext uri="{FF2B5EF4-FFF2-40B4-BE49-F238E27FC236}">
                <a16:creationId xmlns:a16="http://schemas.microsoft.com/office/drawing/2014/main" id="{059A9067-E8A0-8F46-87EA-9860B39FA5AD}"/>
              </a:ext>
            </a:extLst>
          </p:cNvPr>
          <p:cNvPicPr>
            <a:picLocks noChangeAspect="1"/>
          </p:cNvPicPr>
          <p:nvPr/>
        </p:nvPicPr>
        <p:blipFill>
          <a:blip r:embed="rId3"/>
          <a:stretch>
            <a:fillRect/>
          </a:stretch>
        </p:blipFill>
        <p:spPr>
          <a:xfrm>
            <a:off x="7351835" y="1662982"/>
            <a:ext cx="3634216" cy="3532036"/>
          </a:xfrm>
          <a:prstGeom prst="ellipse">
            <a:avLst/>
          </a:prstGeom>
          <a:ln w="190500" cap="rnd">
            <a:noFill/>
            <a:prstDash val="solid"/>
          </a:ln>
          <a:effectLst>
            <a:outerShdw blurRad="127000" algn="bl" rotWithShape="0">
              <a:srgbClr val="000000"/>
            </a:outerShdw>
          </a:effectLst>
        </p:spPr>
      </p:pic>
      <p:pic>
        <p:nvPicPr>
          <p:cNvPr id="4" name="Picture 3">
            <a:extLst>
              <a:ext uri="{FF2B5EF4-FFF2-40B4-BE49-F238E27FC236}">
                <a16:creationId xmlns:a16="http://schemas.microsoft.com/office/drawing/2014/main" id="{33EC723B-37A4-4847-A639-E403C07ECACE}"/>
              </a:ext>
            </a:extLst>
          </p:cNvPr>
          <p:cNvPicPr>
            <a:picLocks noChangeAspect="1"/>
          </p:cNvPicPr>
          <p:nvPr/>
        </p:nvPicPr>
        <p:blipFill>
          <a:blip r:embed="rId4"/>
          <a:stretch>
            <a:fillRect/>
          </a:stretch>
        </p:blipFill>
        <p:spPr>
          <a:xfrm rot="20653628">
            <a:off x="8027854" y="1842383"/>
            <a:ext cx="1744324" cy="2238062"/>
          </a:xfrm>
          <a:prstGeom prst="rect">
            <a:avLst/>
          </a:prstGeom>
        </p:spPr>
      </p:pic>
    </p:spTree>
    <p:extLst>
      <p:ext uri="{BB962C8B-B14F-4D97-AF65-F5344CB8AC3E}">
        <p14:creationId xmlns:p14="http://schemas.microsoft.com/office/powerpoint/2010/main" val="166837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20</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536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Prophet vs. </a:t>
            </a:r>
            <a:r>
              <a:rPr lang="en-US" sz="4800" b="1" dirty="0" err="1">
                <a:solidFill>
                  <a:schemeClr val="bg1">
                    <a:lumMod val="85000"/>
                  </a:schemeClr>
                </a:solidFill>
                <a:latin typeface="Avenir Book" panose="02000503020000020003" pitchFamily="2" charset="0"/>
              </a:rPr>
              <a:t>NeuralProphet</a:t>
            </a:r>
            <a:r>
              <a:rPr lang="en-US" sz="4800" b="1" dirty="0">
                <a:solidFill>
                  <a:schemeClr val="bg1">
                    <a:lumMod val="85000"/>
                  </a:schemeClr>
                </a:solidFill>
                <a:latin typeface="Avenir Book" panose="02000503020000020003" pitchFamily="2" charset="0"/>
              </a:rPr>
              <a:t> vs. the rest</a:t>
            </a:r>
          </a:p>
        </p:txBody>
      </p:sp>
      <p:pic>
        <p:nvPicPr>
          <p:cNvPr id="6" name="Picture 5">
            <a:extLst>
              <a:ext uri="{FF2B5EF4-FFF2-40B4-BE49-F238E27FC236}">
                <a16:creationId xmlns:a16="http://schemas.microsoft.com/office/drawing/2014/main" id="{B23A4E6D-F963-A14D-A5AB-971A9AA81ADE}"/>
              </a:ext>
            </a:extLst>
          </p:cNvPr>
          <p:cNvPicPr>
            <a:picLocks noChangeAspect="1"/>
          </p:cNvPicPr>
          <p:nvPr/>
        </p:nvPicPr>
        <p:blipFill>
          <a:blip r:embed="rId3"/>
          <a:stretch>
            <a:fillRect/>
          </a:stretch>
        </p:blipFill>
        <p:spPr>
          <a:xfrm>
            <a:off x="864704" y="1519693"/>
            <a:ext cx="5857460" cy="4836657"/>
          </a:xfrm>
          <a:prstGeom prst="rect">
            <a:avLst/>
          </a:prstGeom>
        </p:spPr>
      </p:pic>
      <p:pic>
        <p:nvPicPr>
          <p:cNvPr id="10" name="Picture 9">
            <a:extLst>
              <a:ext uri="{FF2B5EF4-FFF2-40B4-BE49-F238E27FC236}">
                <a16:creationId xmlns:a16="http://schemas.microsoft.com/office/drawing/2014/main" id="{B27D641F-CB76-2745-B831-413ACBBB9CBB}"/>
              </a:ext>
            </a:extLst>
          </p:cNvPr>
          <p:cNvPicPr>
            <a:picLocks noChangeAspect="1"/>
          </p:cNvPicPr>
          <p:nvPr/>
        </p:nvPicPr>
        <p:blipFill>
          <a:blip r:embed="rId4"/>
          <a:stretch>
            <a:fillRect/>
          </a:stretch>
        </p:blipFill>
        <p:spPr>
          <a:xfrm>
            <a:off x="7513982" y="1513937"/>
            <a:ext cx="3839817" cy="2390596"/>
          </a:xfrm>
          <a:prstGeom prst="rect">
            <a:avLst/>
          </a:prstGeom>
        </p:spPr>
      </p:pic>
      <p:pic>
        <p:nvPicPr>
          <p:cNvPr id="12" name="Picture 11">
            <a:extLst>
              <a:ext uri="{FF2B5EF4-FFF2-40B4-BE49-F238E27FC236}">
                <a16:creationId xmlns:a16="http://schemas.microsoft.com/office/drawing/2014/main" id="{23F811BE-9538-6540-8451-3BD137BBD821}"/>
              </a:ext>
            </a:extLst>
          </p:cNvPr>
          <p:cNvPicPr>
            <a:picLocks noChangeAspect="1"/>
          </p:cNvPicPr>
          <p:nvPr/>
        </p:nvPicPr>
        <p:blipFill>
          <a:blip r:embed="rId5"/>
          <a:stretch>
            <a:fillRect/>
          </a:stretch>
        </p:blipFill>
        <p:spPr>
          <a:xfrm>
            <a:off x="7416800" y="4052166"/>
            <a:ext cx="4108450" cy="2291954"/>
          </a:xfrm>
          <a:prstGeom prst="rect">
            <a:avLst/>
          </a:prstGeom>
        </p:spPr>
      </p:pic>
    </p:spTree>
    <p:extLst>
      <p:ext uri="{BB962C8B-B14F-4D97-AF65-F5344CB8AC3E}">
        <p14:creationId xmlns:p14="http://schemas.microsoft.com/office/powerpoint/2010/main" val="273811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21</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err="1">
                <a:solidFill>
                  <a:schemeClr val="bg1">
                    <a:lumMod val="85000"/>
                  </a:schemeClr>
                </a:solidFill>
                <a:latin typeface="Avenir Book" panose="02000503020000020003" pitchFamily="2" charset="0"/>
              </a:rPr>
              <a:t>NeuralProphet</a:t>
            </a:r>
            <a:endParaRPr lang="en-US" sz="4800" b="1" dirty="0">
              <a:solidFill>
                <a:schemeClr val="bg1">
                  <a:lumMod val="85000"/>
                </a:schemeClr>
              </a:solidFill>
              <a:latin typeface="Avenir Book" panose="02000503020000020003" pitchFamily="2" charset="0"/>
            </a:endParaRPr>
          </a:p>
        </p:txBody>
      </p:sp>
      <p:pic>
        <p:nvPicPr>
          <p:cNvPr id="5" name="Picture 4">
            <a:extLst>
              <a:ext uri="{FF2B5EF4-FFF2-40B4-BE49-F238E27FC236}">
                <a16:creationId xmlns:a16="http://schemas.microsoft.com/office/drawing/2014/main" id="{9D99C79C-2DF5-9141-BA85-0DCE0BEC9964}"/>
              </a:ext>
            </a:extLst>
          </p:cNvPr>
          <p:cNvPicPr>
            <a:picLocks noChangeAspect="1"/>
          </p:cNvPicPr>
          <p:nvPr/>
        </p:nvPicPr>
        <p:blipFill>
          <a:blip r:embed="rId3"/>
          <a:stretch>
            <a:fillRect/>
          </a:stretch>
        </p:blipFill>
        <p:spPr>
          <a:xfrm>
            <a:off x="5247860" y="3055371"/>
            <a:ext cx="6553159" cy="3666103"/>
          </a:xfrm>
          <a:prstGeom prst="rect">
            <a:avLst/>
          </a:prstGeom>
        </p:spPr>
      </p:pic>
      <p:pic>
        <p:nvPicPr>
          <p:cNvPr id="9" name="Picture 8">
            <a:extLst>
              <a:ext uri="{FF2B5EF4-FFF2-40B4-BE49-F238E27FC236}">
                <a16:creationId xmlns:a16="http://schemas.microsoft.com/office/drawing/2014/main" id="{67E50261-69BD-3542-8943-329D2AB4DD0C}"/>
              </a:ext>
            </a:extLst>
          </p:cNvPr>
          <p:cNvPicPr>
            <a:picLocks noChangeAspect="1"/>
          </p:cNvPicPr>
          <p:nvPr/>
        </p:nvPicPr>
        <p:blipFill>
          <a:blip r:embed="rId4"/>
          <a:stretch>
            <a:fillRect/>
          </a:stretch>
        </p:blipFill>
        <p:spPr>
          <a:xfrm>
            <a:off x="457200" y="1288197"/>
            <a:ext cx="6553159" cy="3666103"/>
          </a:xfrm>
          <a:prstGeom prst="rect">
            <a:avLst/>
          </a:prstGeom>
        </p:spPr>
      </p:pic>
      <p:pic>
        <p:nvPicPr>
          <p:cNvPr id="10" name="Picture 9">
            <a:extLst>
              <a:ext uri="{FF2B5EF4-FFF2-40B4-BE49-F238E27FC236}">
                <a16:creationId xmlns:a16="http://schemas.microsoft.com/office/drawing/2014/main" id="{6B6F5D39-88A2-8F4F-8355-6550063C0505}"/>
              </a:ext>
            </a:extLst>
          </p:cNvPr>
          <p:cNvPicPr>
            <a:picLocks noChangeAspect="1"/>
          </p:cNvPicPr>
          <p:nvPr/>
        </p:nvPicPr>
        <p:blipFill>
          <a:blip r:embed="rId5"/>
          <a:stretch>
            <a:fillRect/>
          </a:stretch>
        </p:blipFill>
        <p:spPr>
          <a:xfrm>
            <a:off x="7839378" y="-98647"/>
            <a:ext cx="3154017" cy="3154017"/>
          </a:xfrm>
          <a:prstGeom prst="rect">
            <a:avLst/>
          </a:prstGeom>
        </p:spPr>
      </p:pic>
    </p:spTree>
    <p:extLst>
      <p:ext uri="{BB962C8B-B14F-4D97-AF65-F5344CB8AC3E}">
        <p14:creationId xmlns:p14="http://schemas.microsoft.com/office/powerpoint/2010/main" val="2923755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22</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Key Takeaways</a:t>
            </a:r>
          </a:p>
        </p:txBody>
      </p:sp>
      <p:sp>
        <p:nvSpPr>
          <p:cNvPr id="2" name="TextBox 1">
            <a:extLst>
              <a:ext uri="{FF2B5EF4-FFF2-40B4-BE49-F238E27FC236}">
                <a16:creationId xmlns:a16="http://schemas.microsoft.com/office/drawing/2014/main" id="{E6588837-594B-0B4D-87CC-878CAF66B9CA}"/>
              </a:ext>
            </a:extLst>
          </p:cNvPr>
          <p:cNvSpPr txBox="1"/>
          <p:nvPr/>
        </p:nvSpPr>
        <p:spPr>
          <a:xfrm>
            <a:off x="1198605" y="2172208"/>
            <a:ext cx="9641673" cy="3108543"/>
          </a:xfrm>
          <a:prstGeom prst="rect">
            <a:avLst/>
          </a:prstGeom>
          <a:noFill/>
        </p:spPr>
        <p:txBody>
          <a:bodyPr wrap="square" rtlCol="0">
            <a:spAutoFit/>
          </a:bodyPr>
          <a:lstStyle/>
          <a:p>
            <a:r>
              <a:rPr lang="en-US" sz="2800" dirty="0" err="1">
                <a:solidFill>
                  <a:schemeClr val="bg1">
                    <a:lumMod val="85000"/>
                  </a:schemeClr>
                </a:solidFill>
                <a:latin typeface="Avenir Light" panose="020B0402020203020204" pitchFamily="34" charset="77"/>
              </a:rPr>
              <a:t>NeuralProphet</a:t>
            </a:r>
            <a:r>
              <a:rPr lang="en-US" sz="2800" dirty="0">
                <a:solidFill>
                  <a:schemeClr val="bg1">
                    <a:lumMod val="85000"/>
                  </a:schemeClr>
                </a:solidFill>
                <a:latin typeface="Avenir Light" panose="020B0402020203020204" pitchFamily="34" charset="77"/>
              </a:rPr>
              <a:t> was the best performer</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RNNs have potential</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Machine Learning can help in yet another industry</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Exploration leads to efficiency</a:t>
            </a:r>
          </a:p>
        </p:txBody>
      </p:sp>
    </p:spTree>
    <p:extLst>
      <p:ext uri="{BB962C8B-B14F-4D97-AF65-F5344CB8AC3E}">
        <p14:creationId xmlns:p14="http://schemas.microsoft.com/office/powerpoint/2010/main" val="253503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23</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How can we use this?</a:t>
            </a:r>
          </a:p>
        </p:txBody>
      </p:sp>
      <p:sp>
        <p:nvSpPr>
          <p:cNvPr id="2" name="TextBox 1">
            <a:extLst>
              <a:ext uri="{FF2B5EF4-FFF2-40B4-BE49-F238E27FC236}">
                <a16:creationId xmlns:a16="http://schemas.microsoft.com/office/drawing/2014/main" id="{E6588837-594B-0B4D-87CC-878CAF66B9CA}"/>
              </a:ext>
            </a:extLst>
          </p:cNvPr>
          <p:cNvSpPr txBox="1"/>
          <p:nvPr/>
        </p:nvSpPr>
        <p:spPr>
          <a:xfrm>
            <a:off x="1198605" y="2463756"/>
            <a:ext cx="9641673" cy="2246769"/>
          </a:xfrm>
          <a:prstGeom prst="rect">
            <a:avLst/>
          </a:prstGeom>
          <a:noFill/>
        </p:spPr>
        <p:txBody>
          <a:bodyPr wrap="square" rtlCol="0">
            <a:spAutoFit/>
          </a:bodyPr>
          <a:lstStyle/>
          <a:p>
            <a:r>
              <a:rPr lang="en-US" sz="2800" dirty="0">
                <a:solidFill>
                  <a:schemeClr val="bg1">
                    <a:lumMod val="85000"/>
                  </a:schemeClr>
                </a:solidFill>
                <a:latin typeface="Avenir Light" panose="020B0402020203020204" pitchFamily="34" charset="77"/>
              </a:rPr>
              <a:t>Explore </a:t>
            </a:r>
            <a:r>
              <a:rPr lang="en-US" sz="2800" dirty="0" err="1">
                <a:solidFill>
                  <a:schemeClr val="bg1">
                    <a:lumMod val="85000"/>
                  </a:schemeClr>
                </a:solidFill>
                <a:latin typeface="Avenir Light" panose="020B0402020203020204" pitchFamily="34" charset="77"/>
              </a:rPr>
              <a:t>NeuralProphet</a:t>
            </a:r>
            <a:r>
              <a:rPr lang="en-US" sz="2800" dirty="0">
                <a:solidFill>
                  <a:schemeClr val="bg1">
                    <a:lumMod val="85000"/>
                  </a:schemeClr>
                </a:solidFill>
                <a:latin typeface="Avenir Light" panose="020B0402020203020204" pitchFamily="34" charset="77"/>
              </a:rPr>
              <a:t> and others</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Include all market segments</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Use as core algorithm for a product</a:t>
            </a:r>
          </a:p>
        </p:txBody>
      </p:sp>
    </p:spTree>
    <p:extLst>
      <p:ext uri="{BB962C8B-B14F-4D97-AF65-F5344CB8AC3E}">
        <p14:creationId xmlns:p14="http://schemas.microsoft.com/office/powerpoint/2010/main" val="130518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5941C"/>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E8E70-9798-EA4C-99BD-A26DBCC86B09}"/>
              </a:ext>
            </a:extLst>
          </p:cNvPr>
          <p:cNvSpPr txBox="1"/>
          <p:nvPr/>
        </p:nvSpPr>
        <p:spPr>
          <a:xfrm>
            <a:off x="1443681" y="2844225"/>
            <a:ext cx="9304638" cy="1754326"/>
          </a:xfrm>
          <a:prstGeom prst="rect">
            <a:avLst/>
          </a:prstGeom>
          <a:solidFill>
            <a:srgbClr val="D5941C"/>
          </a:solidFill>
        </p:spPr>
        <p:txBody>
          <a:bodyPr wrap="square" rtlCol="0">
            <a:spAutoFit/>
          </a:bodyPr>
          <a:lstStyle/>
          <a:p>
            <a:pPr algn="ctr"/>
            <a:r>
              <a:rPr lang="en-US" sz="3600" dirty="0">
                <a:solidFill>
                  <a:schemeClr val="bg1"/>
                </a:solidFill>
                <a:latin typeface="Avenir Light" panose="020B0402020203020204" pitchFamily="34" charset="77"/>
              </a:rPr>
              <a:t>Thank you</a:t>
            </a:r>
          </a:p>
          <a:p>
            <a:pPr algn="ctr"/>
            <a:endParaRPr lang="en-US" sz="3600" dirty="0">
              <a:solidFill>
                <a:schemeClr val="bg1"/>
              </a:solidFill>
              <a:latin typeface="Avenir Light" panose="020B0402020203020204" pitchFamily="34" charset="77"/>
            </a:endParaRPr>
          </a:p>
          <a:p>
            <a:pPr algn="ctr"/>
            <a:r>
              <a:rPr lang="en-US" sz="3600" dirty="0">
                <a:solidFill>
                  <a:schemeClr val="bg1"/>
                </a:solidFill>
                <a:latin typeface="Avenir Light" panose="020B0402020203020204" pitchFamily="34" charset="77"/>
              </a:rPr>
              <a:t>Q&amp;A </a:t>
            </a:r>
            <a:endParaRPr lang="en-US" sz="3200" dirty="0">
              <a:solidFill>
                <a:schemeClr val="bg1"/>
              </a:solidFill>
              <a:latin typeface="Avenir Light" panose="020B0402020203020204" pitchFamily="34" charset="77"/>
            </a:endParaRPr>
          </a:p>
        </p:txBody>
      </p:sp>
    </p:spTree>
    <p:extLst>
      <p:ext uri="{BB962C8B-B14F-4D97-AF65-F5344CB8AC3E}">
        <p14:creationId xmlns:p14="http://schemas.microsoft.com/office/powerpoint/2010/main" val="332358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3</a:t>
            </a:fld>
            <a:endParaRPr lang="en-US" dirty="0"/>
          </a:p>
        </p:txBody>
      </p:sp>
      <p:sp>
        <p:nvSpPr>
          <p:cNvPr id="11" name="TextBox 10">
            <a:extLst>
              <a:ext uri="{FF2B5EF4-FFF2-40B4-BE49-F238E27FC236}">
                <a16:creationId xmlns:a16="http://schemas.microsoft.com/office/drawing/2014/main" id="{6F791D7F-C577-7A41-A8FD-69CFCC14198E}"/>
              </a:ext>
            </a:extLst>
          </p:cNvPr>
          <p:cNvSpPr txBox="1"/>
          <p:nvPr/>
        </p:nvSpPr>
        <p:spPr>
          <a:xfrm>
            <a:off x="6096000" y="1498212"/>
            <a:ext cx="4850295" cy="1384995"/>
          </a:xfrm>
          <a:prstGeom prst="rect">
            <a:avLst/>
          </a:prstGeom>
          <a:noFill/>
        </p:spPr>
        <p:txBody>
          <a:bodyPr wrap="square" rtlCol="0">
            <a:spAutoFit/>
          </a:bodyPr>
          <a:lstStyle/>
          <a:p>
            <a:r>
              <a:rPr lang="en-US" sz="2400" b="1" dirty="0">
                <a:solidFill>
                  <a:schemeClr val="bg1">
                    <a:lumMod val="85000"/>
                  </a:schemeClr>
                </a:solidFill>
                <a:latin typeface="Avenir Light" panose="020B0402020203020204" pitchFamily="34" charset="77"/>
              </a:rPr>
              <a:t>Room Nights Sold forecast: </a:t>
            </a:r>
            <a:r>
              <a:rPr lang="en-US" sz="2000" dirty="0">
                <a:solidFill>
                  <a:schemeClr val="bg1">
                    <a:lumMod val="85000"/>
                  </a:schemeClr>
                </a:solidFill>
                <a:latin typeface="Avenir Light" panose="020B0402020203020204" pitchFamily="34" charset="77"/>
              </a:rPr>
              <a:t>used for scheduling labor and controlling variable expenses to optimize business’s bottom line daily</a:t>
            </a:r>
            <a:endParaRPr lang="en-US" dirty="0">
              <a:solidFill>
                <a:schemeClr val="bg1">
                  <a:lumMod val="85000"/>
                </a:schemeClr>
              </a:solidFill>
              <a:latin typeface="Avenir Light" panose="020B0402020203020204" pitchFamily="34" charset="77"/>
            </a:endParaRPr>
          </a:p>
        </p:txBody>
      </p:sp>
      <p:sp>
        <p:nvSpPr>
          <p:cNvPr id="12" name="TextBox 11">
            <a:extLst>
              <a:ext uri="{FF2B5EF4-FFF2-40B4-BE49-F238E27FC236}">
                <a16:creationId xmlns:a16="http://schemas.microsoft.com/office/drawing/2014/main" id="{75A64D01-CAA8-8F4D-9CA2-F4C8BA6C8C9F}"/>
              </a:ext>
            </a:extLst>
          </p:cNvPr>
          <p:cNvSpPr txBox="1"/>
          <p:nvPr/>
        </p:nvSpPr>
        <p:spPr>
          <a:xfrm>
            <a:off x="6096000" y="3873624"/>
            <a:ext cx="4850295" cy="1077218"/>
          </a:xfrm>
          <a:prstGeom prst="rect">
            <a:avLst/>
          </a:prstGeom>
          <a:noFill/>
        </p:spPr>
        <p:txBody>
          <a:bodyPr wrap="square" rtlCol="0">
            <a:spAutoFit/>
          </a:bodyPr>
          <a:lstStyle/>
          <a:p>
            <a:r>
              <a:rPr lang="en-US" sz="2400" b="1" dirty="0">
                <a:solidFill>
                  <a:schemeClr val="bg1">
                    <a:lumMod val="85000"/>
                  </a:schemeClr>
                </a:solidFill>
                <a:latin typeface="Avenir Light" panose="020B0402020203020204" pitchFamily="34" charset="77"/>
              </a:rPr>
              <a:t>Revenue forecast: </a:t>
            </a:r>
            <a:r>
              <a:rPr lang="en-US" sz="2000" dirty="0">
                <a:solidFill>
                  <a:schemeClr val="bg1">
                    <a:lumMod val="85000"/>
                  </a:schemeClr>
                </a:solidFill>
                <a:latin typeface="Avenir Light" panose="020B0402020203020204" pitchFamily="34" charset="77"/>
              </a:rPr>
              <a:t>used for renovation schedules, large investments in operations, expansions.</a:t>
            </a:r>
            <a:endParaRPr lang="en-US" dirty="0">
              <a:solidFill>
                <a:schemeClr val="bg1">
                  <a:lumMod val="85000"/>
                </a:schemeClr>
              </a:solidFill>
              <a:latin typeface="Avenir Light" panose="020B0402020203020204" pitchFamily="34" charset="77"/>
            </a:endParaRPr>
          </a:p>
        </p:txBody>
      </p:sp>
      <p:pic>
        <p:nvPicPr>
          <p:cNvPr id="14" name="Picture 13">
            <a:extLst>
              <a:ext uri="{FF2B5EF4-FFF2-40B4-BE49-F238E27FC236}">
                <a16:creationId xmlns:a16="http://schemas.microsoft.com/office/drawing/2014/main" id="{99BF7F30-6775-944F-B5BA-1D856BB66DB0}"/>
              </a:ext>
            </a:extLst>
          </p:cNvPr>
          <p:cNvPicPr>
            <a:picLocks noChangeAspect="1"/>
          </p:cNvPicPr>
          <p:nvPr/>
        </p:nvPicPr>
        <p:blipFill>
          <a:blip r:embed="rId3"/>
          <a:stretch>
            <a:fillRect/>
          </a:stretch>
        </p:blipFill>
        <p:spPr>
          <a:xfrm>
            <a:off x="457200" y="457200"/>
            <a:ext cx="5314122" cy="5314122"/>
          </a:xfrm>
          <a:prstGeom prst="rect">
            <a:avLst/>
          </a:prstGeom>
        </p:spPr>
      </p:pic>
    </p:spTree>
    <p:extLst>
      <p:ext uri="{BB962C8B-B14F-4D97-AF65-F5344CB8AC3E}">
        <p14:creationId xmlns:p14="http://schemas.microsoft.com/office/powerpoint/2010/main" val="311536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4</a:t>
            </a:fld>
            <a:endParaRPr lang="en-US" dirty="0"/>
          </a:p>
        </p:txBody>
      </p:sp>
      <p:sp>
        <p:nvSpPr>
          <p:cNvPr id="2" name="TextBox 1">
            <a:extLst>
              <a:ext uri="{FF2B5EF4-FFF2-40B4-BE49-F238E27FC236}">
                <a16:creationId xmlns:a16="http://schemas.microsoft.com/office/drawing/2014/main" id="{EF1E330D-9A88-2A40-BD73-3572B2F9362A}"/>
              </a:ext>
            </a:extLst>
          </p:cNvPr>
          <p:cNvSpPr txBox="1"/>
          <p:nvPr/>
        </p:nvSpPr>
        <p:spPr>
          <a:xfrm>
            <a:off x="1808921" y="795006"/>
            <a:ext cx="8574157" cy="584775"/>
          </a:xfrm>
          <a:prstGeom prst="rect">
            <a:avLst/>
          </a:prstGeom>
          <a:noFill/>
        </p:spPr>
        <p:txBody>
          <a:bodyPr wrap="square" rtlCol="0">
            <a:spAutoFit/>
          </a:bodyPr>
          <a:lstStyle/>
          <a:p>
            <a:pPr algn="ctr"/>
            <a:r>
              <a:rPr lang="en-US" sz="3200" b="1" dirty="0">
                <a:solidFill>
                  <a:schemeClr val="bg1">
                    <a:lumMod val="85000"/>
                  </a:schemeClr>
                </a:solidFill>
                <a:latin typeface="Avenir Book" panose="02000503020000020003" pitchFamily="2" charset="0"/>
              </a:rPr>
              <a:t>Forecast Process</a:t>
            </a:r>
          </a:p>
        </p:txBody>
      </p:sp>
      <p:sp>
        <p:nvSpPr>
          <p:cNvPr id="5" name="TextBox 4">
            <a:extLst>
              <a:ext uri="{FF2B5EF4-FFF2-40B4-BE49-F238E27FC236}">
                <a16:creationId xmlns:a16="http://schemas.microsoft.com/office/drawing/2014/main" id="{DF23BF2A-E166-D740-A113-F0EB41C8374B}"/>
              </a:ext>
            </a:extLst>
          </p:cNvPr>
          <p:cNvSpPr txBox="1"/>
          <p:nvPr/>
        </p:nvSpPr>
        <p:spPr>
          <a:xfrm>
            <a:off x="1922901" y="2027583"/>
            <a:ext cx="8346196" cy="461665"/>
          </a:xfrm>
          <a:prstGeom prst="rect">
            <a:avLst/>
          </a:prstGeom>
          <a:noFill/>
        </p:spPr>
        <p:txBody>
          <a:bodyPr wrap="none" rtlCol="0">
            <a:spAutoFit/>
          </a:bodyPr>
          <a:lstStyle/>
          <a:p>
            <a:r>
              <a:rPr lang="en-US" sz="2400" dirty="0">
                <a:solidFill>
                  <a:schemeClr val="bg1">
                    <a:lumMod val="85000"/>
                  </a:schemeClr>
                </a:solidFill>
                <a:latin typeface="Avenir Light" panose="020B0402020203020204" pitchFamily="34" charset="77"/>
              </a:rPr>
              <a:t>Story as old as time: ”The mean king and the manual labor”</a:t>
            </a:r>
          </a:p>
        </p:txBody>
      </p:sp>
      <p:pic>
        <p:nvPicPr>
          <p:cNvPr id="10" name="Picture 9">
            <a:extLst>
              <a:ext uri="{FF2B5EF4-FFF2-40B4-BE49-F238E27FC236}">
                <a16:creationId xmlns:a16="http://schemas.microsoft.com/office/drawing/2014/main" id="{3602B544-98EC-3646-BDE9-4E5C2D939363}"/>
              </a:ext>
            </a:extLst>
          </p:cNvPr>
          <p:cNvPicPr>
            <a:picLocks noChangeAspect="1"/>
          </p:cNvPicPr>
          <p:nvPr/>
        </p:nvPicPr>
        <p:blipFill>
          <a:blip r:embed="rId3"/>
          <a:stretch>
            <a:fillRect/>
          </a:stretch>
        </p:blipFill>
        <p:spPr>
          <a:xfrm>
            <a:off x="66260" y="2027583"/>
            <a:ext cx="3175000" cy="3175000"/>
          </a:xfrm>
          <a:prstGeom prst="rect">
            <a:avLst/>
          </a:prstGeom>
        </p:spPr>
      </p:pic>
      <p:pic>
        <p:nvPicPr>
          <p:cNvPr id="17" name="Picture 16">
            <a:extLst>
              <a:ext uri="{FF2B5EF4-FFF2-40B4-BE49-F238E27FC236}">
                <a16:creationId xmlns:a16="http://schemas.microsoft.com/office/drawing/2014/main" id="{44B397AE-DA88-BE4C-A548-5FA309D5F8A6}"/>
              </a:ext>
            </a:extLst>
          </p:cNvPr>
          <p:cNvPicPr>
            <a:picLocks noChangeAspect="1"/>
          </p:cNvPicPr>
          <p:nvPr/>
        </p:nvPicPr>
        <p:blipFill>
          <a:blip r:embed="rId3"/>
          <a:stretch>
            <a:fillRect/>
          </a:stretch>
        </p:blipFill>
        <p:spPr>
          <a:xfrm>
            <a:off x="4138348" y="2027583"/>
            <a:ext cx="3175000" cy="3175000"/>
          </a:xfrm>
          <a:prstGeom prst="rect">
            <a:avLst/>
          </a:prstGeom>
        </p:spPr>
      </p:pic>
      <p:pic>
        <p:nvPicPr>
          <p:cNvPr id="18" name="Picture 17">
            <a:extLst>
              <a:ext uri="{FF2B5EF4-FFF2-40B4-BE49-F238E27FC236}">
                <a16:creationId xmlns:a16="http://schemas.microsoft.com/office/drawing/2014/main" id="{8CD7C10E-39E3-6641-9E77-757F164DB940}"/>
              </a:ext>
            </a:extLst>
          </p:cNvPr>
          <p:cNvPicPr>
            <a:picLocks noChangeAspect="1"/>
          </p:cNvPicPr>
          <p:nvPr/>
        </p:nvPicPr>
        <p:blipFill>
          <a:blip r:embed="rId3"/>
          <a:stretch>
            <a:fillRect/>
          </a:stretch>
        </p:blipFill>
        <p:spPr>
          <a:xfrm>
            <a:off x="5725848" y="2027583"/>
            <a:ext cx="3175000" cy="3175000"/>
          </a:xfrm>
          <a:prstGeom prst="rect">
            <a:avLst/>
          </a:prstGeom>
        </p:spPr>
      </p:pic>
      <p:pic>
        <p:nvPicPr>
          <p:cNvPr id="19" name="Picture 18">
            <a:extLst>
              <a:ext uri="{FF2B5EF4-FFF2-40B4-BE49-F238E27FC236}">
                <a16:creationId xmlns:a16="http://schemas.microsoft.com/office/drawing/2014/main" id="{6EE289E5-7D33-4541-B159-A349EE848407}"/>
              </a:ext>
            </a:extLst>
          </p:cNvPr>
          <p:cNvPicPr>
            <a:picLocks noChangeAspect="1"/>
          </p:cNvPicPr>
          <p:nvPr/>
        </p:nvPicPr>
        <p:blipFill>
          <a:blip r:embed="rId3"/>
          <a:stretch>
            <a:fillRect/>
          </a:stretch>
        </p:blipFill>
        <p:spPr>
          <a:xfrm>
            <a:off x="7313348" y="2027583"/>
            <a:ext cx="3175000" cy="3175000"/>
          </a:xfrm>
          <a:prstGeom prst="rect">
            <a:avLst/>
          </a:prstGeom>
        </p:spPr>
      </p:pic>
      <p:pic>
        <p:nvPicPr>
          <p:cNvPr id="20" name="Picture 19">
            <a:extLst>
              <a:ext uri="{FF2B5EF4-FFF2-40B4-BE49-F238E27FC236}">
                <a16:creationId xmlns:a16="http://schemas.microsoft.com/office/drawing/2014/main" id="{B95117D2-C989-344E-B4B2-69538BCE6992}"/>
              </a:ext>
            </a:extLst>
          </p:cNvPr>
          <p:cNvPicPr>
            <a:picLocks noChangeAspect="1"/>
          </p:cNvPicPr>
          <p:nvPr/>
        </p:nvPicPr>
        <p:blipFill>
          <a:blip r:embed="rId3"/>
          <a:stretch>
            <a:fillRect/>
          </a:stretch>
        </p:blipFill>
        <p:spPr>
          <a:xfrm>
            <a:off x="8900848" y="2027583"/>
            <a:ext cx="3175000" cy="3175000"/>
          </a:xfrm>
          <a:prstGeom prst="rect">
            <a:avLst/>
          </a:prstGeom>
        </p:spPr>
      </p:pic>
      <p:cxnSp>
        <p:nvCxnSpPr>
          <p:cNvPr id="22" name="Straight Arrow Connector 21">
            <a:extLst>
              <a:ext uri="{FF2B5EF4-FFF2-40B4-BE49-F238E27FC236}">
                <a16:creationId xmlns:a16="http://schemas.microsoft.com/office/drawing/2014/main" id="{A68E4CD4-B457-2340-B969-2847C767960E}"/>
              </a:ext>
            </a:extLst>
          </p:cNvPr>
          <p:cNvCxnSpPr>
            <a:cxnSpLocks/>
            <a:stCxn id="10" idx="3"/>
          </p:cNvCxnSpPr>
          <p:nvPr/>
        </p:nvCxnSpPr>
        <p:spPr>
          <a:xfrm>
            <a:off x="3241260" y="3615083"/>
            <a:ext cx="1078949" cy="0"/>
          </a:xfrm>
          <a:prstGeom prst="straightConnector1">
            <a:avLst/>
          </a:prstGeom>
          <a:ln w="146050">
            <a:tailEnd type="triangle"/>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79CBA3CB-C933-6749-8325-C78EC7C9C336}"/>
              </a:ext>
            </a:extLst>
          </p:cNvPr>
          <p:cNvSpPr txBox="1"/>
          <p:nvPr/>
        </p:nvSpPr>
        <p:spPr>
          <a:xfrm>
            <a:off x="4683301" y="4630697"/>
            <a:ext cx="2089033" cy="1908215"/>
          </a:xfrm>
          <a:prstGeom prst="rect">
            <a:avLst/>
          </a:prstGeom>
          <a:noFill/>
        </p:spPr>
        <p:txBody>
          <a:bodyPr wrap="none" rtlCol="0">
            <a:spAutoFit/>
          </a:bodyPr>
          <a:lstStyle/>
          <a:p>
            <a:r>
              <a:rPr lang="en-US" sz="8000" dirty="0">
                <a:solidFill>
                  <a:schemeClr val="bg1">
                    <a:lumMod val="85000"/>
                  </a:schemeClr>
                </a:solidFill>
                <a:latin typeface="Avenir Light" panose="020B0402020203020204" pitchFamily="34" charset="77"/>
              </a:rPr>
              <a:t>60%</a:t>
            </a:r>
          </a:p>
          <a:p>
            <a:pPr algn="ctr"/>
            <a:r>
              <a:rPr lang="en-US" sz="2000" dirty="0">
                <a:solidFill>
                  <a:schemeClr val="bg1">
                    <a:lumMod val="85000"/>
                  </a:schemeClr>
                </a:solidFill>
                <a:latin typeface="Avenir Light" panose="020B0402020203020204" pitchFamily="34" charset="77"/>
              </a:rPr>
              <a:t>Accuracy</a:t>
            </a:r>
          </a:p>
          <a:p>
            <a:endParaRPr lang="en-US" dirty="0">
              <a:solidFill>
                <a:schemeClr val="bg1">
                  <a:lumMod val="85000"/>
                </a:schemeClr>
              </a:solidFill>
              <a:latin typeface="Avenir Light" panose="020B0402020203020204" pitchFamily="34" charset="77"/>
            </a:endParaRPr>
          </a:p>
        </p:txBody>
      </p:sp>
    </p:spTree>
    <p:extLst>
      <p:ext uri="{BB962C8B-B14F-4D97-AF65-F5344CB8AC3E}">
        <p14:creationId xmlns:p14="http://schemas.microsoft.com/office/powerpoint/2010/main" val="16169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5</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6" y="1773361"/>
            <a:ext cx="10012734" cy="2431435"/>
          </a:xfrm>
          <a:prstGeom prst="rect">
            <a:avLst/>
          </a:prstGeom>
        </p:spPr>
        <p:txBody>
          <a:bodyPr wrap="square">
            <a:spAutoFit/>
          </a:bodyPr>
          <a:lstStyle/>
          <a:p>
            <a:pPr algn="ctr"/>
            <a:r>
              <a:rPr lang="en-US" sz="6000" b="1" dirty="0">
                <a:solidFill>
                  <a:schemeClr val="bg1">
                    <a:lumMod val="85000"/>
                  </a:schemeClr>
                </a:solidFill>
                <a:latin typeface="Avenir Book" panose="02000503020000020003" pitchFamily="2" charset="0"/>
              </a:rPr>
              <a:t>How Can We Help?</a:t>
            </a:r>
          </a:p>
          <a:p>
            <a:pPr algn="ctr"/>
            <a:endParaRPr lang="en-US" sz="3200" b="1" dirty="0">
              <a:solidFill>
                <a:schemeClr val="bg1">
                  <a:lumMod val="85000"/>
                </a:schemeClr>
              </a:solidFill>
              <a:latin typeface="Avenir Book" panose="02000503020000020003" pitchFamily="2" charset="0"/>
            </a:endParaRPr>
          </a:p>
          <a:p>
            <a:pPr algn="ctr"/>
            <a:r>
              <a:rPr lang="en-US" sz="3200" dirty="0">
                <a:solidFill>
                  <a:schemeClr val="bg1">
                    <a:lumMod val="85000"/>
                  </a:schemeClr>
                </a:solidFill>
                <a:latin typeface="Avenir Book" panose="02000503020000020003" pitchFamily="2" charset="0"/>
              </a:rPr>
              <a:t>What can be done to optimize this process? </a:t>
            </a:r>
          </a:p>
          <a:p>
            <a:pPr algn="ctr"/>
            <a:endParaRPr lang="en-US" sz="2800" b="1" dirty="0">
              <a:solidFill>
                <a:schemeClr val="bg1">
                  <a:lumMod val="85000"/>
                </a:schemeClr>
              </a:solidFill>
              <a:latin typeface="Avenir Book" panose="02000503020000020003" pitchFamily="2" charset="0"/>
            </a:endParaRPr>
          </a:p>
        </p:txBody>
      </p:sp>
    </p:spTree>
    <p:extLst>
      <p:ext uri="{BB962C8B-B14F-4D97-AF65-F5344CB8AC3E}">
        <p14:creationId xmlns:p14="http://schemas.microsoft.com/office/powerpoint/2010/main" val="391172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6</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6" y="1773361"/>
            <a:ext cx="10012734" cy="3908762"/>
          </a:xfrm>
          <a:prstGeom prst="rect">
            <a:avLst/>
          </a:prstGeom>
        </p:spPr>
        <p:txBody>
          <a:bodyPr wrap="square">
            <a:spAutoFit/>
          </a:bodyPr>
          <a:lstStyle/>
          <a:p>
            <a:pPr algn="ctr"/>
            <a:r>
              <a:rPr lang="en-US" sz="6000" b="1" dirty="0">
                <a:solidFill>
                  <a:schemeClr val="bg1">
                    <a:lumMod val="85000"/>
                  </a:schemeClr>
                </a:solidFill>
                <a:latin typeface="Avenir Book" panose="02000503020000020003" pitchFamily="2" charset="0"/>
              </a:rPr>
              <a:t>Machine Learning!</a:t>
            </a:r>
          </a:p>
          <a:p>
            <a:pPr algn="ctr"/>
            <a:endParaRPr lang="en-US" sz="3200" b="1" dirty="0">
              <a:solidFill>
                <a:schemeClr val="bg1">
                  <a:lumMod val="85000"/>
                </a:schemeClr>
              </a:solidFill>
              <a:latin typeface="Avenir Book" panose="02000503020000020003" pitchFamily="2" charset="0"/>
            </a:endParaRPr>
          </a:p>
          <a:p>
            <a:pPr algn="ctr"/>
            <a:r>
              <a:rPr lang="en-US" sz="3200" dirty="0">
                <a:solidFill>
                  <a:schemeClr val="bg1">
                    <a:lumMod val="85000"/>
                  </a:schemeClr>
                </a:solidFill>
                <a:latin typeface="Avenir Book" panose="02000503020000020003" pitchFamily="2" charset="0"/>
              </a:rPr>
              <a:t>Reliance on data</a:t>
            </a:r>
          </a:p>
          <a:p>
            <a:pPr algn="ctr"/>
            <a:r>
              <a:rPr lang="en-US" sz="3200" dirty="0">
                <a:solidFill>
                  <a:schemeClr val="bg1">
                    <a:lumMod val="85000"/>
                  </a:schemeClr>
                </a:solidFill>
                <a:latin typeface="Avenir Book" panose="02000503020000020003" pitchFamily="2" charset="0"/>
              </a:rPr>
              <a:t>Better analysis of historical data</a:t>
            </a:r>
          </a:p>
          <a:p>
            <a:pPr algn="ctr"/>
            <a:r>
              <a:rPr lang="en-US" sz="3200" dirty="0">
                <a:solidFill>
                  <a:schemeClr val="bg1">
                    <a:lumMod val="85000"/>
                  </a:schemeClr>
                </a:solidFill>
                <a:latin typeface="Avenir Book" panose="02000503020000020003" pitchFamily="2" charset="0"/>
              </a:rPr>
              <a:t>Hidden insights</a:t>
            </a:r>
          </a:p>
          <a:p>
            <a:pPr algn="ctr"/>
            <a:r>
              <a:rPr lang="en-US" sz="3200" dirty="0">
                <a:solidFill>
                  <a:schemeClr val="bg1">
                    <a:lumMod val="85000"/>
                  </a:schemeClr>
                </a:solidFill>
                <a:latin typeface="Avenir Book" panose="02000503020000020003" pitchFamily="2" charset="0"/>
              </a:rPr>
              <a:t>Computational power</a:t>
            </a:r>
          </a:p>
          <a:p>
            <a:pPr algn="ctr"/>
            <a:endParaRPr lang="en-US" sz="2800" b="1" dirty="0">
              <a:solidFill>
                <a:schemeClr val="bg1">
                  <a:lumMod val="85000"/>
                </a:schemeClr>
              </a:solidFill>
              <a:latin typeface="Avenir Book" panose="02000503020000020003" pitchFamily="2" charset="0"/>
            </a:endParaRPr>
          </a:p>
        </p:txBody>
      </p:sp>
    </p:spTree>
    <p:extLst>
      <p:ext uri="{BB962C8B-B14F-4D97-AF65-F5344CB8AC3E}">
        <p14:creationId xmlns:p14="http://schemas.microsoft.com/office/powerpoint/2010/main" val="178097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7</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5139869"/>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We want to</a:t>
            </a:r>
          </a:p>
          <a:p>
            <a:pPr algn="ctr"/>
            <a:endParaRPr lang="en-US" sz="2800" b="1" dirty="0">
              <a:solidFill>
                <a:schemeClr val="bg1">
                  <a:lumMod val="85000"/>
                </a:schemeClr>
              </a:solidFill>
              <a:latin typeface="Avenir Book" panose="02000503020000020003" pitchFamily="2" charset="0"/>
            </a:endParaRPr>
          </a:p>
          <a:p>
            <a:endParaRPr lang="en-US" sz="2800" dirty="0">
              <a:solidFill>
                <a:schemeClr val="bg1">
                  <a:lumMod val="85000"/>
                </a:schemeClr>
              </a:solidFill>
              <a:latin typeface="Avenir Book" panose="02000503020000020003" pitchFamily="2" charset="0"/>
            </a:endParaRP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Determine whether it is possible to improve the accuracy of the baseline forecast </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Use Machine Learning to forecast future data based on historical data</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Stretch: wrap our model into software</a:t>
            </a:r>
          </a:p>
        </p:txBody>
      </p:sp>
    </p:spTree>
    <p:extLst>
      <p:ext uri="{BB962C8B-B14F-4D97-AF65-F5344CB8AC3E}">
        <p14:creationId xmlns:p14="http://schemas.microsoft.com/office/powerpoint/2010/main" val="4447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8</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362958" y="423058"/>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Data Source</a:t>
            </a:r>
          </a:p>
        </p:txBody>
      </p:sp>
      <p:sp>
        <p:nvSpPr>
          <p:cNvPr id="2" name="TextBox 1">
            <a:extLst>
              <a:ext uri="{FF2B5EF4-FFF2-40B4-BE49-F238E27FC236}">
                <a16:creationId xmlns:a16="http://schemas.microsoft.com/office/drawing/2014/main" id="{DD17AF3E-66BB-AD4D-8CEF-E12748B76776}"/>
              </a:ext>
            </a:extLst>
          </p:cNvPr>
          <p:cNvSpPr txBox="1"/>
          <p:nvPr/>
        </p:nvSpPr>
        <p:spPr>
          <a:xfrm>
            <a:off x="1087395" y="1895061"/>
            <a:ext cx="9978170" cy="3539430"/>
          </a:xfrm>
          <a:prstGeom prst="rect">
            <a:avLst/>
          </a:prstGeom>
          <a:noFill/>
        </p:spPr>
        <p:txBody>
          <a:bodyPr wrap="square" numCol="2" rtlCol="0">
            <a:spAutoFit/>
          </a:bodyPr>
          <a:lstStyle/>
          <a:p>
            <a:r>
              <a:rPr lang="en-US" sz="2800" dirty="0">
                <a:solidFill>
                  <a:schemeClr val="bg1">
                    <a:lumMod val="85000"/>
                  </a:schemeClr>
                </a:solidFill>
                <a:latin typeface="Avenir Book" panose="02000503020000020003" pitchFamily="2" charset="0"/>
              </a:rPr>
              <a:t>	Anonymous hotel</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	Mutual benefit</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	Popular format</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	Large sample</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Easy cleaning</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Domain knowledge </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*Multiple levels</a:t>
            </a:r>
          </a:p>
          <a:p>
            <a:endParaRPr lang="en-US" sz="2800" dirty="0">
              <a:solidFill>
                <a:schemeClr val="bg1">
                  <a:lumMod val="85000"/>
                </a:schemeClr>
              </a:solidFill>
              <a:latin typeface="Avenir Book" panose="02000503020000020003" pitchFamily="2" charset="0"/>
            </a:endParaRPr>
          </a:p>
          <a:p>
            <a:r>
              <a:rPr lang="en-US" sz="2800" dirty="0">
                <a:latin typeface="Avenir Book" panose="02000503020000020003" pitchFamily="2" charset="0"/>
              </a:rPr>
              <a:t>Covid</a:t>
            </a:r>
          </a:p>
          <a:p>
            <a:endParaRPr lang="en-US" sz="2800" dirty="0"/>
          </a:p>
        </p:txBody>
      </p:sp>
    </p:spTree>
    <p:extLst>
      <p:ext uri="{BB962C8B-B14F-4D97-AF65-F5344CB8AC3E}">
        <p14:creationId xmlns:p14="http://schemas.microsoft.com/office/powerpoint/2010/main" val="100507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9</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85353" y="415216"/>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Covid data</a:t>
            </a:r>
          </a:p>
        </p:txBody>
      </p:sp>
      <p:pic>
        <p:nvPicPr>
          <p:cNvPr id="8" name="Picture 7">
            <a:extLst>
              <a:ext uri="{FF2B5EF4-FFF2-40B4-BE49-F238E27FC236}">
                <a16:creationId xmlns:a16="http://schemas.microsoft.com/office/drawing/2014/main" id="{42B019A1-82FC-C349-9438-4E9669FDCDE9}"/>
              </a:ext>
            </a:extLst>
          </p:cNvPr>
          <p:cNvPicPr>
            <a:picLocks noChangeAspect="1"/>
          </p:cNvPicPr>
          <p:nvPr/>
        </p:nvPicPr>
        <p:blipFill>
          <a:blip r:embed="rId3"/>
          <a:stretch>
            <a:fillRect/>
          </a:stretch>
        </p:blipFill>
        <p:spPr>
          <a:xfrm>
            <a:off x="289338" y="2246751"/>
            <a:ext cx="5806661" cy="2924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B95E7CD2-B997-294F-B46E-6BE754A2A3F4}"/>
              </a:ext>
            </a:extLst>
          </p:cNvPr>
          <p:cNvPicPr>
            <a:picLocks noChangeAspect="1"/>
          </p:cNvPicPr>
          <p:nvPr/>
        </p:nvPicPr>
        <p:blipFill>
          <a:blip r:embed="rId4"/>
          <a:stretch>
            <a:fillRect/>
          </a:stretch>
        </p:blipFill>
        <p:spPr>
          <a:xfrm>
            <a:off x="6502848" y="3272730"/>
            <a:ext cx="5304839" cy="2924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E6D813DF-1182-FE4A-8410-5926D2466515}"/>
              </a:ext>
            </a:extLst>
          </p:cNvPr>
          <p:cNvPicPr>
            <a:picLocks noChangeAspect="1"/>
          </p:cNvPicPr>
          <p:nvPr/>
        </p:nvPicPr>
        <p:blipFill>
          <a:blip r:embed="rId5"/>
          <a:stretch>
            <a:fillRect/>
          </a:stretch>
        </p:blipFill>
        <p:spPr>
          <a:xfrm>
            <a:off x="5287617" y="2067264"/>
            <a:ext cx="4373217" cy="1773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29301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2867</Words>
  <Application>Microsoft Macintosh PowerPoint</Application>
  <PresentationFormat>Widescreen</PresentationFormat>
  <Paragraphs>264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Book</vt:lpstr>
      <vt:lpstr>Avenir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Lukinov</dc:creator>
  <cp:lastModifiedBy>Artem Lukinov</cp:lastModifiedBy>
  <cp:revision>59</cp:revision>
  <dcterms:created xsi:type="dcterms:W3CDTF">2020-02-27T00:13:10Z</dcterms:created>
  <dcterms:modified xsi:type="dcterms:W3CDTF">2021-04-15T08:46:25Z</dcterms:modified>
</cp:coreProperties>
</file>