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40"/>
  </p:notesMasterIdLst>
  <p:sldIdLst>
    <p:sldId id="289" r:id="rId2"/>
    <p:sldId id="413" r:id="rId3"/>
    <p:sldId id="414" r:id="rId4"/>
    <p:sldId id="415" r:id="rId5"/>
    <p:sldId id="416" r:id="rId6"/>
    <p:sldId id="417" r:id="rId7"/>
    <p:sldId id="418" r:id="rId8"/>
    <p:sldId id="419" r:id="rId9"/>
    <p:sldId id="445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431" r:id="rId22"/>
    <p:sldId id="432" r:id="rId23"/>
    <p:sldId id="433" r:id="rId24"/>
    <p:sldId id="403" r:id="rId25"/>
    <p:sldId id="404" r:id="rId26"/>
    <p:sldId id="406" r:id="rId27"/>
    <p:sldId id="405" r:id="rId28"/>
    <p:sldId id="442" r:id="rId29"/>
    <p:sldId id="407" r:id="rId30"/>
    <p:sldId id="434" r:id="rId31"/>
    <p:sldId id="435" r:id="rId32"/>
    <p:sldId id="436" r:id="rId33"/>
    <p:sldId id="438" r:id="rId34"/>
    <p:sldId id="439" r:id="rId35"/>
    <p:sldId id="440" r:id="rId36"/>
    <p:sldId id="441" r:id="rId37"/>
    <p:sldId id="443" r:id="rId38"/>
    <p:sldId id="444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49" autoAdjust="0"/>
    <p:restoredTop sz="96475" autoAdjust="0"/>
  </p:normalViewPr>
  <p:slideViewPr>
    <p:cSldViewPr>
      <p:cViewPr varScale="1">
        <p:scale>
          <a:sx n="158" d="100"/>
          <a:sy n="158" d="100"/>
        </p:scale>
        <p:origin x="180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03009-0741-424B-924A-19BAE139F1A5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B6379-F076-4F6D-A075-563177DB6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89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6E7DBF-E559-407E-BC1B-C07F01E5AD4D}" type="slidenum">
              <a:rPr lang="ru-RU" altLang="en-US"/>
              <a:pPr/>
              <a:t>1</a:t>
            </a:fld>
            <a:endParaRPr lang="ru-RU" altLang="en-US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en-US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38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995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233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046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561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507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73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729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309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728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519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003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023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2761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3316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664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6190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3710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1361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9714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0445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472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286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5686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8857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9381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7335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8012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5328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5310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9395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441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026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496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281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572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613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512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95154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98055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70427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52754" y="5991226"/>
          <a:ext cx="68433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" name="Image" r:id="rId3" imgW="2539683" imgH="2539683" progId="">
                  <p:embed/>
                </p:oleObj>
              </mc:Choice>
              <mc:Fallback>
                <p:oleObj name="Image" r:id="rId3" imgW="2539683" imgH="253968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4" y="5991226"/>
                        <a:ext cx="684335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>
                <a:solidFill>
                  <a:srgbClr val="000000"/>
                </a:solidFill>
              </a:rPr>
              <a:t>Нижний Новгород, 2015 г.</a:t>
            </a:r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23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13151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88139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96385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87858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55062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4261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6593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17116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82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9.png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313"/>
            <a:ext cx="9144000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68313" y="2605088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en-US" sz="5400">
                <a:latin typeface="Calibri" panose="020F0502020204030204" pitchFamily="34" charset="0"/>
                <a:cs typeface="Calibri" panose="020F0502020204030204" pitchFamily="34" charset="0"/>
              </a:rPr>
              <a:t>Заголовок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68313" y="3648075"/>
            <a:ext cx="82232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en-US" sz="3600">
                <a:latin typeface="Calibri" panose="020F0502020204030204" pitchFamily="34" charset="0"/>
                <a:cs typeface="Calibri" panose="020F0502020204030204" pitchFamily="34" charset="0"/>
              </a:rPr>
              <a:t>Подзаголовок презентации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" b="3571"/>
          <a:stretch>
            <a:fillRect/>
          </a:stretch>
        </p:blipFill>
        <p:spPr bwMode="auto">
          <a:xfrm>
            <a:off x="0" y="1484313"/>
            <a:ext cx="9144000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3571" b="357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68313" y="2605088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ru-RU" altLang="en-US" sz="3200" b="1">
                <a:cs typeface="Arial" panose="020B0604020202020204" pitchFamily="34" charset="0"/>
              </a:rPr>
              <a:t>Цифровая 3D-медицина</a:t>
            </a:r>
          </a:p>
          <a:p>
            <a:pPr algn="ctr">
              <a:lnSpc>
                <a:spcPct val="100000"/>
              </a:lnSpc>
            </a:pPr>
            <a:endParaRPr lang="ru-RU" altLang="en-US" sz="1400">
              <a:cs typeface="Arial" panose="020B0604020202020204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68313" y="3648075"/>
            <a:ext cx="82232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en-US">
                <a:cs typeface="Arial" panose="020B0604020202020204" pitchFamily="34" charset="0"/>
              </a:rPr>
              <a:t>Результаты в области компьютерной графики и геометрического моделирования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5029200"/>
            <a:ext cx="9144000" cy="1828800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1185863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1173163"/>
            <a:ext cx="9144000" cy="4389437"/>
          </a:xfrm>
          <a:prstGeom prst="rect">
            <a:avLst/>
          </a:prstGeom>
          <a:solidFill>
            <a:srgbClr val="1381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460375" y="2052638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-US" sz="4800" dirty="0">
                <a:solidFill>
                  <a:schemeClr val="bg1"/>
                </a:solidFill>
              </a:rPr>
              <a:t>How Do We Compare Biological Sequences? (Dynamic Programming)</a:t>
            </a:r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269875"/>
            <a:ext cx="21748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6652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3200" dirty="0"/>
              <a:t>Задача о размене монет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10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56183" y="1268760"/>
                <a:ext cx="8640961" cy="34696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Чтобы избежать множества рекурсивных вызовов, необходимых для вычисления </a:t>
                </a:r>
                <a:r>
                  <a:rPr lang="ru-RU" i="1" dirty="0" err="1"/>
                  <a:t>MinNumCoins</a:t>
                </a:r>
                <a:r>
                  <a:rPr lang="ru-RU" dirty="0"/>
                  <a:t>(</a:t>
                </a:r>
                <a:r>
                  <a:rPr lang="en-US" i="1" dirty="0"/>
                  <a:t>money</a:t>
                </a:r>
                <a:r>
                  <a:rPr lang="ru-RU" dirty="0"/>
                  <a:t>), можно использовать подход динамического программирования снизу.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Вместо вычисления </a:t>
                </a:r>
                <a:r>
                  <a:rPr lang="ru-RU" i="1" dirty="0" err="1"/>
                  <a:t>MinNumCoins</a:t>
                </a:r>
                <a:r>
                  <a:rPr lang="ru-RU" dirty="0"/>
                  <a:t>(</a:t>
                </a:r>
                <a:r>
                  <a:rPr lang="ru-RU" i="1" dirty="0"/>
                  <a:t>m</a:t>
                </a:r>
                <a:r>
                  <a:rPr lang="ru-RU" dirty="0"/>
                  <a:t>) для каждого значения </a:t>
                </a:r>
                <a:r>
                  <a:rPr lang="ru-RU" i="1" dirty="0"/>
                  <a:t>m</a:t>
                </a:r>
                <a:r>
                  <a:rPr lang="ru-RU" dirty="0"/>
                  <a:t> от 76 до </a:t>
                </a:r>
                <a:r>
                  <a:rPr lang="ru-RU" i="1" dirty="0"/>
                  <a:t>m</a:t>
                </a:r>
                <a:r>
                  <a:rPr lang="ru-RU" dirty="0"/>
                  <a:t> = 1 с помощью рекурсивных вызовов инвертируем алгоритм и вычислим </a:t>
                </a:r>
                <a:r>
                  <a:rPr lang="ru-RU" i="1" dirty="0" err="1"/>
                  <a:t>MinNumCoins</a:t>
                </a:r>
                <a:r>
                  <a:rPr lang="ru-RU" dirty="0"/>
                  <a:t>(</a:t>
                </a:r>
                <a:r>
                  <a:rPr lang="ru-RU" i="1" dirty="0"/>
                  <a:t>m</a:t>
                </a:r>
                <a:r>
                  <a:rPr lang="ru-RU" dirty="0"/>
                  <a:t>) от </a:t>
                </a:r>
                <a:r>
                  <a:rPr lang="ru-RU" i="1" dirty="0"/>
                  <a:t>m</a:t>
                </a:r>
                <a:r>
                  <a:rPr lang="ru-RU" dirty="0"/>
                  <a:t>=1 до 76, сохраняя все полученные значения в массиве так, чтобы что нужно было вычислить </a:t>
                </a:r>
                <a:r>
                  <a:rPr lang="ru-RU" i="1" dirty="0" err="1"/>
                  <a:t>MinNumCoins</a:t>
                </a:r>
                <a:r>
                  <a:rPr lang="ru-RU" dirty="0"/>
                  <a:t>(</a:t>
                </a:r>
                <a:r>
                  <a:rPr lang="ru-RU" i="1" dirty="0"/>
                  <a:t>m</a:t>
                </a:r>
                <a:r>
                  <a:rPr lang="ru-RU" dirty="0"/>
                  <a:t>) только один раз для каждого значения </a:t>
                </a:r>
                <a:r>
                  <a:rPr lang="ru-RU" i="1" dirty="0"/>
                  <a:t>m</a:t>
                </a:r>
                <a:r>
                  <a:rPr lang="ru-RU" dirty="0"/>
                  <a:t>. </a:t>
                </a:r>
                <a:r>
                  <a:rPr lang="ru-RU" i="1" dirty="0" err="1"/>
                  <a:t>MinNumCoins</a:t>
                </a:r>
                <a:r>
                  <a:rPr lang="ru-RU" dirty="0"/>
                  <a:t>(</a:t>
                </a:r>
                <a:r>
                  <a:rPr lang="ru-RU" i="1" dirty="0"/>
                  <a:t>m</a:t>
                </a:r>
                <a:r>
                  <a:rPr lang="ru-RU" dirty="0"/>
                  <a:t>) по-прежнему вычисляется по тому же рекуррентному соотношению: 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𝑀𝑖𝑛𝑁𝑢𝑚𝐶𝑜𝑖𝑛𝑠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𝑀𝑖𝑛𝑁𝑢𝑚𝐶𝑜𝑖𝑛𝑠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−5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+1, 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𝑀𝑖𝑛𝑁𝑢𝑚𝐶𝑜𝑖𝑛𝑠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+1, 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𝑀𝑖𝑛𝑁𝑢𝑚𝐶𝑜𝑖𝑛𝑠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83" y="1268760"/>
                <a:ext cx="8640961" cy="3469604"/>
              </a:xfrm>
              <a:prstGeom prst="rect">
                <a:avLst/>
              </a:prstGeom>
              <a:blipFill>
                <a:blip r:embed="rId3"/>
                <a:stretch>
                  <a:fillRect l="-423" t="-1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838318" y="780943"/>
            <a:ext cx="3323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money</a:t>
            </a:r>
            <a:r>
              <a:rPr lang="ru-RU" dirty="0"/>
              <a:t> = 76 и </a:t>
            </a:r>
            <a:r>
              <a:rPr lang="en-US" i="1" dirty="0"/>
              <a:t>Coins</a:t>
            </a:r>
            <a:r>
              <a:rPr lang="en-US" dirty="0"/>
              <a:t> </a:t>
            </a:r>
            <a:r>
              <a:rPr lang="ru-RU" dirty="0"/>
              <a:t>= (5, 4, 1)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13793" y="5257605"/>
          <a:ext cx="7772396" cy="68529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95112">
                  <a:extLst>
                    <a:ext uri="{9D8B030D-6E8A-4147-A177-3AD203B41FA5}">
                      <a16:colId xmlns:a16="http://schemas.microsoft.com/office/drawing/2014/main" val="1215316277"/>
                    </a:ext>
                  </a:extLst>
                </a:gridCol>
                <a:gridCol w="482868">
                  <a:extLst>
                    <a:ext uri="{9D8B030D-6E8A-4147-A177-3AD203B41FA5}">
                      <a16:colId xmlns:a16="http://schemas.microsoft.com/office/drawing/2014/main" val="3559526317"/>
                    </a:ext>
                  </a:extLst>
                </a:gridCol>
                <a:gridCol w="482868">
                  <a:extLst>
                    <a:ext uri="{9D8B030D-6E8A-4147-A177-3AD203B41FA5}">
                      <a16:colId xmlns:a16="http://schemas.microsoft.com/office/drawing/2014/main" val="2508904888"/>
                    </a:ext>
                  </a:extLst>
                </a:gridCol>
                <a:gridCol w="482868">
                  <a:extLst>
                    <a:ext uri="{9D8B030D-6E8A-4147-A177-3AD203B41FA5}">
                      <a16:colId xmlns:a16="http://schemas.microsoft.com/office/drawing/2014/main" val="3505227366"/>
                    </a:ext>
                  </a:extLst>
                </a:gridCol>
                <a:gridCol w="482868">
                  <a:extLst>
                    <a:ext uri="{9D8B030D-6E8A-4147-A177-3AD203B41FA5}">
                      <a16:colId xmlns:a16="http://schemas.microsoft.com/office/drawing/2014/main" val="2041680497"/>
                    </a:ext>
                  </a:extLst>
                </a:gridCol>
                <a:gridCol w="482868">
                  <a:extLst>
                    <a:ext uri="{9D8B030D-6E8A-4147-A177-3AD203B41FA5}">
                      <a16:colId xmlns:a16="http://schemas.microsoft.com/office/drawing/2014/main" val="2371597282"/>
                    </a:ext>
                  </a:extLst>
                </a:gridCol>
                <a:gridCol w="482868">
                  <a:extLst>
                    <a:ext uri="{9D8B030D-6E8A-4147-A177-3AD203B41FA5}">
                      <a16:colId xmlns:a16="http://schemas.microsoft.com/office/drawing/2014/main" val="3698258541"/>
                    </a:ext>
                  </a:extLst>
                </a:gridCol>
                <a:gridCol w="482868">
                  <a:extLst>
                    <a:ext uri="{9D8B030D-6E8A-4147-A177-3AD203B41FA5}">
                      <a16:colId xmlns:a16="http://schemas.microsoft.com/office/drawing/2014/main" val="589532160"/>
                    </a:ext>
                  </a:extLst>
                </a:gridCol>
                <a:gridCol w="482868">
                  <a:extLst>
                    <a:ext uri="{9D8B030D-6E8A-4147-A177-3AD203B41FA5}">
                      <a16:colId xmlns:a16="http://schemas.microsoft.com/office/drawing/2014/main" val="3827092463"/>
                    </a:ext>
                  </a:extLst>
                </a:gridCol>
                <a:gridCol w="482868">
                  <a:extLst>
                    <a:ext uri="{9D8B030D-6E8A-4147-A177-3AD203B41FA5}">
                      <a16:colId xmlns:a16="http://schemas.microsoft.com/office/drawing/2014/main" val="3191756145"/>
                    </a:ext>
                  </a:extLst>
                </a:gridCol>
                <a:gridCol w="482868">
                  <a:extLst>
                    <a:ext uri="{9D8B030D-6E8A-4147-A177-3AD203B41FA5}">
                      <a16:colId xmlns:a16="http://schemas.microsoft.com/office/drawing/2014/main" val="3701417484"/>
                    </a:ext>
                  </a:extLst>
                </a:gridCol>
                <a:gridCol w="482868">
                  <a:extLst>
                    <a:ext uri="{9D8B030D-6E8A-4147-A177-3AD203B41FA5}">
                      <a16:colId xmlns:a16="http://schemas.microsoft.com/office/drawing/2014/main" val="1000808474"/>
                    </a:ext>
                  </a:extLst>
                </a:gridCol>
                <a:gridCol w="482868">
                  <a:extLst>
                    <a:ext uri="{9D8B030D-6E8A-4147-A177-3AD203B41FA5}">
                      <a16:colId xmlns:a16="http://schemas.microsoft.com/office/drawing/2014/main" val="3602447378"/>
                    </a:ext>
                  </a:extLst>
                </a:gridCol>
                <a:gridCol w="482868">
                  <a:extLst>
                    <a:ext uri="{9D8B030D-6E8A-4147-A177-3AD203B41FA5}">
                      <a16:colId xmlns:a16="http://schemas.microsoft.com/office/drawing/2014/main" val="33487340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extLst>
                  <a:ext uri="{0D108BD9-81ED-4DB2-BD59-A6C34878D82A}">
                    <a16:rowId xmlns:a16="http://schemas.microsoft.com/office/drawing/2014/main" val="950005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MinNumCoins</a:t>
                      </a:r>
                      <a:r>
                        <a:rPr lang="en-US" sz="1050" dirty="0">
                          <a:effectLst/>
                        </a:rPr>
                        <a:t>(m)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85725" marB="85725" anchor="ctr"/>
                </a:tc>
                <a:extLst>
                  <a:ext uri="{0D108BD9-81ED-4DB2-BD59-A6C34878D82A}">
                    <a16:rowId xmlns:a16="http://schemas.microsoft.com/office/drawing/2014/main" val="4186709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88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3200" dirty="0"/>
              <a:t>Задача о размене монет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11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487" y="908720"/>
            <a:ext cx="5425008" cy="30092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635896" y="4797152"/>
            <a:ext cx="1485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/>
              <a:t>Сложность?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3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3200" dirty="0"/>
              <a:t>Задача о размене монет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12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68" y="1268760"/>
            <a:ext cx="8405463" cy="417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1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200" dirty="0"/>
              <a:t>The Manhattan Tourist Problem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13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1519" y="604026"/>
            <a:ext cx="8856985" cy="2049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ru-RU" sz="1600" dirty="0"/>
              <a:t>Представьте, что вы являетесь туристом в </a:t>
            </a:r>
            <a:r>
              <a:rPr lang="ru-RU" sz="1600" dirty="0" err="1"/>
              <a:t>Мидтауне</a:t>
            </a:r>
            <a:r>
              <a:rPr lang="ru-RU" sz="1600" dirty="0"/>
              <a:t> Манхэттена, и вы хотите посетить как можно больше достопримечательностей на своем пути от перекрестка 59-й улицы и 8-й авеню до перекрестка 42-й улицы и 3-й авеню</a:t>
            </a:r>
            <a:r>
              <a:rPr lang="en-US" sz="1600" dirty="0"/>
              <a:t>. </a:t>
            </a:r>
            <a:r>
              <a:rPr lang="ru-RU" sz="1600" dirty="0"/>
              <a:t>Однако, вы ограничены во времени, и на каждом перекрестке вы можете пойти только на юг (↓) или на восток (→). Можно выбирать из множества разных путей через карту, но ни один путь не будет посещать все достопримечательности. Задача поиска пути, который посещает большинство достопримечательностей, называется задачей Манхэттенского туриста.</a:t>
            </a:r>
            <a:endParaRPr lang="en-US" sz="1600" dirty="0">
              <a:ea typeface="Times New Roman" panose="02020603050405020304" pitchFamily="18" charset="0"/>
            </a:endParaRPr>
          </a:p>
        </p:txBody>
      </p:sp>
      <p:pic>
        <p:nvPicPr>
          <p:cNvPr id="59394" name="Picture 2" descr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652926"/>
            <a:ext cx="3586814" cy="419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80082" y="3317294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Упрощенная схема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Мидтауна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Манхэттена. Турист стартует на пересечении 59-й улицы и 8-й авеню в северо-западном углу и заканчивает на пересечении 42-й улицы и 3-й авеню в юго-восточном углу, путешествуя только на юг или восток между перекрестками. Представленные достопримечательности: Карнеги-холл (1),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Tiffany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(2), здание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Sony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(3), Музей современного искусства (4), отель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Seasons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(5), собор Св. Патрика (6) (7),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Radio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Music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(8), Рокфеллер-центр (9), здание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Paramount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(10), здание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York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(11), Таймс-сквер (12),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Society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Mechanics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Tradesmen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(13), Центральный вокзал (14) и здание Крайслер (15).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215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200" dirty="0"/>
              <a:t>The Manhattan Tourist Problem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14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519" y="698687"/>
            <a:ext cx="8144421" cy="215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Представим карту Манхэттена как ориентированный граф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ManhattanGraph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Каждое пересечение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улиц определяется как узел</a:t>
            </a: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Каждый квартал между двумя пересечениями – как направленное ребро, указывающее направление движения (↓ или →). Каждому направленному ребру назначается вес, равный количеству достопримечательностей вдоль соответствующего блока. 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528" y="2990516"/>
            <a:ext cx="4572000" cy="37502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Стартовый (синий) узел называется узлом-источником (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source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а конечный (красный) узел называется узлом-стоком (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sink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Суммарный вес вдоль пути от источника к стоку дает количество достопримечательностей по этому пути.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решения </a:t>
            </a:r>
            <a:r>
              <a:rPr lang="ru-RU" dirty="0"/>
              <a:t>задачи Манхэттенского туриста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нужно найти путь с максимальным весом, соединяющий источник со стоком (также называемый самым длинным путем) в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ManhattanGraph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338415" y="2875122"/>
          <a:ext cx="3057525" cy="378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8" name="Bitmap Image" r:id="rId4" imgW="4323810" imgH="5342857" progId="Paint.Picture">
                  <p:embed/>
                </p:oleObj>
              </mc:Choice>
              <mc:Fallback>
                <p:oleObj name="Bitmap Image" r:id="rId4" imgW="4323810" imgH="5342857" progId="Paint.Picture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415" y="2875122"/>
                        <a:ext cx="3057525" cy="3781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396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200" dirty="0"/>
              <a:t>The Manhattan Tourist Problem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15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7504" y="662571"/>
            <a:ext cx="8856984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Можно смоделировать любую прямоугольную сетку улиц, используя аналогичный ориентированный граф. В отличие от декартовой плоскости, оси этой сетки ориентированы вниз и вправо. Таким образом, синему узлу-источнику присваиваются координаты (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0, 0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а красном узлу-стоку присваиваются координаты (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n, m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3490" name="Picture 2" descr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82627"/>
            <a:ext cx="3715171" cy="373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39552" y="5877272"/>
            <a:ext cx="95128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22222"/>
                </a:solidFill>
                <a:latin typeface="Roboto"/>
              </a:rPr>
              <a:t>Manhattan Tourist Problem:</a:t>
            </a:r>
            <a:r>
              <a:rPr lang="en-US" sz="1600" dirty="0">
                <a:solidFill>
                  <a:srgbClr val="222222"/>
                </a:solidFill>
                <a:latin typeface="Roboto"/>
              </a:rPr>
              <a:t> </a:t>
            </a:r>
            <a:r>
              <a:rPr lang="en-US" sz="1600" i="1" dirty="0">
                <a:solidFill>
                  <a:srgbClr val="222222"/>
                </a:solidFill>
                <a:latin typeface="Roboto"/>
              </a:rPr>
              <a:t>Find a longest path in a rectangular city.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222222"/>
                </a:solidFill>
                <a:latin typeface="Roboto"/>
              </a:rPr>
              <a:t>     </a:t>
            </a:r>
            <a:r>
              <a:rPr lang="en-US" sz="1600" b="1" dirty="0">
                <a:solidFill>
                  <a:srgbClr val="222222"/>
                </a:solidFill>
                <a:latin typeface="Roboto"/>
              </a:rPr>
              <a:t>Input:</a:t>
            </a:r>
            <a:r>
              <a:rPr lang="en-US" sz="1600" dirty="0">
                <a:solidFill>
                  <a:srgbClr val="222222"/>
                </a:solidFill>
                <a:latin typeface="Roboto"/>
              </a:rPr>
              <a:t> A weighted </a:t>
            </a:r>
            <a:r>
              <a:rPr lang="en-US" sz="1600" i="1" dirty="0">
                <a:solidFill>
                  <a:srgbClr val="222222"/>
                </a:solidFill>
                <a:latin typeface="Roboto"/>
              </a:rPr>
              <a:t>n</a:t>
            </a:r>
            <a:r>
              <a:rPr lang="en-US" sz="1600" dirty="0">
                <a:solidFill>
                  <a:srgbClr val="222222"/>
                </a:solidFill>
                <a:latin typeface="Roboto"/>
              </a:rPr>
              <a:t> × </a:t>
            </a:r>
            <a:r>
              <a:rPr lang="en-US" sz="1600" i="1" dirty="0">
                <a:solidFill>
                  <a:srgbClr val="222222"/>
                </a:solidFill>
                <a:latin typeface="Roboto"/>
              </a:rPr>
              <a:t>m</a:t>
            </a:r>
            <a:r>
              <a:rPr lang="en-US" sz="1600" dirty="0">
                <a:solidFill>
                  <a:srgbClr val="222222"/>
                </a:solidFill>
                <a:latin typeface="Roboto"/>
              </a:rPr>
              <a:t> rectangular grid with </a:t>
            </a:r>
            <a:r>
              <a:rPr lang="en-US" sz="1600" i="1" dirty="0">
                <a:solidFill>
                  <a:srgbClr val="222222"/>
                </a:solidFill>
                <a:latin typeface="Roboto"/>
              </a:rPr>
              <a:t>n</a:t>
            </a:r>
            <a:r>
              <a:rPr lang="en-US" sz="1600" dirty="0">
                <a:solidFill>
                  <a:srgbClr val="222222"/>
                </a:solidFill>
                <a:latin typeface="Roboto"/>
              </a:rPr>
              <a:t> + 1 rows and </a:t>
            </a:r>
            <a:r>
              <a:rPr lang="en-US" sz="1600" i="1" dirty="0">
                <a:solidFill>
                  <a:srgbClr val="222222"/>
                </a:solidFill>
                <a:latin typeface="Roboto"/>
              </a:rPr>
              <a:t>m</a:t>
            </a:r>
            <a:r>
              <a:rPr lang="en-US" sz="1600" dirty="0">
                <a:solidFill>
                  <a:srgbClr val="222222"/>
                </a:solidFill>
                <a:latin typeface="Roboto"/>
              </a:rPr>
              <a:t> + 1 columns.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222222"/>
                </a:solidFill>
                <a:latin typeface="Roboto"/>
              </a:rPr>
              <a:t>     </a:t>
            </a:r>
            <a:r>
              <a:rPr lang="en-US" sz="1600" b="1" dirty="0">
                <a:solidFill>
                  <a:srgbClr val="222222"/>
                </a:solidFill>
                <a:latin typeface="Roboto"/>
              </a:rPr>
              <a:t>Output:</a:t>
            </a:r>
            <a:r>
              <a:rPr lang="en-US" sz="1600" dirty="0">
                <a:solidFill>
                  <a:srgbClr val="222222"/>
                </a:solidFill>
                <a:latin typeface="Roboto"/>
              </a:rPr>
              <a:t> A longest path from source (0,0) to sink (</a:t>
            </a:r>
            <a:r>
              <a:rPr lang="en-US" sz="1600" i="1" dirty="0">
                <a:solidFill>
                  <a:srgbClr val="222222"/>
                </a:solidFill>
                <a:latin typeface="Roboto"/>
              </a:rPr>
              <a:t>n</a:t>
            </a:r>
            <a:r>
              <a:rPr lang="en-US" sz="1600" dirty="0">
                <a:solidFill>
                  <a:srgbClr val="222222"/>
                </a:solidFill>
                <a:latin typeface="Roboto"/>
              </a:rPr>
              <a:t>, </a:t>
            </a:r>
            <a:r>
              <a:rPr lang="en-US" sz="1600" i="1" dirty="0">
                <a:solidFill>
                  <a:srgbClr val="222222"/>
                </a:solidFill>
                <a:latin typeface="Roboto"/>
              </a:rPr>
              <a:t>m</a:t>
            </a:r>
            <a:r>
              <a:rPr lang="en-US" sz="1600" dirty="0">
                <a:solidFill>
                  <a:srgbClr val="222222"/>
                </a:solidFill>
                <a:latin typeface="Roboto"/>
              </a:rPr>
              <a:t>) in the grid.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599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200" dirty="0"/>
              <a:t>The Manhattan Tourist Problem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16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11759" y="848038"/>
            <a:ext cx="4176464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Общее количество путей - формула?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3490" name="Picture 2" descr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366" y="1362895"/>
            <a:ext cx="3715171" cy="373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464048" y="5312566"/>
            <a:ext cx="6071885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Пример: для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n=16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m=12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путей равно 30421755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35694" y="5949439"/>
            <a:ext cx="5328592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Целесообразно решать задачу полным перебором? Жадными алгоритмами?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8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200" dirty="0"/>
              <a:t>The Manhattan Tourist Problem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17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5535" y="839868"/>
            <a:ext cx="82089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Можно реализовать алгоритм, решающий задачу о Манхэттенском туристе при помощи динамического программирования </a:t>
            </a:r>
            <a:r>
              <a:rPr lang="ru-RU" dirty="0" smtClean="0"/>
              <a:t>снизу. </a:t>
            </a:r>
            <a:endParaRPr lang="ru-RU" dirty="0"/>
          </a:p>
          <a:p>
            <a:endParaRPr lang="ru-RU" dirty="0"/>
          </a:p>
          <a:p>
            <a:r>
              <a:rPr lang="ru-RU" dirty="0"/>
              <a:t>Следующий псевдокод вычисляет длину самого длинного пути к узлу (</a:t>
            </a:r>
            <a:r>
              <a:rPr lang="ru-RU" i="1" dirty="0"/>
              <a:t>i, j</a:t>
            </a:r>
            <a:r>
              <a:rPr lang="ru-RU" dirty="0"/>
              <a:t>) на прямоугольной сетке, основываясь на наблюдении, что единственный способ достичь узла (</a:t>
            </a:r>
            <a:r>
              <a:rPr lang="ru-RU" i="1" dirty="0"/>
              <a:t>i, j</a:t>
            </a:r>
            <a:r>
              <a:rPr lang="ru-RU" dirty="0"/>
              <a:t>) в задаче о Манхэттенском туристе – либо двигаться на юг (↓) из (</a:t>
            </a:r>
            <a:r>
              <a:rPr lang="ru-RU" i="1" dirty="0"/>
              <a:t>i - 1, j</a:t>
            </a:r>
            <a:r>
              <a:rPr lang="ru-RU" dirty="0"/>
              <a:t>) или на восток (→) из (</a:t>
            </a:r>
            <a:r>
              <a:rPr lang="ru-RU" i="1" dirty="0"/>
              <a:t>i, j - 1</a:t>
            </a:r>
            <a:r>
              <a:rPr lang="ru-RU" dirty="0"/>
              <a:t>).</a:t>
            </a:r>
            <a:endParaRPr lang="en-US" dirty="0"/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47042"/>
            <a:ext cx="5616624" cy="27315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598397" y="6056367"/>
            <a:ext cx="1515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Недостатки?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200" dirty="0"/>
              <a:t>The Manhattan Tourist Problem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18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10069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Аналогично </a:t>
            </a:r>
            <a:r>
              <a:rPr lang="en-US" i="1" dirty="0" err="1"/>
              <a:t>RecursiveChange</a:t>
            </a:r>
            <a:r>
              <a:rPr lang="ru-RU" dirty="0"/>
              <a:t>, </a:t>
            </a:r>
            <a:r>
              <a:rPr lang="en-US" i="1" dirty="0" err="1"/>
              <a:t>SouthOrEast</a:t>
            </a:r>
            <a:r>
              <a:rPr lang="ru-RU" dirty="0"/>
              <a:t> страдает от огромного количества рекурсивных вызовов, и нужно пересмотреть этот алгоритм с точки зрения динамического программирования снизу.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Чтобы найти длину самого длинного пути из источника (</a:t>
            </a:r>
            <a:r>
              <a:rPr lang="ru-RU" i="1" dirty="0"/>
              <a:t>0, 0</a:t>
            </a:r>
            <a:r>
              <a:rPr lang="ru-RU" dirty="0"/>
              <a:t>) в сток (</a:t>
            </a:r>
            <a:r>
              <a:rPr lang="ru-RU" i="1" dirty="0"/>
              <a:t>n, m</a:t>
            </a:r>
            <a:r>
              <a:rPr lang="ru-RU" dirty="0"/>
              <a:t>), сначала найдем длины самых длинных путей от источника ко всем узлам (</a:t>
            </a:r>
            <a:r>
              <a:rPr lang="ru-RU" i="1" dirty="0"/>
              <a:t>i, j</a:t>
            </a:r>
            <a:r>
              <a:rPr lang="ru-RU" dirty="0"/>
              <a:t>) в сетке, медленно расширяясь от источника.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0" y="2996952"/>
                <a:ext cx="4572000" cy="284526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Обозначать длину самого длинного пути от (</a:t>
                </a:r>
                <a:r>
                  <a:rPr lang="ru-RU" i="1" dirty="0"/>
                  <a:t>0, 0</a:t>
                </a:r>
                <a:r>
                  <a:rPr lang="ru-RU" dirty="0"/>
                  <a:t>) до (</a:t>
                </a:r>
                <a:r>
                  <a:rPr lang="ru-RU" i="1" dirty="0"/>
                  <a:t>i, j</a:t>
                </a:r>
                <a:r>
                  <a:rPr lang="ru-RU" dirty="0"/>
                  <a:t>) как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sz="2400" i="1" baseline="-25000" dirty="0" err="1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ru-RU" dirty="0"/>
                  <a:t>. 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Вычислить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sz="24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sz="2400" i="1" baseline="-25000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sz="2400" dirty="0"/>
                  <a:t> </a:t>
                </a:r>
                <a:r>
                  <a:rPr lang="ru-RU" dirty="0"/>
                  <a:t>(для </a:t>
                </a:r>
                <a:r>
                  <a:rPr lang="ru-RU" i="1" dirty="0"/>
                  <a:t>0 ≤ j ≤ m</a:t>
                </a:r>
                <a:r>
                  <a:rPr lang="ru-RU" dirty="0"/>
                  <a:t>) легко, так как можно достичь (</a:t>
                </a:r>
                <a:r>
                  <a:rPr lang="ru-RU" i="1" dirty="0"/>
                  <a:t>0, j</a:t>
                </a:r>
                <a:r>
                  <a:rPr lang="ru-RU" dirty="0"/>
                  <a:t>) только двигаясь вправо (→) и не имея никакой гибкости в выборе пути. 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Аналогично,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sz="2400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400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dirty="0"/>
                  <a:t> – сумма весов первых </a:t>
                </a:r>
                <a:r>
                  <a:rPr lang="ru-RU" i="1" dirty="0"/>
                  <a:t>i</a:t>
                </a:r>
                <a:r>
                  <a:rPr lang="ru-RU" dirty="0"/>
                  <a:t> вертикальных ребер, идущих от источника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96952"/>
                <a:ext cx="4572000" cy="2845266"/>
              </a:xfrm>
              <a:prstGeom prst="rect">
                <a:avLst/>
              </a:prstGeom>
              <a:blipFill>
                <a:blip r:embed="rId4"/>
                <a:stretch>
                  <a:fillRect l="-800" t="-1502" r="-400" b="-2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355975" y="2492895"/>
            <a:ext cx="1287672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686464"/>
              </p:ext>
            </p:extLst>
          </p:nvPr>
        </p:nvGraphicFramePr>
        <p:xfrm>
          <a:off x="4355976" y="2492896"/>
          <a:ext cx="4104456" cy="4023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3" name="Bitmap Image" r:id="rId5" imgW="3914286" imgH="3839111" progId="Paint.Picture">
                  <p:embed/>
                </p:oleObj>
              </mc:Choice>
              <mc:Fallback>
                <p:oleObj name="Bitmap Image" r:id="rId5" imgW="3914286" imgH="3839111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2492896"/>
                        <a:ext cx="4104456" cy="40239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982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200" dirty="0"/>
              <a:t>The Manhattan Tourist Problem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19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10069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</a:t>
            </a:r>
            <a:r>
              <a:rPr lang="ru-RU" i="1" dirty="0"/>
              <a:t>i&gt;0</a:t>
            </a:r>
            <a:r>
              <a:rPr lang="ru-RU" dirty="0"/>
              <a:t> и </a:t>
            </a:r>
            <a:r>
              <a:rPr lang="ru-RU" i="1" dirty="0"/>
              <a:t>j&gt;0</a:t>
            </a:r>
            <a:r>
              <a:rPr lang="ru-RU" dirty="0"/>
              <a:t> единственным способом достижения узла (</a:t>
            </a:r>
            <a:r>
              <a:rPr lang="ru-RU" i="1" dirty="0"/>
              <a:t>i, j</a:t>
            </a:r>
            <a:r>
              <a:rPr lang="ru-RU" dirty="0"/>
              <a:t>) является переход вниз от узла (</a:t>
            </a:r>
            <a:r>
              <a:rPr lang="ru-RU" i="1" dirty="0"/>
              <a:t>i-1, j</a:t>
            </a:r>
            <a:r>
              <a:rPr lang="ru-RU" dirty="0"/>
              <a:t>) или перемещение вправо от узла (</a:t>
            </a:r>
            <a:r>
              <a:rPr lang="ru-RU" i="1" dirty="0"/>
              <a:t>i, j-1</a:t>
            </a:r>
            <a:r>
              <a:rPr lang="ru-RU" dirty="0"/>
              <a:t>). Таким образом, </a:t>
            </a:r>
            <a:r>
              <a:rPr lang="ru-RU" i="1" dirty="0" err="1"/>
              <a:t>s</a:t>
            </a:r>
            <a:r>
              <a:rPr lang="ru-RU" baseline="-25000" dirty="0" err="1"/>
              <a:t>i,j</a:t>
            </a:r>
            <a:r>
              <a:rPr lang="ru-RU" dirty="0"/>
              <a:t> можно вычислить как максимум из двух значений:</a:t>
            </a:r>
            <a:endParaRPr lang="en-US" dirty="0"/>
          </a:p>
          <a:p>
            <a:pPr lvl="0"/>
            <a:r>
              <a:rPr lang="en-US" i="1" dirty="0"/>
              <a:t>			</a:t>
            </a:r>
            <a:r>
              <a:rPr lang="ru-RU" i="1" dirty="0"/>
              <a:t>s</a:t>
            </a:r>
            <a:r>
              <a:rPr lang="ru-RU" baseline="-25000" dirty="0"/>
              <a:t>i-1,j</a:t>
            </a:r>
            <a:r>
              <a:rPr lang="ru-RU" dirty="0"/>
              <a:t> + вес вертикального ребра от (</a:t>
            </a:r>
            <a:r>
              <a:rPr lang="ru-RU" i="1" dirty="0"/>
              <a:t>i - 1, j</a:t>
            </a:r>
            <a:r>
              <a:rPr lang="ru-RU" dirty="0"/>
              <a:t>) до (</a:t>
            </a:r>
            <a:r>
              <a:rPr lang="ru-RU" i="1" dirty="0"/>
              <a:t>i, j</a:t>
            </a:r>
            <a:r>
              <a:rPr lang="ru-RU" dirty="0"/>
              <a:t>)</a:t>
            </a:r>
            <a:endParaRPr lang="en-US" dirty="0"/>
          </a:p>
          <a:p>
            <a:pPr lvl="0"/>
            <a:r>
              <a:rPr lang="en-US" i="1" dirty="0"/>
              <a:t>			</a:t>
            </a:r>
            <a:r>
              <a:rPr lang="ru-RU" i="1" dirty="0"/>
              <a:t>s</a:t>
            </a:r>
            <a:r>
              <a:rPr lang="ru-RU" baseline="-25000" dirty="0"/>
              <a:t>i,j-1</a:t>
            </a:r>
            <a:r>
              <a:rPr lang="ru-RU" dirty="0"/>
              <a:t> + вес горизонтального ребра от (</a:t>
            </a:r>
            <a:r>
              <a:rPr lang="ru-RU" i="1" dirty="0"/>
              <a:t>i, j - 1</a:t>
            </a:r>
            <a:r>
              <a:rPr lang="ru-RU" dirty="0"/>
              <a:t>) до (</a:t>
            </a:r>
            <a:r>
              <a:rPr lang="ru-RU" i="1" dirty="0"/>
              <a:t>i, j</a:t>
            </a:r>
            <a:r>
              <a:rPr lang="ru-RU" dirty="0"/>
              <a:t>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0" y="2129858"/>
            <a:ext cx="83020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Теперь, когда вычислены вычислили </a:t>
            </a:r>
            <a:r>
              <a:rPr lang="ru-RU" i="1" dirty="0"/>
              <a:t>s</a:t>
            </a:r>
            <a:r>
              <a:rPr lang="ru-RU" baseline="-25000" dirty="0"/>
              <a:t>0,1</a:t>
            </a:r>
            <a:r>
              <a:rPr lang="ru-RU" dirty="0"/>
              <a:t> и </a:t>
            </a:r>
            <a:r>
              <a:rPr lang="ru-RU" i="1" dirty="0"/>
              <a:t>s</a:t>
            </a:r>
            <a:r>
              <a:rPr lang="ru-RU" baseline="-25000" dirty="0"/>
              <a:t>1,0</a:t>
            </a:r>
            <a:r>
              <a:rPr lang="ru-RU" dirty="0"/>
              <a:t>, можно вычислить </a:t>
            </a:r>
            <a:r>
              <a:rPr lang="ru-RU" i="1" dirty="0"/>
              <a:t>s</a:t>
            </a:r>
            <a:r>
              <a:rPr lang="ru-RU" baseline="-25000" dirty="0"/>
              <a:t>1,1</a:t>
            </a:r>
            <a:r>
              <a:rPr lang="ru-RU" dirty="0"/>
              <a:t>. В (1, 1) можно прийти, перемещаясь вниз из (0, 1) или вправо из (1, 0). Следовательно, </a:t>
            </a:r>
            <a:r>
              <a:rPr lang="ru-RU" i="1" dirty="0"/>
              <a:t>s</a:t>
            </a:r>
            <a:r>
              <a:rPr lang="ru-RU" baseline="-25000" dirty="0"/>
              <a:t>1,1</a:t>
            </a:r>
            <a:r>
              <a:rPr lang="ru-RU" dirty="0"/>
              <a:t> – максимум двух значений:</a:t>
            </a:r>
            <a:endParaRPr lang="en-US" dirty="0"/>
          </a:p>
          <a:p>
            <a:pPr lvl="0"/>
            <a:r>
              <a:rPr lang="en-US" i="1" dirty="0"/>
              <a:t>			</a:t>
            </a:r>
            <a:r>
              <a:rPr lang="ru-RU" i="1" dirty="0"/>
              <a:t>s</a:t>
            </a:r>
            <a:r>
              <a:rPr lang="ru-RU" baseline="-25000" dirty="0"/>
              <a:t>0,1</a:t>
            </a:r>
            <a:r>
              <a:rPr lang="ru-RU" dirty="0"/>
              <a:t> + вес вертикального ребра от (0, 1) до (1, 1) = 3 + 0 = 3</a:t>
            </a:r>
            <a:endParaRPr lang="en-US" dirty="0"/>
          </a:p>
          <a:p>
            <a:pPr lvl="0"/>
            <a:r>
              <a:rPr lang="en-US" i="1" dirty="0"/>
              <a:t>			</a:t>
            </a:r>
            <a:r>
              <a:rPr lang="ru-RU" i="1" dirty="0"/>
              <a:t>s</a:t>
            </a:r>
            <a:r>
              <a:rPr lang="ru-RU" baseline="-25000" dirty="0"/>
              <a:t>1,0</a:t>
            </a:r>
            <a:r>
              <a:rPr lang="ru-RU" dirty="0"/>
              <a:t> + вес горизонтального ребра от (1, 0) до (1, 1) = 1 + 3 = 4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355975" y="2492895"/>
            <a:ext cx="1287672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0114" name="Picture 2" descr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635686"/>
            <a:ext cx="2952328" cy="301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6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3200" dirty="0"/>
              <a:t>Динамическое программирование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7475" y="1135561"/>
            <a:ext cx="82690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 решения сложных задач путём разбиения их на более простые подзадачи.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задачи представляются в виде набора перекрывающихся подзадач, сложность которых меньше исходных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7475" y="4005064"/>
            <a:ext cx="75308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Динамическое программирование сверху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простое запоминание результатов решения тех подзадач, которые могут повторно встретиться в дальнейшем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Динамическое программирование снизу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переформулирование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сложной задачи в виде рекурсивной последовательности более простых подзадач.</a:t>
            </a:r>
          </a:p>
        </p:txBody>
      </p:sp>
    </p:spTree>
    <p:extLst>
      <p:ext uri="{BB962C8B-B14F-4D97-AF65-F5344CB8AC3E}">
        <p14:creationId xmlns:p14="http://schemas.microsoft.com/office/powerpoint/2010/main" val="35602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200" dirty="0"/>
              <a:t>The Manhattan Tourist Problem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20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710069"/>
                <a:ext cx="9144000" cy="24737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Продолжая, можно вычислить каждую оценку </a:t>
                </a:r>
                <a:r>
                  <a:rPr lang="ru-RU" i="1" dirty="0" err="1"/>
                  <a:t>s</a:t>
                </a:r>
                <a:r>
                  <a:rPr lang="ru-RU" baseline="-25000" dirty="0" err="1"/>
                  <a:t>i,j</a:t>
                </a:r>
                <a:r>
                  <a:rPr lang="ru-RU" dirty="0"/>
                  <a:t> за один проход по графу, в конечном счете вычисляя </a:t>
                </a:r>
                <a:r>
                  <a:rPr lang="ru-RU" i="1" dirty="0"/>
                  <a:t>s</a:t>
                </a:r>
                <a:r>
                  <a:rPr lang="ru-RU" baseline="-25000" dirty="0"/>
                  <a:t>4,4</a:t>
                </a:r>
                <a:r>
                  <a:rPr lang="ru-RU" dirty="0"/>
                  <a:t> = 34.</a:t>
                </a:r>
                <a:endParaRPr lang="en-US" dirty="0"/>
              </a:p>
              <a:p>
                <a:r>
                  <a:rPr lang="ru-RU" dirty="0"/>
                  <a:t>Для каждого узла (</a:t>
                </a:r>
                <a:r>
                  <a:rPr lang="ru-RU" i="1" dirty="0"/>
                  <a:t>i, j</a:t>
                </a:r>
                <a:r>
                  <a:rPr lang="ru-RU" dirty="0"/>
                  <a:t>) выделим ребро, ведущее в (</a:t>
                </a:r>
                <a:r>
                  <a:rPr lang="ru-RU" i="1" dirty="0"/>
                  <a:t>i, j</a:t>
                </a:r>
                <a:r>
                  <a:rPr lang="ru-RU" dirty="0"/>
                  <a:t>), которое было использовано для вычисления </a:t>
                </a:r>
                <a:r>
                  <a:rPr lang="ru-RU" i="1" dirty="0" err="1"/>
                  <a:t>s</a:t>
                </a:r>
                <a:r>
                  <a:rPr lang="ru-RU" baseline="-25000" dirty="0" err="1"/>
                  <a:t>i,j</a:t>
                </a:r>
                <a:r>
                  <a:rPr lang="ru-RU" dirty="0"/>
                  <a:t>. Однако, при вычислении </a:t>
                </a:r>
                <a:r>
                  <a:rPr lang="ru-RU" i="1" dirty="0"/>
                  <a:t>s</a:t>
                </a:r>
                <a:r>
                  <a:rPr lang="ru-RU" baseline="-25000" dirty="0"/>
                  <a:t>3,3</a:t>
                </a:r>
                <a:r>
                  <a:rPr lang="ru-RU" dirty="0"/>
                  <a:t>: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2,3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𝑤𝑒𝑖𝑔h𝑡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𝑜𝑓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𝑡h𝑒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𝑣𝑒𝑟𝑡𝑖𝑐𝑎𝑙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𝑒𝑑𝑔𝑒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𝑓𝑟𝑜𝑚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2,3</m:t>
                                      </m:r>
                                    </m:e>
                                  </m:d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𝑡𝑜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3, 3</m:t>
                                      </m:r>
                                    </m:e>
                                  </m:d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=20+2=22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3,2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𝑤𝑒𝑖𝑔h𝑡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𝑜𝑓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𝑡h𝑒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h𝑜𝑟𝑖𝑧𝑜𝑛𝑡𝑎𝑙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𝑒𝑑𝑔𝑒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𝑓𝑟𝑜𝑚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3,2</m:t>
                                      </m:r>
                                    </m:e>
                                  </m:d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𝑡𝑜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3, 3</m:t>
                                      </m:r>
                                    </m:e>
                                  </m:d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=22+0=22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Чтобы достичь (3, 3), можно использовать либо горизонтальное, либо вертикальное входящее ребро, и поэтому оба этих ребра выделены в графе</a:t>
                </a:r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10069"/>
                <a:ext cx="9144000" cy="2473754"/>
              </a:xfrm>
              <a:prstGeom prst="rect">
                <a:avLst/>
              </a:prstGeom>
              <a:blipFill>
                <a:blip r:embed="rId3"/>
                <a:stretch>
                  <a:fillRect l="-533" t="-1478" r="-467" b="-2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355975" y="2492895"/>
            <a:ext cx="1287672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1138" name="Picture 2" descr="Fig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092" y="3183823"/>
            <a:ext cx="3477766" cy="354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0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200" dirty="0"/>
              <a:t>The Manhattan Tourist Problem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21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97842" y="793663"/>
            <a:ext cx="83987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следующем псевдокоде, </a:t>
            </a:r>
            <a:r>
              <a:rPr lang="ru-RU" i="1" dirty="0" err="1"/>
              <a:t>down</a:t>
            </a:r>
            <a:r>
              <a:rPr lang="ru-RU" baseline="-25000" dirty="0" err="1"/>
              <a:t>i,j</a:t>
            </a:r>
            <a:r>
              <a:rPr lang="ru-RU" dirty="0"/>
              <a:t> и </a:t>
            </a:r>
            <a:r>
              <a:rPr lang="ru-RU" i="1" dirty="0" err="1"/>
              <a:t>right</a:t>
            </a:r>
            <a:r>
              <a:rPr lang="ru-RU" baseline="-25000" dirty="0" err="1"/>
              <a:t>i,j</a:t>
            </a:r>
            <a:r>
              <a:rPr lang="ru-RU" dirty="0"/>
              <a:t> – соответствующие веса вертикальных и горизонтальных ребер, входящих в узел (</a:t>
            </a:r>
            <a:r>
              <a:rPr lang="ru-RU" i="1" dirty="0"/>
              <a:t>i, j</a:t>
            </a:r>
            <a:r>
              <a:rPr lang="ru-RU" dirty="0"/>
              <a:t>). </a:t>
            </a:r>
            <a:endParaRPr lang="en-US" dirty="0"/>
          </a:p>
          <a:p>
            <a:r>
              <a:rPr lang="ru-RU" dirty="0"/>
              <a:t>Матрицы, содержащие (</a:t>
            </a:r>
            <a:r>
              <a:rPr lang="ru-RU" i="1" dirty="0" err="1"/>
              <a:t>down</a:t>
            </a:r>
            <a:r>
              <a:rPr lang="ru-RU" baseline="-25000" dirty="0" err="1"/>
              <a:t>i,j</a:t>
            </a:r>
            <a:r>
              <a:rPr lang="ru-RU" dirty="0"/>
              <a:t>) и (</a:t>
            </a:r>
            <a:r>
              <a:rPr lang="ru-RU" i="1" dirty="0" err="1"/>
              <a:t>right</a:t>
            </a:r>
            <a:r>
              <a:rPr lang="ru-RU" baseline="-25000" dirty="0" err="1"/>
              <a:t>i,j</a:t>
            </a:r>
            <a:r>
              <a:rPr lang="ru-RU" dirty="0"/>
              <a:t>), обозначаются как </a:t>
            </a:r>
            <a:r>
              <a:rPr lang="ru-RU" i="1" dirty="0" err="1"/>
              <a:t>Down</a:t>
            </a:r>
            <a:r>
              <a:rPr lang="ru-RU" dirty="0"/>
              <a:t> и </a:t>
            </a:r>
            <a:r>
              <a:rPr lang="ru-RU" i="1" dirty="0" err="1"/>
              <a:t>Right</a:t>
            </a:r>
            <a:r>
              <a:rPr lang="ru-RU" dirty="0"/>
              <a:t> соответственно.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355975" y="2492895"/>
            <a:ext cx="1287672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693" y="2489866"/>
            <a:ext cx="4884563" cy="3185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488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200" dirty="0"/>
              <a:t>The Manhattan Tourist Problem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22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355975" y="2492895"/>
            <a:ext cx="1287672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53" y="710069"/>
            <a:ext cx="7714443" cy="60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2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" y="47612"/>
            <a:ext cx="9144000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800" dirty="0"/>
              <a:t>How Do We Compare Biological Sequences?</a:t>
            </a:r>
            <a:endParaRPr lang="ru-RU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23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355975" y="2492895"/>
            <a:ext cx="1287672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3186" name="Picture 2" descr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662458"/>
            <a:ext cx="4176464" cy="617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74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712968" cy="614846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/>
              <a:t>Выравнивание последовательностей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24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19" y="662458"/>
            <a:ext cx="8519113" cy="619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Сравнение последовательностей ДНК является одним из основных методов для решения биологических задач.</a:t>
            </a:r>
          </a:p>
          <a:p>
            <a:endParaRPr lang="ru-RU" dirty="0"/>
          </a:p>
          <a:p>
            <a:r>
              <a:rPr lang="ru-RU" dirty="0"/>
              <a:t>Для простоты будем сравнивать только две последовательности. Расстояние Хэмминга, которое считает несоответствия в двух строках, строго предполагает, что </a:t>
            </a:r>
            <a:r>
              <a:rPr lang="ru-RU" i="1" dirty="0"/>
              <a:t>i</a:t>
            </a:r>
            <a:r>
              <a:rPr lang="ru-RU" dirty="0"/>
              <a:t>-й символ одной последовательности поставлен против </a:t>
            </a:r>
            <a:r>
              <a:rPr lang="ru-RU" i="1" dirty="0"/>
              <a:t>i</a:t>
            </a:r>
            <a:r>
              <a:rPr lang="ru-RU" dirty="0"/>
              <a:t>-</a:t>
            </a:r>
            <a:r>
              <a:rPr lang="ru-RU" dirty="0" err="1"/>
              <a:t>го</a:t>
            </a:r>
            <a:r>
              <a:rPr lang="ru-RU" dirty="0"/>
              <a:t> символа другой последовательности. Однако, поскольку биологические последовательности подвержены вставкам и удалениям, часто бывает, что </a:t>
            </a:r>
            <a:r>
              <a:rPr lang="ru-RU" i="1" dirty="0"/>
              <a:t>i</a:t>
            </a:r>
            <a:r>
              <a:rPr lang="ru-RU" dirty="0"/>
              <a:t>-й символ одной последовательности соответствует символу в совершенно другом положении в другой последовательности. Поэтому целью является </a:t>
            </a:r>
            <a:r>
              <a:rPr lang="ru-RU" dirty="0">
                <a:latin typeface="+mj-lt"/>
              </a:rPr>
              <a:t>найти наиболее подходящее соответствие символов.</a:t>
            </a:r>
          </a:p>
          <a:p>
            <a:endParaRPr lang="ru-RU" dirty="0">
              <a:latin typeface="+mj-lt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latin typeface="+mj-lt"/>
                <a:ea typeface="Times New Roman" panose="02020603050405020304" pitchFamily="18" charset="0"/>
              </a:rPr>
              <a:t>Например, ATGCATGC и TGCATGCA не имеют совпадающих позиций, поэтому их расстояние Хэмминга равно 8: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ru-RU" b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ATGCATGC</a:t>
            </a:r>
            <a:r>
              <a:rPr lang="ru-RU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</a:br>
            <a:r>
              <a:rPr lang="ru-RU" b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TGCATGCA</a:t>
            </a:r>
            <a:endParaRPr lang="en-US" dirty="0">
              <a:latin typeface="+mj-lt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latin typeface="+mj-lt"/>
                <a:ea typeface="Times New Roman" panose="02020603050405020304" pitchFamily="18" charset="0"/>
              </a:rPr>
              <a:t>Однако эти строки имеют 7 совпадающих позиций, если их по-разному выровнять:</a:t>
            </a:r>
            <a:endParaRPr lang="en-US" dirty="0">
              <a:latin typeface="+mj-lt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ru-RU" b="1" dirty="0">
                <a:solidFill>
                  <a:srgbClr val="000000"/>
                </a:solidFill>
                <a:ea typeface="Times New Roman" panose="02020603050405020304" pitchFamily="18" charset="0"/>
              </a:rPr>
              <a:t>A</a:t>
            </a:r>
            <a:r>
              <a:rPr lang="ru-RU" b="1" dirty="0">
                <a:solidFill>
                  <a:srgbClr val="DC143C"/>
                </a:solidFill>
                <a:ea typeface="Times New Roman" panose="02020603050405020304" pitchFamily="18" charset="0"/>
              </a:rPr>
              <a:t>TGCATGC</a:t>
            </a:r>
            <a:r>
              <a:rPr lang="ru-RU" b="1" dirty="0">
                <a:solidFill>
                  <a:srgbClr val="000000"/>
                </a:solidFill>
                <a:ea typeface="Times New Roman" panose="02020603050405020304" pitchFamily="18" charset="0"/>
              </a:rPr>
              <a:t>-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</a:rPr>
              <a:t/>
            </a:r>
            <a:br>
              <a:rPr lang="ru-RU" dirty="0">
                <a:solidFill>
                  <a:srgbClr val="000000"/>
                </a:solidFill>
                <a:ea typeface="Times New Roman" panose="02020603050405020304" pitchFamily="18" charset="0"/>
              </a:rPr>
            </a:br>
            <a:r>
              <a:rPr lang="ru-RU" b="1" dirty="0">
                <a:solidFill>
                  <a:srgbClr val="000000"/>
                </a:solidFill>
                <a:ea typeface="Times New Roman" panose="02020603050405020304" pitchFamily="18" charset="0"/>
              </a:rPr>
              <a:t>-</a:t>
            </a:r>
            <a:r>
              <a:rPr lang="ru-RU" b="1" dirty="0">
                <a:solidFill>
                  <a:srgbClr val="DC143C"/>
                </a:solidFill>
                <a:ea typeface="Times New Roman" panose="02020603050405020304" pitchFamily="18" charset="0"/>
              </a:rPr>
              <a:t>TGCATGC</a:t>
            </a:r>
            <a:r>
              <a:rPr lang="ru-RU" b="1" dirty="0">
                <a:solidFill>
                  <a:srgbClr val="000000"/>
                </a:solidFill>
                <a:ea typeface="Times New Roman" panose="02020603050405020304" pitchFamily="18" charset="0"/>
              </a:rPr>
              <a:t>A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91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712968" cy="614846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/>
              <a:t>Выравнивание последовательностей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25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19" y="2242936"/>
            <a:ext cx="851911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Можно думать о максимизации количества совпадающих символов в двух строках как об игре. </a:t>
            </a:r>
          </a:p>
          <a:p>
            <a:r>
              <a:rPr lang="ru-RU" dirty="0"/>
              <a:t>На каждом шаге есть два варианта: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Можно удалить первый символ из каждой последовательности, и в этом случае заработать очко, если символы совпадают;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Можно удалить первый символ из любой из двух последовательностей, и в этом случае не получить очков, но подготовить позицию, чтобы заработать больше очков в последующих ходах. </a:t>
            </a:r>
          </a:p>
          <a:p>
            <a:r>
              <a:rPr lang="ru-RU" dirty="0"/>
              <a:t>Цель – максимизировать количество очков.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17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712968" cy="614846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/>
              <a:t>Выравнивание последовательностей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26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112036"/>
              </p:ext>
            </p:extLst>
          </p:nvPr>
        </p:nvGraphicFramePr>
        <p:xfrm>
          <a:off x="1691680" y="629885"/>
          <a:ext cx="5234416" cy="6228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5" name="Bitmap Image" r:id="rId4" imgW="4828571" imgH="5742857" progId="Paint.Picture">
                  <p:embed/>
                </p:oleObj>
              </mc:Choice>
              <mc:Fallback>
                <p:oleObj name="Bitmap Image" r:id="rId4" imgW="4828571" imgH="5742857" progId="Paint.Picture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629885"/>
                        <a:ext cx="5234416" cy="62281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267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712968" cy="614846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/>
              <a:t>Выравнивание последовательностей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27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19" y="710069"/>
            <a:ext cx="864562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Определим </a:t>
            </a:r>
            <a:r>
              <a:rPr lang="ru-RU" sz="1600" b="1" dirty="0"/>
              <a:t>выравнивание последовательностей </a:t>
            </a:r>
            <a:r>
              <a:rPr lang="ru-RU" sz="1600" b="1" i="1" dirty="0"/>
              <a:t>v</a:t>
            </a:r>
            <a:r>
              <a:rPr lang="ru-RU" sz="1600" b="1" dirty="0"/>
              <a:t> </a:t>
            </a:r>
            <a:r>
              <a:rPr lang="ru-RU" sz="1600" dirty="0"/>
              <a:t>и</a:t>
            </a:r>
            <a:r>
              <a:rPr lang="ru-RU" sz="1600" b="1" dirty="0"/>
              <a:t> </a:t>
            </a:r>
            <a:r>
              <a:rPr lang="ru-RU" sz="1600" b="1" i="1" dirty="0"/>
              <a:t>w</a:t>
            </a:r>
            <a:r>
              <a:rPr lang="ru-RU" sz="1600" dirty="0"/>
              <a:t> как </a:t>
            </a:r>
            <a:r>
              <a:rPr lang="ru-RU" sz="1600" dirty="0" err="1"/>
              <a:t>двухстроковую</a:t>
            </a:r>
            <a:r>
              <a:rPr lang="ru-RU" sz="1600" dirty="0"/>
              <a:t> матрицу таким образом, чтобы первая строка содержала символы </a:t>
            </a:r>
            <a:r>
              <a:rPr lang="ru-RU" sz="1600" i="1" dirty="0"/>
              <a:t>v</a:t>
            </a:r>
            <a:r>
              <a:rPr lang="ru-RU" sz="1600" dirty="0"/>
              <a:t> (по порядку), вторая строка содержала символы </a:t>
            </a:r>
            <a:r>
              <a:rPr lang="ru-RU" sz="1600" i="1" dirty="0"/>
              <a:t>w</a:t>
            </a:r>
            <a:r>
              <a:rPr lang="ru-RU" sz="1600" dirty="0"/>
              <a:t> (по порядку). В строки могут быть вставлены </a:t>
            </a:r>
            <a:r>
              <a:rPr lang="ru-RU" sz="1600" dirty="0" err="1"/>
              <a:t>индели</a:t>
            </a:r>
            <a:r>
              <a:rPr lang="ru-RU" sz="1600" dirty="0"/>
              <a:t>.  Исключена ситуация, когда два </a:t>
            </a:r>
            <a:r>
              <a:rPr lang="ru-RU" sz="1600" dirty="0" err="1"/>
              <a:t>инделя</a:t>
            </a:r>
            <a:r>
              <a:rPr lang="ru-RU" sz="1600" dirty="0"/>
              <a:t> находятся в одном столбце.</a:t>
            </a:r>
          </a:p>
          <a:p>
            <a:r>
              <a:rPr lang="ru-RU" sz="1600" dirty="0"/>
              <a:t>Выравнивание представляет собой один из возможных сценариев, по которым </a:t>
            </a:r>
            <a:r>
              <a:rPr lang="ru-RU" sz="1600" i="1" dirty="0"/>
              <a:t>v</a:t>
            </a:r>
            <a:r>
              <a:rPr lang="ru-RU" sz="1600" dirty="0"/>
              <a:t> может превратиться в </a:t>
            </a:r>
            <a:r>
              <a:rPr lang="ru-RU" sz="1600" i="1" dirty="0"/>
              <a:t>w</a:t>
            </a:r>
            <a:r>
              <a:rPr lang="ru-RU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Столбцы, содержащие одну и ту же букву в обеих строках, называются совпадениями (</a:t>
            </a:r>
            <a:r>
              <a:rPr lang="en-US" sz="1600" b="1" dirty="0">
                <a:solidFill>
                  <a:srgbClr val="DC143C"/>
                </a:solidFill>
                <a:latin typeface="Roboto"/>
              </a:rPr>
              <a:t>matches</a:t>
            </a:r>
            <a:r>
              <a:rPr lang="ru-RU" sz="1600" dirty="0"/>
              <a:t>) и представляют собой консервативные нуклеотиды.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Столбцы, содержащие разные буквы, называются промахами (</a:t>
            </a:r>
            <a:r>
              <a:rPr lang="en-US" sz="1600" b="1" dirty="0">
                <a:solidFill>
                  <a:srgbClr val="800080"/>
                </a:solidFill>
                <a:latin typeface="Roboto"/>
              </a:rPr>
              <a:t>mismatches</a:t>
            </a:r>
            <a:r>
              <a:rPr lang="ru-RU" sz="1600" dirty="0"/>
              <a:t>) и представляют собой </a:t>
            </a:r>
            <a:r>
              <a:rPr lang="ru-RU" sz="1600" dirty="0" err="1"/>
              <a:t>однонуклеотидные</a:t>
            </a:r>
            <a:r>
              <a:rPr lang="ru-RU" sz="1600" dirty="0"/>
              <a:t> замены. </a:t>
            </a:r>
          </a:p>
          <a:p>
            <a:r>
              <a:rPr lang="ru-RU" sz="1600" dirty="0"/>
              <a:t>Столбцы, содержащие </a:t>
            </a:r>
            <a:r>
              <a:rPr lang="ru-RU" sz="1600" dirty="0" err="1"/>
              <a:t>индели</a:t>
            </a:r>
            <a:r>
              <a:rPr lang="ru-RU" sz="1600" dirty="0"/>
              <a:t> (</a:t>
            </a:r>
            <a:r>
              <a:rPr lang="en-US" sz="1600" b="1" dirty="0" err="1">
                <a:solidFill>
                  <a:srgbClr val="4169E1"/>
                </a:solidFill>
                <a:latin typeface="Roboto"/>
              </a:rPr>
              <a:t>in</a:t>
            </a:r>
            <a:r>
              <a:rPr lang="en-US" sz="1600" b="1" dirty="0" err="1">
                <a:solidFill>
                  <a:srgbClr val="228B22"/>
                </a:solidFill>
                <a:latin typeface="Roboto"/>
              </a:rPr>
              <a:t>dels</a:t>
            </a:r>
            <a:r>
              <a:rPr lang="ru-RU" sz="1600" dirty="0"/>
              <a:t>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Столбец, содержащий пробел в верхней строке выравнивания, называется вставкой (</a:t>
            </a:r>
            <a:r>
              <a:rPr lang="en-US" sz="1600" b="1" dirty="0">
                <a:solidFill>
                  <a:srgbClr val="4169E1"/>
                </a:solidFill>
                <a:latin typeface="Roboto"/>
              </a:rPr>
              <a:t>insertion</a:t>
            </a:r>
            <a:r>
              <a:rPr lang="ru-RU" sz="1600" dirty="0"/>
              <a:t>), так как подразумевается вставка символа при преобразовании </a:t>
            </a:r>
            <a:r>
              <a:rPr lang="ru-RU" sz="1600" i="1" dirty="0"/>
              <a:t>v</a:t>
            </a:r>
            <a:r>
              <a:rPr lang="ru-RU" sz="1600" dirty="0"/>
              <a:t> в </a:t>
            </a:r>
            <a:r>
              <a:rPr lang="ru-RU" sz="1600" i="1" dirty="0"/>
              <a:t>w</a:t>
            </a:r>
            <a:r>
              <a:rPr lang="ru-RU" sz="16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Столбец, содержащий символ пробела в нижней строке выравнивания, называется удалением</a:t>
            </a:r>
            <a:r>
              <a:rPr lang="en-US" sz="1600" dirty="0"/>
              <a:t> (</a:t>
            </a:r>
            <a:r>
              <a:rPr lang="en-US" sz="1600" b="1" dirty="0">
                <a:solidFill>
                  <a:srgbClr val="228B22"/>
                </a:solidFill>
                <a:latin typeface="Roboto"/>
              </a:rPr>
              <a:t>deletion</a:t>
            </a:r>
            <a:r>
              <a:rPr lang="en-US" sz="1600" dirty="0"/>
              <a:t>)</a:t>
            </a:r>
            <a:r>
              <a:rPr lang="ru-RU" sz="1600" dirty="0"/>
              <a:t>, так как он указывает на удаление символа при преобразовании </a:t>
            </a:r>
            <a:r>
              <a:rPr lang="ru-RU" sz="1600" i="1" dirty="0"/>
              <a:t>v</a:t>
            </a:r>
            <a:r>
              <a:rPr lang="ru-RU" sz="1600" dirty="0"/>
              <a:t> в </a:t>
            </a:r>
            <a:r>
              <a:rPr lang="ru-RU" sz="1600" i="1" dirty="0"/>
              <a:t>w</a:t>
            </a:r>
            <a:r>
              <a:rPr lang="ru-RU" sz="1600" dirty="0"/>
              <a:t>. </a:t>
            </a:r>
            <a:endParaRPr lang="en-US" sz="1600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519" y="4992103"/>
            <a:ext cx="7056784" cy="116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выравнивания ATGTTATA и ATCGTCC: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b="1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 T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-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 T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 err="1">
                <a:solidFill>
                  <a:srgbClr val="228B22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228B22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b="1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 T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 T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228B22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-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228B22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–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94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2700" dirty="0"/>
              <a:t>Наибольшая общая подпоследовательность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28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30140" y="983841"/>
                <a:ext cx="8784977" cy="53805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Подпоследовательность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строки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упорядоченная последовательность символов (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 обязательно последовательных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из строки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Пример: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ATTGCTA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AGCA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ATTA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подпоследовательности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TGTT</m:t>
                    </m:r>
                    <m:r>
                      <m:rPr>
                        <m:nor/>
                      </m:rPr>
                      <a: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TCG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не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подпоследовательности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Определим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общую </a:t>
                </a:r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подпоследовательность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строк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как последовательность позиций 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&lt;…&lt;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последовательность позиций 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&lt;…&lt;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таких, что символы в данных позициях соответствующих строк одинаковы: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(1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Пример: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TCTA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общая п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одпоследовательность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TCT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Наибольшая общая п</a:t>
                </a:r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одпоследовательность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общая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подпоследовательность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 максимальным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40" y="983841"/>
                <a:ext cx="8784977" cy="5380512"/>
              </a:xfrm>
              <a:prstGeom prst="rect">
                <a:avLst/>
              </a:prstGeom>
              <a:blipFill>
                <a:blip r:embed="rId3"/>
                <a:stretch>
                  <a:fillRect l="-625" t="-566" r="-763" b="-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5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2700" dirty="0"/>
              <a:t>Наибольшая общая подпоследовательность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29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9187" y="1840164"/>
            <a:ext cx="86456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Совпадения (</a:t>
            </a:r>
            <a:r>
              <a:rPr lang="en-US" b="1" dirty="0">
                <a:solidFill>
                  <a:srgbClr val="DC143C"/>
                </a:solidFill>
                <a:latin typeface="Roboto"/>
              </a:rPr>
              <a:t>matches</a:t>
            </a:r>
            <a:r>
              <a:rPr lang="ru-RU" dirty="0"/>
              <a:t>) в выравнивании двух строк определяют общую подпоследовательность двух строк или последовательность символов, входящих в одном и том же порядке (не обязательно последовательно) в обе строки. </a:t>
            </a:r>
          </a:p>
          <a:p>
            <a:r>
              <a:rPr lang="ru-RU" dirty="0"/>
              <a:t>Например, выравнивание выше указывает, что ATGT является общей подпоследовательностью ATGTTATA и ATCGTCC.</a:t>
            </a:r>
          </a:p>
          <a:p>
            <a:r>
              <a:rPr lang="ru-RU" dirty="0"/>
              <a:t> </a:t>
            </a:r>
          </a:p>
          <a:p>
            <a:r>
              <a:rPr lang="ru-RU" dirty="0"/>
              <a:t>Таким образом, выравнивание двух строк, максимизирующее количество совпадений, соответствует </a:t>
            </a:r>
            <a:r>
              <a:rPr lang="ru-RU" b="1" dirty="0"/>
              <a:t>наибольшей общей подпоследовательности</a:t>
            </a:r>
            <a:r>
              <a:rPr lang="ru-RU" dirty="0"/>
              <a:t> этих строк. Две строки могут иметь более одной наибольшей общей подпоследовательности.</a:t>
            </a:r>
          </a:p>
          <a:p>
            <a:endParaRPr lang="ru-RU" dirty="0"/>
          </a:p>
          <a:p>
            <a:r>
              <a:rPr lang="ru-RU" dirty="0"/>
              <a:t>Задача: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519" y="615212"/>
            <a:ext cx="7056784" cy="1201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выравнивания ATGTTATA и ATCGTCC: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b="1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 T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-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 T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 err="1">
                <a:solidFill>
                  <a:srgbClr val="228B22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228B22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b="1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 T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 T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228B22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-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228B22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–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504" y="5533483"/>
            <a:ext cx="101531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22222"/>
                </a:solidFill>
                <a:latin typeface="Roboto"/>
              </a:rPr>
              <a:t>Longest Common Subsequence Problem:</a:t>
            </a:r>
            <a:r>
              <a:rPr lang="en-US" sz="1600" dirty="0">
                <a:solidFill>
                  <a:srgbClr val="222222"/>
                </a:solidFill>
                <a:latin typeface="Roboto"/>
              </a:rPr>
              <a:t> </a:t>
            </a:r>
            <a:r>
              <a:rPr lang="en-US" sz="1600" i="1" dirty="0">
                <a:solidFill>
                  <a:srgbClr val="222222"/>
                </a:solidFill>
                <a:latin typeface="Roboto"/>
              </a:rPr>
              <a:t>Find a longest common subsequence of two strings.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222222"/>
                </a:solidFill>
                <a:latin typeface="Roboto"/>
              </a:rPr>
              <a:t>     </a:t>
            </a:r>
            <a:r>
              <a:rPr lang="en-US" sz="1600" b="1" dirty="0">
                <a:solidFill>
                  <a:srgbClr val="222222"/>
                </a:solidFill>
                <a:latin typeface="Roboto"/>
              </a:rPr>
              <a:t>Input:</a:t>
            </a:r>
            <a:r>
              <a:rPr lang="en-US" sz="1600" dirty="0">
                <a:solidFill>
                  <a:srgbClr val="222222"/>
                </a:solidFill>
                <a:latin typeface="Roboto"/>
              </a:rPr>
              <a:t> Two strings.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222222"/>
                </a:solidFill>
                <a:latin typeface="Roboto"/>
              </a:rPr>
              <a:t>     </a:t>
            </a:r>
            <a:r>
              <a:rPr lang="en-US" sz="1600" b="1" dirty="0">
                <a:solidFill>
                  <a:srgbClr val="222222"/>
                </a:solidFill>
                <a:latin typeface="Roboto"/>
              </a:rPr>
              <a:t>Output:</a:t>
            </a:r>
            <a:r>
              <a:rPr lang="en-US" sz="1600" dirty="0">
                <a:solidFill>
                  <a:srgbClr val="222222"/>
                </a:solidFill>
                <a:latin typeface="Roboto"/>
              </a:rPr>
              <a:t> A longest common subsequence of these strings.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960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3200" dirty="0"/>
              <a:t>Задача о размене монет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3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752" y="836712"/>
            <a:ext cx="9036496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sz="1600" dirty="0">
                <a:ea typeface="Times New Roman" panose="02020603050405020304" pitchFamily="18" charset="0"/>
              </a:rPr>
              <a:t>Представьте, что человек покупает учебник в книжном магазине</a:t>
            </a:r>
            <a:r>
              <a:rPr lang="en-US" sz="1600" dirty="0">
                <a:ea typeface="Times New Roman" panose="02020603050405020304" pitchFamily="18" charset="0"/>
              </a:rPr>
              <a:t> </a:t>
            </a:r>
            <a:r>
              <a:rPr lang="ru-RU" sz="1600" dirty="0">
                <a:ea typeface="Times New Roman" panose="02020603050405020304" pitchFamily="18" charset="0"/>
              </a:rPr>
              <a:t>за </a:t>
            </a:r>
            <a:r>
              <a:rPr lang="en-US" sz="1600" dirty="0">
                <a:ea typeface="Times New Roman" panose="02020603050405020304" pitchFamily="18" charset="0"/>
              </a:rPr>
              <a:t>$</a:t>
            </a:r>
            <a:r>
              <a:rPr lang="ru-RU" sz="1600" dirty="0">
                <a:ea typeface="Times New Roman" panose="02020603050405020304" pitchFamily="18" charset="0"/>
              </a:rPr>
              <a:t>69,24, наличными он заплатил </a:t>
            </a:r>
            <a:r>
              <a:rPr lang="en-US" sz="1600" dirty="0">
                <a:ea typeface="Times New Roman" panose="02020603050405020304" pitchFamily="18" charset="0"/>
              </a:rPr>
              <a:t>$</a:t>
            </a:r>
            <a:r>
              <a:rPr lang="ru-RU" sz="1600" dirty="0">
                <a:ea typeface="Times New Roman" panose="02020603050405020304" pitchFamily="18" charset="0"/>
              </a:rPr>
              <a:t>70. Он должен получить сдачу 76 центов, и кассир должен принять решение о том, давать ли ему гору из 76 монет по 1 центу или всего четыре монеты (25 + 25 + 25 + 1 = 76). Получить сдачу в этом примере легко, но он показывает более общую проблему – как кассир может сдать сдачу, используя наименьшее количество монет</a:t>
            </a:r>
            <a:r>
              <a:rPr lang="en-US" sz="1600" dirty="0">
                <a:ea typeface="Times New Roman" panose="02020603050405020304" pitchFamily="18" charset="0"/>
              </a:rPr>
              <a:t>?</a:t>
            </a: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sz="1600" dirty="0">
                <a:ea typeface="Times New Roman" panose="02020603050405020304" pitchFamily="18" charset="0"/>
              </a:rPr>
              <a:t>Различные валюты имеют разные возможные номиналы монет. В США номиналами монет являются (100, 50, 25, 10, 5, 1); в Римской Республике они были (120, 40, 30, 24, 20, 10, 5, 4, 1). </a:t>
            </a:r>
            <a:endParaRPr lang="en-US" sz="1600" dirty="0"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sz="1600" dirty="0">
                <a:ea typeface="Times New Roman" panose="02020603050405020304" pitchFamily="18" charset="0"/>
              </a:rPr>
              <a:t>Эвристика, используемая кассирами во всем мире для выдачи сдачи, которая называется </a:t>
            </a:r>
            <a:r>
              <a:rPr lang="en-US" sz="1600" i="1" dirty="0" err="1">
                <a:ea typeface="Times New Roman" panose="02020603050405020304" pitchFamily="18" charset="0"/>
              </a:rPr>
              <a:t>GreedyChange</a:t>
            </a:r>
            <a:r>
              <a:rPr lang="ru-RU" sz="1600" dirty="0">
                <a:ea typeface="Times New Roman" panose="02020603050405020304" pitchFamily="18" charset="0"/>
              </a:rPr>
              <a:t>, итерационно выбирает монеты наибольшего возможного достоинства.</a:t>
            </a:r>
            <a:endParaRPr lang="en-US" sz="1600" dirty="0">
              <a:ea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3780186"/>
            <a:ext cx="5616624" cy="2231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644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2700" dirty="0"/>
              <a:t>Наибольшая общая подпоследовательность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30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518" y="615212"/>
            <a:ext cx="8712969" cy="5244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выравнивания ATGTTATA и ATCGTCC: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b="1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 T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-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 T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 err="1">
                <a:solidFill>
                  <a:srgbClr val="228B22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228B22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b="1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 T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 T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228B22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-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228B22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–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</a:t>
            </a:r>
            <a:endParaRPr lang="en-US" b="1" dirty="0">
              <a:solidFill>
                <a:srgbClr val="80008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/>
              <a:t>Добавим два массива целых чисел к выравниванию ATGTTATA и ATCGTCC. Массив [0 1 2 2 3 4 5 6 7 8] содержит количество символов ATGTTATA, использованных до данного столбца в выравнивании. Аналогично, массив [0 1 2 3 4 5 5 6 6 7] содержит количество символов ATCGTCC, использованных до данного столбца.</a:t>
            </a:r>
            <a:endParaRPr lang="en-US" dirty="0"/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endParaRPr lang="en-US" dirty="0"/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endParaRPr lang="en-US" dirty="0"/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endParaRPr lang="en-US" dirty="0"/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/>
              <a:t>Добавим третий массив [↘ ↘ → ↘ ↘ ↓ ↘ ↓ ↘], записывающий, соответствует каждый столбец совпадению/промаху (↘ / ↘), вставке (→) или удалению (↓).</a:t>
            </a:r>
            <a:endParaRPr lang="en-US" dirty="0"/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endParaRPr lang="en-US" dirty="0"/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7" y="3238713"/>
            <a:ext cx="4104460" cy="1047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7" y="5052475"/>
            <a:ext cx="4104460" cy="1340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085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2700" dirty="0"/>
              <a:t>Наибольшая общая подпоследовательность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31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3506" y="612925"/>
            <a:ext cx="8712969" cy="1216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Этот массив соответствует пути от источника к стоку на прямоугольной сетке </a:t>
            </a:r>
            <a:r>
              <a:rPr lang="ru-RU" i="1" dirty="0"/>
              <a:t>8×7</a:t>
            </a:r>
            <a:r>
              <a:rPr lang="ru-RU" dirty="0"/>
              <a:t>. </a:t>
            </a:r>
            <a:r>
              <a:rPr lang="en-US" i="1" dirty="0"/>
              <a:t>i</a:t>
            </a:r>
            <a:r>
              <a:rPr lang="ru-RU" dirty="0"/>
              <a:t>-й узел этого пути состоит из </a:t>
            </a:r>
            <a:r>
              <a:rPr lang="ru-RU" i="1" dirty="0"/>
              <a:t>i</a:t>
            </a:r>
            <a:r>
              <a:rPr lang="ru-RU" dirty="0"/>
              <a:t>-</a:t>
            </a:r>
            <a:r>
              <a:rPr lang="ru-RU" dirty="0" err="1"/>
              <a:t>го</a:t>
            </a:r>
            <a:r>
              <a:rPr lang="ru-RU" dirty="0"/>
              <a:t> элемента [0 1 2 2 3 4 5 6 7 8] и </a:t>
            </a:r>
            <a:r>
              <a:rPr lang="ru-RU" i="1" dirty="0"/>
              <a:t>i</a:t>
            </a:r>
            <a:r>
              <a:rPr lang="ru-RU" dirty="0"/>
              <a:t>-</a:t>
            </a:r>
            <a:r>
              <a:rPr lang="ru-RU" dirty="0" err="1"/>
              <a:t>го</a:t>
            </a:r>
            <a:r>
              <a:rPr lang="ru-RU" dirty="0"/>
              <a:t> элемента [0 1 2 3 4 5 5 6 6 7]:</a:t>
            </a:r>
            <a:endParaRPr lang="en-US" dirty="0"/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240377"/>
            <a:ext cx="4104460" cy="13408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91526" y="1601959"/>
            <a:ext cx="8136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0) </a:t>
            </a:r>
            <a:r>
              <a:rPr lang="ru-RU" b="1" dirty="0">
                <a:solidFill>
                  <a:srgbClr val="DC143C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↘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(1, 1) </a:t>
            </a:r>
            <a:r>
              <a:rPr lang="ru-RU" b="1" dirty="0">
                <a:solidFill>
                  <a:srgbClr val="DC143C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↘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(2, 2) </a:t>
            </a:r>
            <a:r>
              <a:rPr lang="ru-RU" b="1" dirty="0">
                <a:solidFill>
                  <a:srgbClr val="4169E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→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(2, 3) </a:t>
            </a:r>
            <a:r>
              <a:rPr lang="ru-RU" b="1" dirty="0">
                <a:solidFill>
                  <a:srgbClr val="DC143C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↘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(3, 4) </a:t>
            </a:r>
            <a:r>
              <a:rPr lang="ru-RU" b="1" dirty="0">
                <a:solidFill>
                  <a:srgbClr val="DC143C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↘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(4, 5) </a:t>
            </a:r>
            <a:r>
              <a:rPr lang="ru-RU" b="1" dirty="0">
                <a:solidFill>
                  <a:srgbClr val="228B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↓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(5, 5) </a:t>
            </a:r>
            <a:r>
              <a:rPr lang="ru-RU" b="1" dirty="0">
                <a:solidFill>
                  <a:srgbClr val="800080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↘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(6, 6) </a:t>
            </a:r>
            <a:r>
              <a:rPr lang="ru-RU" b="1" dirty="0">
                <a:solidFill>
                  <a:srgbClr val="228B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↓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(7, 6) </a:t>
            </a:r>
            <a:r>
              <a:rPr lang="ru-RU" b="1" dirty="0">
                <a:solidFill>
                  <a:srgbClr val="800080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↘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(8, 7)</a:t>
            </a:r>
            <a:endParaRPr lang="en-US" dirty="0"/>
          </a:p>
        </p:txBody>
      </p:sp>
      <p:pic>
        <p:nvPicPr>
          <p:cNvPr id="95234" name="Picture 2" descr="Fig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276" y="2014391"/>
            <a:ext cx="3651136" cy="420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3506" y="4119010"/>
            <a:ext cx="4572000" cy="16850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ea typeface="Times New Roman" panose="02020603050405020304" pitchFamily="18" charset="0"/>
              </a:rPr>
              <a:t>Каждое выравнивание </a:t>
            </a:r>
            <a:r>
              <a:rPr lang="ru-RU" i="1" dirty="0">
                <a:ea typeface="Times New Roman" panose="02020603050405020304" pitchFamily="18" charset="0"/>
              </a:rPr>
              <a:t>v</a:t>
            </a:r>
            <a:r>
              <a:rPr lang="ru-RU" dirty="0">
                <a:ea typeface="Times New Roman" panose="02020603050405020304" pitchFamily="18" charset="0"/>
              </a:rPr>
              <a:t> и </a:t>
            </a:r>
            <a:r>
              <a:rPr lang="ru-RU" i="1" dirty="0">
                <a:ea typeface="Times New Roman" panose="02020603050405020304" pitchFamily="18" charset="0"/>
              </a:rPr>
              <a:t>w</a:t>
            </a:r>
            <a:r>
              <a:rPr lang="ru-RU" dirty="0">
                <a:ea typeface="Times New Roman" panose="02020603050405020304" pitchFamily="18" charset="0"/>
              </a:rPr>
              <a:t> можно рассматривать как путь в данном графе, где каждое соответствие/промах, вставка и удаление соответствуют ребру </a:t>
            </a:r>
            <a:r>
              <a:rPr lang="ru-RU" dirty="0">
                <a:ea typeface="Times New Roman" panose="02020603050405020304" pitchFamily="18" charset="0"/>
                <a:cs typeface="Cambria Math" panose="02040503050406030204" pitchFamily="18" charset="0"/>
              </a:rPr>
              <a:t>↘</a:t>
            </a:r>
            <a:r>
              <a:rPr lang="ru-RU" dirty="0">
                <a:ea typeface="Times New Roman" panose="02020603050405020304" pitchFamily="18" charset="0"/>
              </a:rPr>
              <a:t> / </a:t>
            </a:r>
            <a:r>
              <a:rPr lang="ru-RU" dirty="0">
                <a:ea typeface="Times New Roman" panose="02020603050405020304" pitchFamily="18" charset="0"/>
                <a:cs typeface="Cambria Math" panose="02040503050406030204" pitchFamily="18" charset="0"/>
              </a:rPr>
              <a:t>↘</a:t>
            </a:r>
            <a:r>
              <a:rPr lang="ru-RU" dirty="0">
                <a:ea typeface="Times New Roman" panose="02020603050405020304" pitchFamily="18" charset="0"/>
              </a:rPr>
              <a:t>, → и ↓ , соответственно. 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5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2700" dirty="0"/>
              <a:t>Наибольшая общая подпоследовательность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32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3506" y="612925"/>
            <a:ext cx="87129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Поиск самой наибольшей подпоследовательности двух строк эквивалентен поиску выравнивания этих строк, </a:t>
            </a:r>
            <a:r>
              <a:rPr lang="ru-RU" dirty="0" err="1"/>
              <a:t>максимизирующих</a:t>
            </a:r>
            <a:r>
              <a:rPr lang="ru-RU" dirty="0"/>
              <a:t> количество совпадений, что в свою очередь эквивалентно поиску пути в графе с максимальным числом диагональных ребер. </a:t>
            </a:r>
          </a:p>
          <a:p>
            <a:r>
              <a:rPr lang="ru-RU" dirty="0"/>
              <a:t>На рисунке выделены все диагональные ребра в графе, соответствующие совпадениям строк </a:t>
            </a:r>
            <a:r>
              <a:rPr lang="ru-RU" i="1" dirty="0"/>
              <a:t>ATGTTATA и ATCGTCC</a:t>
            </a:r>
            <a:r>
              <a:rPr lang="ru-RU" dirty="0"/>
              <a:t>. 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934" y="2492896"/>
            <a:ext cx="42806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присвоить вес 1 всем этим ребрам и 0 всем другим ребрам, то задача поиска наибольшей общей подпоследовательности эквивалентна поиску самого длинного пути в этом взвешенном графе.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7282" name="Picture 2" descr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361" y="2120898"/>
            <a:ext cx="3954858" cy="455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53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2700" dirty="0"/>
              <a:t>Наибольшая общая подпоследовательность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33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175" y="710069"/>
            <a:ext cx="8712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Например</a:t>
            </a:r>
            <a:r>
              <a:rPr lang="en-US" dirty="0"/>
              <a:t>, </a:t>
            </a:r>
            <a:r>
              <a:rPr lang="ru-RU" dirty="0"/>
              <a:t>узел (1,1) имеет три предшественника. До (1, 1) можно добраться, перемещаясь прямо от (1, 0), вниз от (0, 1) или по диагонали от (0, 0), Предполагая, что </a:t>
            </a:r>
            <a:r>
              <a:rPr lang="ru-RU" i="1" dirty="0"/>
              <a:t>s</a:t>
            </a:r>
            <a:r>
              <a:rPr lang="ru-RU" baseline="-25000" dirty="0"/>
              <a:t>0,0</a:t>
            </a:r>
            <a:r>
              <a:rPr lang="ru-RU" dirty="0"/>
              <a:t>, </a:t>
            </a:r>
            <a:r>
              <a:rPr lang="ru-RU" i="1" dirty="0"/>
              <a:t>s</a:t>
            </a:r>
            <a:r>
              <a:rPr lang="ru-RU" baseline="-25000" dirty="0"/>
              <a:t>0,1</a:t>
            </a:r>
            <a:r>
              <a:rPr lang="ru-RU" dirty="0"/>
              <a:t>, и </a:t>
            </a:r>
            <a:r>
              <a:rPr lang="ru-RU" i="1" dirty="0"/>
              <a:t>s</a:t>
            </a:r>
            <a:r>
              <a:rPr lang="ru-RU" baseline="-25000" dirty="0"/>
              <a:t>1,0</a:t>
            </a:r>
            <a:r>
              <a:rPr lang="ru-RU" dirty="0"/>
              <a:t> уже вычислены, можно вычислить </a:t>
            </a:r>
            <a:r>
              <a:rPr lang="ru-RU" i="1" dirty="0"/>
              <a:t>s</a:t>
            </a:r>
            <a:r>
              <a:rPr lang="ru-RU" baseline="-25000" dirty="0"/>
              <a:t>1,1</a:t>
            </a:r>
            <a:r>
              <a:rPr lang="ru-RU" dirty="0"/>
              <a:t> как максимум трех значений.</a:t>
            </a: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69" y="1910398"/>
            <a:ext cx="7961845" cy="11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6" name="Picture 2" descr="Fig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093357"/>
            <a:ext cx="3653330" cy="374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28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2700" dirty="0"/>
              <a:t>Наибольшая общая подпоследовательность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34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175" y="710069"/>
            <a:ext cx="8712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Рекуррентное соотношение для задачи поиска наибольшей общей подпоследовательности:</a:t>
            </a:r>
          </a:p>
        </p:txBody>
      </p:sp>
      <p:pic>
        <p:nvPicPr>
          <p:cNvPr id="100354" name="Picture 2" descr="Fig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75" y="2888390"/>
            <a:ext cx="4191149" cy="133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358" name="Picture 6" descr="Fig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24744"/>
            <a:ext cx="4382066" cy="505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35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2700" dirty="0"/>
              <a:t>Наибольшая общая подпоследовательность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35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175" y="710069"/>
            <a:ext cx="467585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Решение задачи состоит из 2-х этапов:</a:t>
            </a:r>
          </a:p>
          <a:p>
            <a:endParaRPr lang="ru-RU" dirty="0"/>
          </a:p>
          <a:p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Построим самый длинный путь в графе выравнивания – определим длину этого пути и запомним все указатели обратного отслеживания (</a:t>
            </a:r>
            <a:r>
              <a:rPr lang="en-US" dirty="0"/>
              <a:t>Backtrack</a:t>
            </a:r>
            <a:r>
              <a:rPr lang="ru-RU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Вывести наибольшую общую подпоследовательность используя указатели обратного отслеживания (</a:t>
            </a:r>
            <a:r>
              <a:rPr lang="en-US" dirty="0"/>
              <a:t>Backtrack</a:t>
            </a:r>
            <a:r>
              <a:rPr lang="ru-RU" dirty="0"/>
              <a:t>):</a:t>
            </a: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622" y="666936"/>
            <a:ext cx="3456383" cy="3523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988" y="4379913"/>
            <a:ext cx="2533650" cy="2028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387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2700" dirty="0"/>
              <a:t>Наибольшая общая подпоследовательность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36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19" y="1323111"/>
            <a:ext cx="8284974" cy="445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1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65909" y="-24028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2700" dirty="0"/>
              <a:t>Наибольшая общая подпоследовательность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64678" y="633709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37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63155" y="226425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390" y="-7164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227463"/>
              </p:ext>
            </p:extLst>
          </p:nvPr>
        </p:nvGraphicFramePr>
        <p:xfrm>
          <a:off x="121894" y="2548691"/>
          <a:ext cx="60960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1023989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799033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858140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594207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32224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896565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84172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895517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206585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44945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7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8527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676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05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8724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90964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84728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714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2168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41749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773917"/>
                  </a:ext>
                </a:extLst>
              </a:tr>
            </a:tbl>
          </a:graphicData>
        </a:graphic>
      </p:graphicFrame>
      <p:pic>
        <p:nvPicPr>
          <p:cNvPr id="9" name="Picture 2" descr="Fig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06" y="761628"/>
            <a:ext cx="4191149" cy="133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1703883" y="3499482"/>
            <a:ext cx="4308277" cy="189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97958" y="981096"/>
            <a:ext cx="1" cy="2880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140661" y="3113366"/>
            <a:ext cx="341666" cy="275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606" y="595297"/>
            <a:ext cx="2464789" cy="2906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607" y="3682094"/>
            <a:ext cx="2468564" cy="20515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Straight Arrow Connector 14"/>
          <p:cNvCxnSpPr/>
          <p:nvPr/>
        </p:nvCxnSpPr>
        <p:spPr>
          <a:xfrm flipH="1">
            <a:off x="1130006" y="3069328"/>
            <a:ext cx="36004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778078" y="3130667"/>
            <a:ext cx="36004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426150" y="3124500"/>
            <a:ext cx="36004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002214" y="3124388"/>
            <a:ext cx="36004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50286" y="3124388"/>
            <a:ext cx="36004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226350" y="3124388"/>
            <a:ext cx="36004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802414" y="3124388"/>
            <a:ext cx="36004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450486" y="3124388"/>
            <a:ext cx="36004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134025" y="3131416"/>
            <a:ext cx="1" cy="2880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1130006" y="3419448"/>
            <a:ext cx="854" cy="3034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286895" y="1391356"/>
            <a:ext cx="341666" cy="275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490046" y="3527206"/>
            <a:ext cx="1" cy="2880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426150" y="3536835"/>
            <a:ext cx="341666" cy="275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2982823" y="3527206"/>
            <a:ext cx="341666" cy="275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1148380" y="3900266"/>
            <a:ext cx="341666" cy="275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1776854" y="3900266"/>
            <a:ext cx="341666" cy="275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357507" y="4281700"/>
            <a:ext cx="1" cy="2880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357507" y="4266107"/>
            <a:ext cx="341666" cy="275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3563888" y="4616452"/>
            <a:ext cx="341666" cy="275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4789285" y="4976718"/>
            <a:ext cx="341666" cy="275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4217504" y="5373216"/>
            <a:ext cx="341666" cy="275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802414" y="5733623"/>
            <a:ext cx="341666" cy="275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429321" y="5733623"/>
            <a:ext cx="341666" cy="275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084168" y="6093296"/>
            <a:ext cx="1" cy="2880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238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2700" dirty="0"/>
              <a:t>Наибольшая общая подпоследовательность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38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498332"/>
              </p:ext>
            </p:extLst>
          </p:nvPr>
        </p:nvGraphicFramePr>
        <p:xfrm>
          <a:off x="1451991" y="2554129"/>
          <a:ext cx="60960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1023989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799033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858140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594207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32224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896565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84172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895517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206585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44945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7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8527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676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05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8724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90964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84728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714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2168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41749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773917"/>
                  </a:ext>
                </a:extLst>
              </a:tr>
            </a:tbl>
          </a:graphicData>
        </a:graphic>
      </p:graphicFrame>
      <p:pic>
        <p:nvPicPr>
          <p:cNvPr id="9" name="Picture 2" descr="Fig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823734"/>
            <a:ext cx="4191149" cy="133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179512" y="1268760"/>
            <a:ext cx="36004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83568" y="1052736"/>
            <a:ext cx="1" cy="2880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266731" y="1489640"/>
            <a:ext cx="341666" cy="275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11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3200" dirty="0"/>
              <a:t>Задача о размене монет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4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94564"/>
            <a:ext cx="5616624" cy="223173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719570" y="3429000"/>
            <a:ext cx="7560841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>
                <a:ea typeface="Times New Roman" panose="02020603050405020304" pitchFamily="18" charset="0"/>
              </a:rPr>
              <a:t>Номиналы монет</a:t>
            </a:r>
            <a:r>
              <a:rPr lang="en-US">
                <a:ea typeface="Times New Roman" panose="02020603050405020304" pitchFamily="18" charset="0"/>
              </a:rPr>
              <a:t> </a:t>
            </a:r>
            <a:r>
              <a:rPr lang="ru-RU">
                <a:ea typeface="Times New Roman" panose="02020603050405020304" pitchFamily="18" charset="0"/>
              </a:rPr>
              <a:t>в Римской Республике (120, 40, 30, 24, 20, 10, 5, 4, 1). </a:t>
            </a:r>
            <a:endParaRPr lang="en-US" dirty="0"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2063" y="3761106"/>
            <a:ext cx="75683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ea typeface="Times New Roman" panose="02020603050405020304" pitchFamily="18" charset="0"/>
              </a:rPr>
              <a:t>Допустим, нужно сдать 48 единиц валюты (денарии) в Древнем Риме.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23728" y="490187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>
                <a:ea typeface="Times New Roman" panose="02020603050405020304" pitchFamily="18" charset="0"/>
              </a:rPr>
              <a:t>Как эту задачу решит</a:t>
            </a:r>
            <a:r>
              <a:rPr lang="en-US" i="1" dirty="0">
                <a:ea typeface="Times New Roman" panose="02020603050405020304" pitchFamily="18" charset="0"/>
              </a:rPr>
              <a:t> </a:t>
            </a:r>
            <a:r>
              <a:rPr lang="en-US" i="1" dirty="0" err="1">
                <a:ea typeface="Times New Roman" panose="02020603050405020304" pitchFamily="18" charset="0"/>
              </a:rPr>
              <a:t>GreedyChange</a:t>
            </a:r>
            <a:r>
              <a:rPr lang="ru-RU" dirty="0"/>
              <a:t>?</a:t>
            </a:r>
          </a:p>
          <a:p>
            <a:pPr algn="ctr"/>
            <a:endParaRPr lang="ru-RU" dirty="0"/>
          </a:p>
          <a:p>
            <a:pPr algn="ctr"/>
            <a:r>
              <a:rPr lang="ru-RU" dirty="0">
                <a:ea typeface="Times New Roman" panose="02020603050405020304" pitchFamily="18" charset="0"/>
              </a:rPr>
              <a:t>Как эту задачу решить правильно?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4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3200" dirty="0"/>
              <a:t>Задача о размене монет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5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51518" y="792539"/>
                <a:ext cx="8712970" cy="43765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dirty="0">
                    <a:ea typeface="Times New Roman" panose="02020603050405020304" pitchFamily="18" charset="0"/>
                  </a:rPr>
                  <a:t>Представим монеты из </a:t>
                </a:r>
                <a:r>
                  <a:rPr lang="ru-RU" i="1" dirty="0">
                    <a:ea typeface="Times New Roman" panose="02020603050405020304" pitchFamily="18" charset="0"/>
                  </a:rPr>
                  <a:t>d</a:t>
                </a:r>
                <a:r>
                  <a:rPr lang="ru-RU" dirty="0">
                    <a:ea typeface="Times New Roman" panose="02020603050405020304" pitchFamily="18" charset="0"/>
                  </a:rPr>
                  <a:t> произвольных номиналов массивом целых чисел</a:t>
                </a:r>
                <a:r>
                  <a:rPr lang="en-US" dirty="0">
                    <a:ea typeface="Times New Roman" panose="02020603050405020304" pitchFamily="18" charset="0"/>
                  </a:rPr>
                  <a:t>:</a:t>
                </a:r>
                <a:r>
                  <a:rPr lang="ru-RU" dirty="0">
                    <a:ea typeface="Times New Roman" panose="02020603050405020304" pitchFamily="18" charset="0"/>
                  </a:rPr>
                  <a:t> </a:t>
                </a:r>
              </a:p>
              <a:p>
                <a:pPr algn="ctr">
                  <a:lnSpc>
                    <a:spcPct val="115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𝐶𝑜𝑖𝑛𝑠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 (</m:t>
                    </m:r>
                    <m:r>
                      <a:rPr lang="en-US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𝑐𝑜𝑖𝑛</m:t>
                    </m:r>
                    <m:r>
                      <a:rPr lang="ru-RU" i="1" baseline="-25000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1</m:t>
                    </m:r>
                    <m:r>
                      <a:rPr lang="ru-RU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…, </m:t>
                    </m:r>
                    <m:r>
                      <a:rPr lang="en-US" i="1" dirty="0" err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𝑐𝑜𝑖𝑛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𝑑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Times New Roman" panose="02020603050405020304" pitchFamily="18" charset="0"/>
                  </a:rPr>
                  <a:t>,</a:t>
                </a:r>
                <a:endParaRPr lang="ru-RU" dirty="0">
                  <a:ea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dirty="0">
                    <a:ea typeface="Times New Roman" panose="02020603050405020304" pitchFamily="18" charset="0"/>
                  </a:rPr>
                  <a:t>где значения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𝑐𝑜𝑖𝑛</m:t>
                    </m:r>
                    <m:r>
                      <a:rPr lang="ru-RU" i="1" baseline="-25000" dirty="0" err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ru-RU" dirty="0">
                    <a:ea typeface="Times New Roman" panose="02020603050405020304" pitchFamily="18" charset="0"/>
                  </a:rPr>
                  <a:t> приведены в порядке убывания.</a:t>
                </a:r>
                <a:endParaRPr lang="en-US" dirty="0">
                  <a:ea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dirty="0">
                    <a:ea typeface="Times New Roman" panose="02020603050405020304" pitchFamily="18" charset="0"/>
                  </a:rPr>
                  <a:t>Массив из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ru-RU" dirty="0">
                    <a:ea typeface="Times New Roman" panose="02020603050405020304" pitchFamily="18" charset="0"/>
                  </a:rPr>
                  <a:t> положительных целых чисел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𝑐h𝑎𝑛𝑔𝑒</m:t>
                    </m:r>
                    <m:r>
                      <a:rPr lang="ru-RU" i="1" baseline="-25000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1</m:t>
                    </m:r>
                    <m:r>
                      <a:rPr lang="ru-RU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…, </m:t>
                    </m:r>
                    <m:r>
                      <a:rPr lang="ru-RU" i="1" dirty="0" err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𝑐h𝑎𝑛𝑔𝑒</m:t>
                    </m:r>
                    <m:r>
                      <a:rPr lang="ru-RU" i="1" baseline="-25000" dirty="0" err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𝑑</m:t>
                    </m:r>
                    <m:r>
                      <a:rPr lang="ru-RU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ea typeface="Times New Roman" panose="02020603050405020304" pitchFamily="18" charset="0"/>
                  </a:rPr>
                  <a:t> с количеством монет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𝑐h𝑎𝑛𝑔𝑒</m:t>
                    </m:r>
                    <m:r>
                      <a:rPr lang="ru-RU" i="1" baseline="-25000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1</m:t>
                    </m:r>
                    <m:r>
                      <a:rPr lang="ru-RU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+…+</m:t>
                    </m:r>
                    <m:r>
                      <a:rPr lang="ru-RU" i="1" dirty="0" err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𝑐h𝑎𝑛𝑔𝑒</m:t>
                    </m:r>
                    <m:r>
                      <a:rPr lang="ru-RU" i="1" baseline="-25000" dirty="0" err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ru-RU" dirty="0">
                    <a:ea typeface="Times New Roman" panose="02020603050405020304" pitchFamily="18" charset="0"/>
                  </a:rPr>
                  <a:t> разменивает целое число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𝑚𝑜𝑛𝑒𝑦</m:t>
                    </m:r>
                  </m:oMath>
                </a14:m>
                <a:r>
                  <a:rPr lang="ru-RU" dirty="0">
                    <a:ea typeface="Times New Roman" panose="02020603050405020304" pitchFamily="18" charset="0"/>
                  </a:rPr>
                  <a:t> (для номиналов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𝐶𝑜𝑖𝑛𝑠</m:t>
                    </m:r>
                  </m:oMath>
                </a14:m>
                <a:r>
                  <a:rPr lang="ru-RU" dirty="0">
                    <a:ea typeface="Times New Roman" panose="02020603050405020304" pitchFamily="18" charset="0"/>
                  </a:rPr>
                  <a:t>), если:</a:t>
                </a:r>
                <a:endParaRPr lang="en-US" dirty="0">
                  <a:ea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𝑐𝑜𝑖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∙</m:t>
                      </m:r>
                      <m:r>
                        <a:rPr lang="ru-RU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𝑐h𝑎𝑛𝑔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+…+</m:t>
                      </m:r>
                      <m:r>
                        <a:rPr lang="ru-RU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𝑐𝑜𝑖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ru-RU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∙</m:t>
                      </m:r>
                      <m:r>
                        <a:rPr lang="ru-RU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𝑐h𝑎𝑛𝑔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ru-RU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𝑚𝑜𝑛𝑒𝑦</m:t>
                      </m:r>
                    </m:oMath>
                  </m:oMathPara>
                </a14:m>
                <a:endParaRPr lang="en-US" dirty="0">
                  <a:ea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dirty="0">
                    <a:ea typeface="Times New Roman" panose="02020603050405020304" pitchFamily="18" charset="0"/>
                  </a:rPr>
                  <a:t>Например, для римских номиналов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𝐶𝑜𝑖𝑛𝑠</m:t>
                    </m:r>
                    <m:r>
                      <a:rPr lang="ru-RU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= (120, 40, 30, 24, 20, 10, 5, 4, 1)</m:t>
                    </m:r>
                  </m:oMath>
                </a14:m>
                <a:r>
                  <a:rPr lang="ru-RU" dirty="0">
                    <a:ea typeface="Times New Roman" panose="02020603050405020304" pitchFamily="18" charset="0"/>
                  </a:rPr>
                  <a:t> оба набора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(0, 1, 0, 0, 0, 0, 0, 1, 0, 3)</m:t>
                    </m:r>
                  </m:oMath>
                </a14:m>
                <a:r>
                  <a:rPr lang="ru-RU" dirty="0">
                    <a:ea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(0, 0, 0, 2, 0, 0, 0, 0, 0)</m:t>
                    </m:r>
                  </m:oMath>
                </a14:m>
                <a:r>
                  <a:rPr lang="ru-RU" dirty="0">
                    <a:ea typeface="Times New Roman" panose="02020603050405020304" pitchFamily="18" charset="0"/>
                  </a:rPr>
                  <a:t> разменивают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𝑚𝑜𝑛𝑒𝑦</m:t>
                    </m:r>
                    <m:r>
                      <a:rPr lang="ru-RU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=48</m:t>
                    </m:r>
                  </m:oMath>
                </a14:m>
                <a:r>
                  <a:rPr lang="ru-RU" dirty="0">
                    <a:ea typeface="Times New Roman" panose="02020603050405020304" pitchFamily="18" charset="0"/>
                  </a:rPr>
                  <a:t>.</a:t>
                </a:r>
                <a:endParaRPr lang="en-US" dirty="0">
                  <a:ea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dirty="0">
                    <a:ea typeface="Times New Roman" panose="020206030504050203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𝑀𝑖𝑛𝑁𝑢𝑚𝐶𝑜𝑖𝑛𝑠</m:t>
                    </m:r>
                    <m:r>
                      <a:rPr lang="ru-RU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𝑚𝑜𝑛𝑒𝑦</m:t>
                    </m:r>
                    <m:r>
                      <a:rPr lang="ru-RU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ea typeface="Times New Roman" panose="02020603050405020304" pitchFamily="18" charset="0"/>
                  </a:rPr>
                  <a:t> обозначает минимальное количество монет, необходимых для размена </a:t>
                </a:r>
                <a:r>
                  <a:rPr lang="en-US" i="1" dirty="0">
                    <a:ea typeface="Times New Roman" panose="02020603050405020304" pitchFamily="18" charset="0"/>
                  </a:rPr>
                  <a:t>money</a:t>
                </a:r>
                <a:r>
                  <a:rPr lang="en-US" dirty="0">
                    <a:ea typeface="Times New Roman" panose="02020603050405020304" pitchFamily="18" charset="0"/>
                  </a:rPr>
                  <a:t> </a:t>
                </a:r>
                <a:r>
                  <a:rPr lang="ru-RU" dirty="0">
                    <a:ea typeface="Times New Roman" panose="02020603050405020304" pitchFamily="18" charset="0"/>
                  </a:rPr>
                  <a:t>для данного набора номиналов (например, для римских номиналов,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𝑀𝑖𝑛𝑁𝑢𝑚𝐶𝑜𝑖𝑛𝑠</m:t>
                    </m:r>
                    <m:r>
                      <a:rPr lang="ru-RU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(48) = 2</m:t>
                    </m:r>
                  </m:oMath>
                </a14:m>
                <a:r>
                  <a:rPr lang="ru-RU" dirty="0">
                    <a:ea typeface="Times New Roman" panose="02020603050405020304" pitchFamily="18" charset="0"/>
                  </a:rPr>
                  <a:t>).</a:t>
                </a:r>
                <a:endParaRPr lang="en-US" dirty="0"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8" y="792539"/>
                <a:ext cx="8712970" cy="4376583"/>
              </a:xfrm>
              <a:prstGeom prst="rect">
                <a:avLst/>
              </a:prstGeom>
              <a:blipFill>
                <a:blip r:embed="rId3"/>
                <a:stretch>
                  <a:fillRect l="-559" t="-418" b="-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79512" y="5373216"/>
            <a:ext cx="98098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22222"/>
                </a:solidFill>
                <a:latin typeface="Roboto"/>
              </a:rPr>
              <a:t>Change Problem:</a:t>
            </a:r>
            <a:r>
              <a:rPr lang="en-US" sz="1600" dirty="0">
                <a:solidFill>
                  <a:srgbClr val="222222"/>
                </a:solidFill>
                <a:latin typeface="Roboto"/>
              </a:rPr>
              <a:t> </a:t>
            </a:r>
            <a:r>
              <a:rPr lang="en-US" sz="1600" i="1" dirty="0">
                <a:solidFill>
                  <a:srgbClr val="222222"/>
                </a:solidFill>
                <a:latin typeface="Roboto"/>
              </a:rPr>
              <a:t>Find the minimum number of coins needed to make change.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222222"/>
                </a:solidFill>
                <a:latin typeface="Roboto"/>
              </a:rPr>
              <a:t>     </a:t>
            </a:r>
            <a:r>
              <a:rPr lang="en-US" sz="1600" b="1" dirty="0">
                <a:solidFill>
                  <a:srgbClr val="222222"/>
                </a:solidFill>
                <a:latin typeface="Roboto"/>
              </a:rPr>
              <a:t>Input:</a:t>
            </a:r>
            <a:r>
              <a:rPr lang="en-US" sz="1600" dirty="0">
                <a:solidFill>
                  <a:srgbClr val="222222"/>
                </a:solidFill>
                <a:latin typeface="Roboto"/>
              </a:rPr>
              <a:t> An integer </a:t>
            </a:r>
            <a:r>
              <a:rPr lang="en-US" sz="1600" i="1" dirty="0">
                <a:solidFill>
                  <a:srgbClr val="222222"/>
                </a:solidFill>
                <a:latin typeface="Roboto"/>
              </a:rPr>
              <a:t>money</a:t>
            </a:r>
            <a:r>
              <a:rPr lang="en-US" sz="1600" dirty="0">
                <a:solidFill>
                  <a:srgbClr val="222222"/>
                </a:solidFill>
                <a:latin typeface="Roboto"/>
              </a:rPr>
              <a:t> and an array </a:t>
            </a:r>
            <a:r>
              <a:rPr lang="en-US" sz="1600" i="1" dirty="0">
                <a:solidFill>
                  <a:srgbClr val="222222"/>
                </a:solidFill>
                <a:latin typeface="Roboto"/>
              </a:rPr>
              <a:t>Coins</a:t>
            </a:r>
            <a:r>
              <a:rPr lang="en-US" sz="1600" dirty="0">
                <a:solidFill>
                  <a:srgbClr val="222222"/>
                </a:solidFill>
                <a:latin typeface="Roboto"/>
              </a:rPr>
              <a:t> of </a:t>
            </a:r>
            <a:r>
              <a:rPr lang="en-US" sz="1600" i="1" dirty="0">
                <a:solidFill>
                  <a:srgbClr val="222222"/>
                </a:solidFill>
                <a:latin typeface="Roboto"/>
              </a:rPr>
              <a:t>d</a:t>
            </a:r>
            <a:r>
              <a:rPr lang="en-US" sz="1600" dirty="0">
                <a:solidFill>
                  <a:srgbClr val="222222"/>
                </a:solidFill>
                <a:latin typeface="Roboto"/>
              </a:rPr>
              <a:t> positive integers.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222222"/>
                </a:solidFill>
                <a:latin typeface="Roboto"/>
              </a:rPr>
              <a:t>     </a:t>
            </a:r>
            <a:r>
              <a:rPr lang="en-US" sz="1600" b="1" dirty="0">
                <a:solidFill>
                  <a:srgbClr val="222222"/>
                </a:solidFill>
                <a:latin typeface="Roboto"/>
              </a:rPr>
              <a:t>Output:</a:t>
            </a:r>
            <a:r>
              <a:rPr lang="en-US" sz="1600" dirty="0">
                <a:solidFill>
                  <a:srgbClr val="222222"/>
                </a:solidFill>
                <a:latin typeface="Roboto"/>
              </a:rPr>
              <a:t> The minimum number of coins with denominations </a:t>
            </a:r>
            <a:r>
              <a:rPr lang="en-US" sz="1600" i="1" dirty="0">
                <a:solidFill>
                  <a:srgbClr val="222222"/>
                </a:solidFill>
                <a:latin typeface="Roboto"/>
              </a:rPr>
              <a:t>Coins</a:t>
            </a:r>
            <a:r>
              <a:rPr lang="en-US" sz="1600" dirty="0">
                <a:solidFill>
                  <a:srgbClr val="222222"/>
                </a:solidFill>
                <a:latin typeface="Roboto"/>
              </a:rPr>
              <a:t> that changes </a:t>
            </a:r>
            <a:r>
              <a:rPr lang="en-US" sz="1600" i="1" dirty="0">
                <a:solidFill>
                  <a:srgbClr val="222222"/>
                </a:solidFill>
                <a:latin typeface="Roboto"/>
              </a:rPr>
              <a:t>money</a:t>
            </a:r>
            <a:r>
              <a:rPr lang="en-US" sz="1600" dirty="0">
                <a:solidFill>
                  <a:srgbClr val="222222"/>
                </a:solidFill>
                <a:latin typeface="Roboto"/>
              </a:rPr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311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3200" dirty="0"/>
              <a:t>Задача о размене монет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6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51518" y="792539"/>
                <a:ext cx="8398770" cy="5131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Предположим, что нужно разменять 76 динариев, и имеются только монеты трех наименьших номиналов: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𝐶𝑜𝑖𝑛𝑠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(5, 4, 1)</m:t>
                    </m:r>
                  </m:oMath>
                </a14:m>
                <a:r>
                  <a:rPr lang="ru-RU" dirty="0"/>
                  <a:t>. </a:t>
                </a:r>
              </a:p>
              <a:p>
                <a:r>
                  <a:rPr lang="ru-RU" dirty="0"/>
                  <a:t>Минимальный набор монет на сумму 76 денариев должен быть одним из следующих:</a:t>
                </a:r>
                <a:endParaRPr lang="en-US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минимальный набор монет общей стоимостью 75 денариев, плюс монета в 1 динарий;</a:t>
                </a:r>
                <a:endParaRPr lang="en-US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минимальный набор монет общей стоимостью 72 денария, плюс монета в 4 динария;</a:t>
                </a:r>
                <a:endParaRPr lang="en-US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минимальный набор монет общей стоимостью 71 денарий, плюс монета в 5 динариев.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  <a:p>
                <a:pPr lvl="0"/>
                <a:endParaRPr lang="ru-RU" dirty="0"/>
              </a:p>
              <a:p>
                <a:pPr lvl="0"/>
                <a:r>
                  <a:rPr lang="ru-RU" dirty="0"/>
                  <a:t>Общее рекуррентное соотношение для номиналов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𝐶𝑜𝑖𝑛𝑠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𝑐𝑜𝑖𝑛</m:t>
                        </m:r>
                        <m:r>
                          <a:rPr lang="ru-RU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𝑐𝑜𝑖𝑛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ru-RU" dirty="0"/>
                  <a:t>:</a:t>
                </a:r>
              </a:p>
              <a:p>
                <a:pPr lvl="0"/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𝑀𝑖𝑛𝑁𝑢𝑚𝐶𝑜𝑖𝑛𝑠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𝑚𝑜𝑛𝑒𝑦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𝑀𝑖𝑛𝑁𝑢𝑚𝐶𝑜𝑖𝑛𝑠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𝑚𝑜𝑛𝑒𝑦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𝑐𝑜𝑖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 …, 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𝑀𝑖𝑛𝑁𝑢𝑚𝐶𝑜𝑖𝑛𝑠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𝑚𝑜𝑛𝑒𝑦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𝑐𝑜𝑖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eqArr>
                            </m:e>
                          </m: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lvl="0"/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8" y="792539"/>
                <a:ext cx="8398770" cy="5131598"/>
              </a:xfrm>
              <a:prstGeom prst="rect">
                <a:avLst/>
              </a:prstGeom>
              <a:blipFill>
                <a:blip r:embed="rId3"/>
                <a:stretch>
                  <a:fillRect l="-581" t="-713" r="-1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95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3200" dirty="0"/>
              <a:t>Задача о размене монет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7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238" y="1052736"/>
            <a:ext cx="5492254" cy="32669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3398217" y="4904066"/>
            <a:ext cx="2664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Недостатки алгоритма?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67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3200" dirty="0"/>
              <a:t>Задача о размене монет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8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519" y="796270"/>
            <a:ext cx="79208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/>
              <a:t>RecursiveChange</a:t>
            </a:r>
            <a:r>
              <a:rPr lang="ru-RU" dirty="0"/>
              <a:t> может показаться эффективным, но он непрактичен, поскольку он пересчитывает оптимальную комбинацию монет для заданного значения </a:t>
            </a:r>
            <a:r>
              <a:rPr lang="en-US" i="1" dirty="0"/>
              <a:t>money</a:t>
            </a:r>
            <a:r>
              <a:rPr lang="ru-RU" dirty="0"/>
              <a:t> снова и снова. </a:t>
            </a:r>
          </a:p>
          <a:p>
            <a:r>
              <a:rPr lang="ru-RU" dirty="0"/>
              <a:t>Например, когда </a:t>
            </a:r>
            <a:r>
              <a:rPr lang="en-US" i="1" dirty="0"/>
              <a:t>money</a:t>
            </a:r>
            <a:r>
              <a:rPr lang="ru-RU" dirty="0"/>
              <a:t> = 76 и </a:t>
            </a:r>
            <a:r>
              <a:rPr lang="en-US" i="1" dirty="0"/>
              <a:t>Coins</a:t>
            </a:r>
            <a:r>
              <a:rPr lang="en-US" dirty="0"/>
              <a:t> </a:t>
            </a:r>
            <a:r>
              <a:rPr lang="ru-RU" dirty="0"/>
              <a:t>= (5, 4, 1), </a:t>
            </a:r>
            <a:r>
              <a:rPr lang="ru-RU" i="1" dirty="0" err="1"/>
              <a:t>MinNumCoins</a:t>
            </a:r>
            <a:r>
              <a:rPr lang="ru-RU" dirty="0"/>
              <a:t>(70) вычисляется шесть раз, пять из которых показаны на рисунке ниже.</a:t>
            </a:r>
          </a:p>
          <a:p>
            <a:r>
              <a:rPr lang="ru-RU" dirty="0"/>
              <a:t>Это может показаться не проблемой, но </a:t>
            </a:r>
            <a:r>
              <a:rPr lang="ru-RU" i="1" dirty="0" err="1"/>
              <a:t>MinNumCoins</a:t>
            </a:r>
            <a:r>
              <a:rPr lang="ru-RU" dirty="0"/>
              <a:t>(30) будет вычисляться миллиарды раз.</a:t>
            </a:r>
            <a:endParaRPr lang="en-US" dirty="0"/>
          </a:p>
        </p:txBody>
      </p:sp>
      <p:pic>
        <p:nvPicPr>
          <p:cNvPr id="64514" name="Picture 2" descr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33" y="3114677"/>
            <a:ext cx="857250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48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3200" dirty="0"/>
              <a:t>Динамическое программирование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9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7475" y="1135561"/>
            <a:ext cx="82690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 решения сложных задач путём разбиения их на более простые подзадачи.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задачи представляются в виде набора перекрывающихся подзадач, сложность которых меньше исходных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7475" y="4005064"/>
            <a:ext cx="75308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Динамическое программирование сверху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простое запоминание результатов решения тех подзадач, которые могут повторно встретиться в дальнейшем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Динамическое программирование снизу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переформулирование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сложной задачи в виде рекурсивной последовательности более простых подзадач.</a:t>
            </a:r>
          </a:p>
        </p:txBody>
      </p:sp>
    </p:spTree>
    <p:extLst>
      <p:ext uri="{BB962C8B-B14F-4D97-AF65-F5344CB8AC3E}">
        <p14:creationId xmlns:p14="http://schemas.microsoft.com/office/powerpoint/2010/main" val="237239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14169</TotalTime>
  <Words>2691</Words>
  <Application>Microsoft Office PowerPoint</Application>
  <PresentationFormat>On-screen Show (4:3)</PresentationFormat>
  <Paragraphs>516</Paragraphs>
  <Slides>38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52" baseType="lpstr">
      <vt:lpstr>Microsoft YaHei</vt:lpstr>
      <vt:lpstr>Arial</vt:lpstr>
      <vt:lpstr>Calibri</vt:lpstr>
      <vt:lpstr>Cambria</vt:lpstr>
      <vt:lpstr>Cambria Math</vt:lpstr>
      <vt:lpstr>Consolas</vt:lpstr>
      <vt:lpstr>Roboto</vt:lpstr>
      <vt:lpstr>Rockwell</vt:lpstr>
      <vt:lpstr>Rockwell Condensed</vt:lpstr>
      <vt:lpstr>Times New Roman</vt:lpstr>
      <vt:lpstr>Wingdings</vt:lpstr>
      <vt:lpstr>Wood Type</vt:lpstr>
      <vt:lpstr>Image</vt:lpstr>
      <vt:lpstr>Bitmap Image</vt:lpstr>
      <vt:lpstr>PowerPoint Presentation</vt:lpstr>
      <vt:lpstr>Динамическое программирование</vt:lpstr>
      <vt:lpstr>Задача о размене монет</vt:lpstr>
      <vt:lpstr>Задача о размене монет</vt:lpstr>
      <vt:lpstr>Задача о размене монет</vt:lpstr>
      <vt:lpstr>Задача о размене монет</vt:lpstr>
      <vt:lpstr>Задача о размене монет</vt:lpstr>
      <vt:lpstr>Задача о размене монет</vt:lpstr>
      <vt:lpstr>Динамическое программирование</vt:lpstr>
      <vt:lpstr>Задача о размене монет</vt:lpstr>
      <vt:lpstr>Задача о размене монет</vt:lpstr>
      <vt:lpstr>Задача о размене монет</vt:lpstr>
      <vt:lpstr>The Manhattan Tourist Problem</vt:lpstr>
      <vt:lpstr>The Manhattan Tourist Problem</vt:lpstr>
      <vt:lpstr>The Manhattan Tourist Problem</vt:lpstr>
      <vt:lpstr>The Manhattan Tourist Problem</vt:lpstr>
      <vt:lpstr>The Manhattan Tourist Problem</vt:lpstr>
      <vt:lpstr>The Manhattan Tourist Problem</vt:lpstr>
      <vt:lpstr>The Manhattan Tourist Problem</vt:lpstr>
      <vt:lpstr>The Manhattan Tourist Problem</vt:lpstr>
      <vt:lpstr>The Manhattan Tourist Problem</vt:lpstr>
      <vt:lpstr>The Manhattan Tourist Problem</vt:lpstr>
      <vt:lpstr>How Do We Compare Biological Sequences?</vt:lpstr>
      <vt:lpstr>Выравнивание последовательностей</vt:lpstr>
      <vt:lpstr>Выравнивание последовательностей</vt:lpstr>
      <vt:lpstr>Выравнивание последовательностей</vt:lpstr>
      <vt:lpstr>Выравнивание последовательностей</vt:lpstr>
      <vt:lpstr>Наибольшая общая подпоследовательность</vt:lpstr>
      <vt:lpstr>Наибольшая общая подпоследовательность</vt:lpstr>
      <vt:lpstr>Наибольшая общая подпоследовательность</vt:lpstr>
      <vt:lpstr>Наибольшая общая подпоследовательность</vt:lpstr>
      <vt:lpstr>Наибольшая общая подпоследовательность</vt:lpstr>
      <vt:lpstr>Наибольшая общая подпоследовательность</vt:lpstr>
      <vt:lpstr>Наибольшая общая подпоследовательность</vt:lpstr>
      <vt:lpstr>Наибольшая общая подпоследовательность</vt:lpstr>
      <vt:lpstr>Наибольшая общая подпоследовательность</vt:lpstr>
      <vt:lpstr>Наибольшая общая подпоследовательность</vt:lpstr>
      <vt:lpstr>Наибольшая общая подпоследовательность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алгоритмы  биоинформатики</dc:title>
  <dc:creator>Alex</dc:creator>
  <cp:lastModifiedBy>Omega Callista</cp:lastModifiedBy>
  <cp:revision>250</cp:revision>
  <dcterms:created xsi:type="dcterms:W3CDTF">2015-02-23T15:47:50Z</dcterms:created>
  <dcterms:modified xsi:type="dcterms:W3CDTF">2020-10-31T07:26:40Z</dcterms:modified>
</cp:coreProperties>
</file>