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2"/>
  </p:notesMasterIdLst>
  <p:sldIdLst>
    <p:sldId id="289" r:id="rId2"/>
    <p:sldId id="355" r:id="rId3"/>
    <p:sldId id="386" r:id="rId4"/>
    <p:sldId id="385" r:id="rId5"/>
    <p:sldId id="387" r:id="rId6"/>
    <p:sldId id="388" r:id="rId7"/>
    <p:sldId id="389" r:id="rId8"/>
    <p:sldId id="360" r:id="rId9"/>
    <p:sldId id="390" r:id="rId10"/>
    <p:sldId id="391" r:id="rId11"/>
    <p:sldId id="392" r:id="rId12"/>
    <p:sldId id="393" r:id="rId13"/>
    <p:sldId id="394" r:id="rId14"/>
    <p:sldId id="396" r:id="rId15"/>
    <p:sldId id="397" r:id="rId16"/>
    <p:sldId id="398" r:id="rId17"/>
    <p:sldId id="399" r:id="rId18"/>
    <p:sldId id="400" r:id="rId19"/>
    <p:sldId id="395" r:id="rId20"/>
    <p:sldId id="40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49" autoAdjust="0"/>
    <p:restoredTop sz="97459" autoAdjust="0"/>
  </p:normalViewPr>
  <p:slideViewPr>
    <p:cSldViewPr>
      <p:cViewPr varScale="1">
        <p:scale>
          <a:sx n="163" d="100"/>
          <a:sy n="163" d="100"/>
        </p:scale>
        <p:origin x="165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03009-0741-424B-924A-19BAE139F1A5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6379-F076-4F6D-A075-563177DB6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8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6E7DBF-E559-407E-BC1B-C07F01E5AD4D}" type="slidenum">
              <a:rPr lang="ru-RU" altLang="en-US"/>
              <a:pPr/>
              <a:t>1</a:t>
            </a:fld>
            <a:endParaRPr lang="ru-RU" alt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477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484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296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688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02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695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731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557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404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446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4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52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17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458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8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942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0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9515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8055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042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52754" y="5991226"/>
          <a:ext cx="68433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Image" r:id="rId3" imgW="2539683" imgH="2539683" progId="">
                  <p:embed/>
                </p:oleObj>
              </mc:Choice>
              <mc:Fallback>
                <p:oleObj name="Image" r:id="rId3" imgW="2539683" imgH="253968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4" y="5991226"/>
                        <a:ext cx="68433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3151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8139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6385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7858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5062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4261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6593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116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2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5400">
                <a:latin typeface="Calibri" panose="020F0502020204030204" pitchFamily="34" charset="0"/>
                <a:cs typeface="Calibri" panose="020F0502020204030204" pitchFamily="34" charset="0"/>
              </a:rPr>
              <a:t>Заголовок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3600">
                <a:latin typeface="Calibri" panose="020F0502020204030204" pitchFamily="34" charset="0"/>
                <a:cs typeface="Calibri" panose="020F0502020204030204" pitchFamily="34" charset="0"/>
              </a:rPr>
              <a:t>Подзаголовок презентации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b="3571"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571" b="357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altLang="en-US" sz="3200" b="1">
                <a:cs typeface="Arial" panose="020B0604020202020204" pitchFamily="34" charset="0"/>
              </a:rPr>
              <a:t>Цифровая 3D-медицина</a:t>
            </a:r>
          </a:p>
          <a:p>
            <a:pPr algn="ctr">
              <a:lnSpc>
                <a:spcPct val="100000"/>
              </a:lnSpc>
            </a:pPr>
            <a:endParaRPr lang="ru-RU" altLang="en-US" sz="1400">
              <a:cs typeface="Arial" panose="020B0604020202020204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>
                <a:cs typeface="Arial" panose="020B0604020202020204" pitchFamily="34" charset="0"/>
              </a:rPr>
              <a:t>Результаты в области компьютерной графики и геометрического моделирования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5029200"/>
            <a:ext cx="9144000" cy="1828800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1185863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173163"/>
            <a:ext cx="9144000" cy="4389437"/>
          </a:xfrm>
          <a:prstGeom prst="rect">
            <a:avLst/>
          </a:prstGeom>
          <a:solidFill>
            <a:srgbClr val="1381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395536" y="2634492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4800" dirty="0">
                <a:solidFill>
                  <a:schemeClr val="bg1"/>
                </a:solidFill>
              </a:rPr>
              <a:t>Motif </a:t>
            </a:r>
            <a:r>
              <a:rPr lang="en-US" sz="4800" dirty="0" smtClean="0">
                <a:solidFill>
                  <a:schemeClr val="bg1"/>
                </a:solidFill>
              </a:rPr>
              <a:t>Finding</a:t>
            </a:r>
            <a:endParaRPr lang="en-US" sz="4800" dirty="0" smtClean="0">
              <a:solidFill>
                <a:schemeClr val="bg1"/>
              </a:solidFill>
            </a:endParaRPr>
          </a:p>
          <a:p>
            <a:pPr algn="ctr">
              <a:lnSpc>
                <a:spcPct val="115000"/>
              </a:lnSpc>
            </a:pPr>
            <a:r>
              <a:rPr lang="en-US" altLang="en-US" sz="4800" dirty="0" smtClean="0">
                <a:solidFill>
                  <a:schemeClr val="bg1"/>
                </a:solidFill>
                <a:cs typeface="Arial" panose="020B0604020202020204" pitchFamily="34" charset="0"/>
              </a:rPr>
              <a:t>Greedy</a:t>
            </a:r>
            <a:endParaRPr lang="ru-RU" altLang="en-US" sz="1400" dirty="0">
              <a:cs typeface="Arial" panose="020B0604020202020204" pitchFamily="34" charset="0"/>
            </a:endParaRPr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69875"/>
            <a:ext cx="2174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6652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Недостатки жадного подхода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018" y="1628800"/>
            <a:ext cx="8707683" cy="424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ru-RU" sz="1600" b="1" dirty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0 0 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C: 0 </a:t>
            </a:r>
            <a:r>
              <a:rPr lang="ru-RU" sz="1600" b="1" dirty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sz="1600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G: 0 0 0 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T: 0 0 0 </a:t>
            </a:r>
            <a:r>
              <a:rPr lang="ru-RU" sz="1600" b="1" dirty="0" smtClean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dirty="0"/>
              <a:t>Теперь алгоритм готов к поиску наиболее вероятного 4-мера в силу </a:t>
            </a:r>
            <a:r>
              <a:rPr lang="en-US" i="1" dirty="0"/>
              <a:t>Profile</a:t>
            </a:r>
            <a:r>
              <a:rPr lang="en-US" dirty="0"/>
              <a:t> </a:t>
            </a:r>
            <a:r>
              <a:rPr lang="ru-RU" dirty="0"/>
              <a:t>во второй последовательности. </a:t>
            </a:r>
            <a:endParaRPr lang="ru-RU" dirty="0" smtClean="0"/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dirty="0" smtClean="0"/>
              <a:t>Проблема </a:t>
            </a:r>
            <a:r>
              <a:rPr lang="ru-RU" dirty="0"/>
              <a:t>состоит в том, что в матрице </a:t>
            </a:r>
            <a:r>
              <a:rPr lang="en-US" i="1" dirty="0"/>
              <a:t>Profile</a:t>
            </a:r>
            <a:r>
              <a:rPr lang="en-US" dirty="0"/>
              <a:t> </a:t>
            </a:r>
            <a:r>
              <a:rPr lang="ru-RU" dirty="0"/>
              <a:t>так много нулей, что вероятность каждого 4-мера, кроме ACCT, равна нулю. Таким образом, если ACCT не присутствует в каждой строке в </a:t>
            </a:r>
            <a:r>
              <a:rPr lang="ru-RU" i="1" dirty="0" err="1"/>
              <a:t>Dna</a:t>
            </a:r>
            <a:r>
              <a:rPr lang="ru-RU" dirty="0"/>
              <a:t>, мало шансов, что </a:t>
            </a:r>
            <a:r>
              <a:rPr lang="en-US" i="1" dirty="0" err="1"/>
              <a:t>GreedyMotifSearch</a:t>
            </a:r>
            <a:r>
              <a:rPr lang="en-US" dirty="0"/>
              <a:t> </a:t>
            </a:r>
            <a:r>
              <a:rPr lang="ru-RU" dirty="0"/>
              <a:t>найдет имплантированный мотив</a:t>
            </a:r>
            <a:r>
              <a:rPr lang="ru-RU" dirty="0" smtClean="0"/>
              <a:t>.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dirty="0" smtClean="0">
                <a:latin typeface="+mj-lt"/>
                <a:ea typeface="Times New Roman" panose="02020603050405020304" pitchFamily="18" charset="0"/>
              </a:rPr>
              <a:t>Основная проблема – нули в матрице профиля</a:t>
            </a:r>
            <a:endParaRPr lang="ru-RU" dirty="0"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36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Модификация жадного подхода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6184" y="2204864"/>
            <a:ext cx="8640960" cy="2373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Предпосылки: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любом наблюдаемом наборе данных существует вероятность, особенно для событий с низкой вероятностью или небольшими наборами данных, что событие с ненулевой вероятностью не происходит. Поэтому его наблюдаемая частота равна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нулю. Однако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установление эмпирической вероятности события равным нулю представляет собой неточное упрощение, которое может вызвать проблемы. Искусственно регулируя вероятность редких событий, эти проблемы можно смягчить.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0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Модификация жадного подхода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947502"/>
            <a:ext cx="8640960" cy="78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/>
              <a:t>Р</a:t>
            </a:r>
            <a:r>
              <a:rPr lang="ru-RU" dirty="0" smtClean="0"/>
              <a:t>ассмотрим </a:t>
            </a:r>
            <a:r>
              <a:rPr lang="ru-RU" dirty="0"/>
              <a:t>следующий </a:t>
            </a:r>
            <a:r>
              <a:rPr lang="en-US" i="1" dirty="0" smtClean="0"/>
              <a:t>Profile</a:t>
            </a:r>
            <a:r>
              <a:rPr lang="ru-RU" i="1" dirty="0" smtClean="0"/>
              <a:t>: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833"/>
            <a:ext cx="9144000" cy="24669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5536" y="4045016"/>
            <a:ext cx="8064896" cy="215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Четвертый символ </a:t>
            </a:r>
            <a:r>
              <a:rPr lang="en-US" b="1" dirty="0" smtClean="0">
                <a:solidFill>
                  <a:srgbClr val="228B22"/>
                </a:solidFill>
                <a:latin typeface="Consolas" panose="020B0609020204030204" pitchFamily="49" charset="0"/>
              </a:rPr>
              <a:t>T</a:t>
            </a:r>
            <a:r>
              <a:rPr lang="en-US" b="1" dirty="0" smtClean="0">
                <a:solidFill>
                  <a:srgbClr val="4169E1"/>
                </a:solidFill>
                <a:latin typeface="Consolas" panose="020B0609020204030204" pitchFamily="49" charset="0"/>
              </a:rPr>
              <a:t>C</a:t>
            </a:r>
            <a:r>
              <a:rPr lang="en-US" b="1" dirty="0" smtClean="0">
                <a:solidFill>
                  <a:srgbClr val="DC143C"/>
                </a:solidFill>
                <a:latin typeface="Consolas" panose="020B0609020204030204" pitchFamily="49" charset="0"/>
              </a:rPr>
              <a:t>G</a:t>
            </a:r>
            <a:r>
              <a:rPr lang="en-US" b="1" dirty="0" smtClean="0">
                <a:solidFill>
                  <a:srgbClr val="228B22"/>
                </a:solidFill>
                <a:latin typeface="Consolas" panose="020B0609020204030204" pitchFamily="49" charset="0"/>
              </a:rPr>
              <a:t>T</a:t>
            </a:r>
            <a:r>
              <a:rPr lang="en-US" b="1" dirty="0" smtClean="0">
                <a:solidFill>
                  <a:srgbClr val="DC143C"/>
                </a:solidFill>
                <a:latin typeface="Consolas" panose="020B0609020204030204" pitchFamily="49" charset="0"/>
              </a:rPr>
              <a:t>GG</a:t>
            </a:r>
            <a:r>
              <a:rPr lang="en-US" b="1" dirty="0" smtClean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b="1" dirty="0" smtClean="0">
                <a:solidFill>
                  <a:srgbClr val="228B22"/>
                </a:solidFill>
                <a:latin typeface="Consolas" panose="020B0609020204030204" pitchFamily="49" charset="0"/>
              </a:rPr>
              <a:t>TTT</a:t>
            </a:r>
            <a:r>
              <a:rPr lang="en-US" b="1" dirty="0" smtClean="0">
                <a:solidFill>
                  <a:srgbClr val="4169E1"/>
                </a:solidFill>
                <a:latin typeface="Consolas" panose="020B0609020204030204" pitchFamily="49" charset="0"/>
              </a:rPr>
              <a:t>CC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заставляет </a:t>
            </a:r>
            <a:r>
              <a:rPr lang="ru-RU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28B22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G</a:t>
            </a:r>
            <a:r>
              <a:rPr lang="en-US" b="1" dirty="0">
                <a:solidFill>
                  <a:srgbClr val="228B22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GG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228B22"/>
                </a:solidFill>
                <a:latin typeface="Consolas" panose="020B0609020204030204" pitchFamily="49" charset="0"/>
              </a:rPr>
              <a:t>TTT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CC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равняться нулю. 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результате всей строке присваивается нулевая вероятность, хотя </a:t>
            </a:r>
            <a:r>
              <a:rPr lang="en-US" b="1" dirty="0">
                <a:solidFill>
                  <a:srgbClr val="228B22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G</a:t>
            </a:r>
            <a:r>
              <a:rPr lang="en-US" b="1" dirty="0">
                <a:solidFill>
                  <a:srgbClr val="228B22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GG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228B22"/>
                </a:solidFill>
                <a:latin typeface="Consolas" panose="020B0609020204030204" pitchFamily="49" charset="0"/>
              </a:rPr>
              <a:t>TTT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CC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отличается от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консенсусной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строки только в одной позиции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этом отношении </a:t>
            </a:r>
            <a:r>
              <a:rPr lang="en-US" b="1" dirty="0">
                <a:solidFill>
                  <a:srgbClr val="228B22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G</a:t>
            </a:r>
            <a:r>
              <a:rPr lang="en-US" b="1" dirty="0">
                <a:solidFill>
                  <a:srgbClr val="228B22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GG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228B22"/>
                </a:solidFill>
                <a:latin typeface="Consolas" panose="020B0609020204030204" pitchFamily="49" charset="0"/>
              </a:rPr>
              <a:t>TTT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CC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имеет такую же низкую вероятность, что и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AAA</a:t>
            </a:r>
            <a:r>
              <a:rPr lang="en-US" b="1" dirty="0">
                <a:solidFill>
                  <a:srgbClr val="228B22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rgbClr val="228B22"/>
                </a:solidFill>
                <a:latin typeface="Consolas" panose="020B0609020204030204" pitchFamily="49" charset="0"/>
              </a:rPr>
              <a:t>TT</a:t>
            </a:r>
            <a:r>
              <a:rPr 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GG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AA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которая сильно отличается от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консенсусной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строки.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9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 err="1"/>
              <a:t>laplace’s</a:t>
            </a:r>
            <a:r>
              <a:rPr lang="en-US" sz="3200" dirty="0"/>
              <a:t> rule of succession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23728" y="947502"/>
            <a:ext cx="5796136" cy="385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Добавим 1 к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каждому элементу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Motifs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2782" y="2863365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Было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72200" y="2863365"/>
            <a:ext cx="77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Стало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796" y="3595466"/>
            <a:ext cx="3335262" cy="26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632214"/>
            <a:ext cx="2943225" cy="2590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1651419"/>
            <a:ext cx="27717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 err="1"/>
              <a:t>laplace’s</a:t>
            </a:r>
            <a:r>
              <a:rPr lang="en-US" sz="3200" dirty="0"/>
              <a:t> rule of succession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536" y="743899"/>
            <a:ext cx="8707683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Определение</a:t>
            </a:r>
            <a:r>
              <a:rPr lang="ru-RU" dirty="0"/>
              <a:t>:</a:t>
            </a:r>
          </a:p>
          <a:p>
            <a:r>
              <a:rPr lang="ru-RU" i="1" dirty="0"/>
              <a:t>k</a:t>
            </a:r>
            <a:r>
              <a:rPr lang="ru-RU" dirty="0"/>
              <a:t>-мер является </a:t>
            </a:r>
            <a:r>
              <a:rPr lang="ru-RU" b="1" dirty="0"/>
              <a:t>(</a:t>
            </a:r>
            <a:r>
              <a:rPr lang="ru-RU" b="1" i="1" dirty="0"/>
              <a:t>k</a:t>
            </a:r>
            <a:r>
              <a:rPr lang="ru-RU" b="1" dirty="0"/>
              <a:t>, </a:t>
            </a:r>
            <a:r>
              <a:rPr lang="ru-RU" b="1" i="1" dirty="0"/>
              <a:t>d</a:t>
            </a:r>
            <a:r>
              <a:rPr lang="ru-RU" b="1" dirty="0"/>
              <a:t>)-мотивом</a:t>
            </a:r>
            <a:r>
              <a:rPr lang="ru-RU" dirty="0"/>
              <a:t> для набора строк </a:t>
            </a:r>
            <a:r>
              <a:rPr lang="en-US" i="1" dirty="0"/>
              <a:t>DNA</a:t>
            </a:r>
            <a:r>
              <a:rPr lang="ru-RU" dirty="0"/>
              <a:t> и целого числа </a:t>
            </a:r>
            <a:r>
              <a:rPr lang="ru-RU" i="1" dirty="0"/>
              <a:t>d</a:t>
            </a:r>
            <a:r>
              <a:rPr lang="ru-RU" dirty="0"/>
              <a:t>, если он появляется в каждой строке </a:t>
            </a:r>
            <a:r>
              <a:rPr lang="en-US" i="1" dirty="0"/>
              <a:t>DNA</a:t>
            </a:r>
            <a:r>
              <a:rPr lang="ru-RU" dirty="0"/>
              <a:t> с не более чем </a:t>
            </a:r>
            <a:r>
              <a:rPr lang="ru-RU" i="1" dirty="0"/>
              <a:t>d</a:t>
            </a:r>
            <a:r>
              <a:rPr lang="ru-RU" dirty="0"/>
              <a:t> мутациями</a:t>
            </a:r>
            <a:r>
              <a:rPr lang="ru-RU" dirty="0" smtClean="0"/>
              <a:t>.</a:t>
            </a:r>
          </a:p>
          <a:p>
            <a:endParaRPr lang="ru-RU" i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/>
              <a:t>П</a:t>
            </a:r>
            <a:r>
              <a:rPr lang="ru-RU" dirty="0" smtClean="0"/>
              <a:t>рименим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Laplace’s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rule of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succession </a:t>
            </a:r>
            <a:r>
              <a:rPr lang="ru-RU" dirty="0" smtClean="0"/>
              <a:t>для </a:t>
            </a:r>
            <a:r>
              <a:rPr lang="ru-RU" dirty="0"/>
              <a:t>поиска (4,1)-мотива ACGT, имплантированного в следующие строки </a:t>
            </a:r>
            <a:r>
              <a:rPr lang="ru-RU" i="1" dirty="0" err="1"/>
              <a:t>Dna</a:t>
            </a:r>
            <a:r>
              <a:rPr lang="ru-RU" dirty="0" smtClean="0"/>
              <a:t>:</a:t>
            </a:r>
            <a:endParaRPr lang="en-US" dirty="0" smtClean="0"/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tt</a:t>
            </a:r>
            <a:r>
              <a:rPr lang="ru-RU" sz="1600" b="1" dirty="0" err="1" smtClean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AC</a:t>
            </a:r>
            <a:r>
              <a:rPr lang="ru-RU" sz="1600" b="1" dirty="0" err="1" smtClean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ru-RU" sz="1600" b="1" dirty="0" err="1" smtClean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taac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sz="1600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sz="1600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sz="1600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GT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ctgtc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acg</a:t>
            </a:r>
            <a:r>
              <a:rPr lang="ru-RU" sz="1600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sz="1600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CGT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tag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cccta</a:t>
            </a:r>
            <a:r>
              <a:rPr lang="ru-RU" sz="1600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ACG</a:t>
            </a:r>
            <a:r>
              <a:rPr lang="ru-RU" sz="1600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cgtcag</a:t>
            </a:r>
            <a:r>
              <a:rPr lang="ru-RU" sz="1600" b="1" dirty="0" err="1" smtClean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sz="1600" b="1" dirty="0" err="1" smtClean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sz="1600" b="1" dirty="0" err="1" smtClean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GT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Предположим, что алгоритм уже правильно выбрал имплантированный 4-мер ACCT из первой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последовательности. </a:t>
            </a:r>
            <a:r>
              <a:rPr lang="ru-RU" dirty="0"/>
              <a:t>Можно построить соответствующие матрицы оценок и профиля с помощью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Laplace’s rule of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succession</a:t>
            </a:r>
            <a:r>
              <a:rPr lang="ru-RU" dirty="0" smtClean="0"/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5266044"/>
            <a:ext cx="2682005" cy="1049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5266044"/>
            <a:ext cx="2781786" cy="10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 err="1"/>
              <a:t>laplace’s</a:t>
            </a:r>
            <a:r>
              <a:rPr lang="en-US" sz="3200" dirty="0"/>
              <a:t> rule of succession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1187359"/>
            <a:ext cx="5472608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Используем эту матрицу профиля для вычисления вероятностей всех 4-меров во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второй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строке из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179" y="1846186"/>
            <a:ext cx="2781786" cy="10704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81" y="1916789"/>
            <a:ext cx="4351670" cy="98528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9512" y="2902073"/>
            <a:ext cx="8374075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второй последовательности есть два наиболее вероятных 4-мера в силу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GT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b="1" dirty="0" err="1">
                <a:solidFill>
                  <a:srgbClr val="4169E1"/>
                </a:solidFill>
                <a:latin typeface="Consolas" panose="020B0609020204030204" pitchFamily="49" charset="0"/>
              </a:rPr>
              <a:t>GT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предположим, что выбран имплантированный 4-мер 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GT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9512" y="3771645"/>
            <a:ext cx="864096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Теперь есть следующие матрицы мотивов, оценок и профиля: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5059816"/>
            <a:ext cx="2987137" cy="5359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5852" y="4336850"/>
            <a:ext cx="2763447" cy="11540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5090" y="5572756"/>
            <a:ext cx="3077182" cy="11341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40152" y="33900"/>
            <a:ext cx="4572000" cy="16850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tt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AC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taac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GT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ctgtc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acg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CGT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tag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cccta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ACG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cgtcag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 err="1"/>
              <a:t>laplace’s</a:t>
            </a:r>
            <a:r>
              <a:rPr lang="en-US" sz="3200" dirty="0"/>
              <a:t> rule of succession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1187359"/>
            <a:ext cx="5472608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Используем эту матрицу профиля для вычисления вероятностей всех 4-меров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1" dirty="0"/>
              <a:t>третьей</a:t>
            </a:r>
            <a:r>
              <a:rPr lang="ru-RU" dirty="0"/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строке из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512" y="2902073"/>
            <a:ext cx="8374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 третьей последовательности </a:t>
            </a:r>
            <a:r>
              <a:rPr lang="ru-RU" dirty="0" smtClean="0"/>
              <a:t>есть </a:t>
            </a:r>
            <a:r>
              <a:rPr lang="ru-RU" dirty="0"/>
              <a:t>два наиболее вероятных 4-мера в силу </a:t>
            </a:r>
            <a:r>
              <a:rPr lang="en-US" i="1" dirty="0" smtClean="0"/>
              <a:t>Profile</a:t>
            </a:r>
            <a:r>
              <a:rPr lang="ru-RU" i="1" dirty="0" smtClean="0"/>
              <a:t> </a:t>
            </a:r>
            <a:r>
              <a:rPr lang="ru-RU" dirty="0" smtClean="0"/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acg</a:t>
            </a:r>
            <a:r>
              <a:rPr lang="en-US" b="1" dirty="0" err="1">
                <a:solidFill>
                  <a:srgbClr val="DC143C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G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CGT</a:t>
            </a:r>
            <a:r>
              <a:rPr lang="ru-RU" dirty="0" smtClean="0"/>
              <a:t>) . </a:t>
            </a:r>
            <a:r>
              <a:rPr lang="ru-RU" dirty="0"/>
              <a:t>На этот раз предположим, что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acg</a:t>
            </a:r>
            <a:r>
              <a:rPr lang="en-US" b="1" dirty="0" err="1">
                <a:solidFill>
                  <a:srgbClr val="DC143C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</a:t>
            </a:r>
            <a:r>
              <a:rPr lang="ru-RU" dirty="0" smtClean="0"/>
              <a:t>выбран </a:t>
            </a:r>
            <a:r>
              <a:rPr lang="ru-RU" dirty="0"/>
              <a:t>вместо имплантированного 4-мера </a:t>
            </a:r>
            <a:r>
              <a:rPr 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G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CGT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9512" y="3771645"/>
            <a:ext cx="864096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Теперь есть следующие матрицы мотивов, оценок и профиля: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799" y="1851587"/>
            <a:ext cx="2650342" cy="976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86" y="1905507"/>
            <a:ext cx="4820766" cy="9817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4799294"/>
            <a:ext cx="2448945" cy="895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5852" y="4182527"/>
            <a:ext cx="2851667" cy="1158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48" y="5517460"/>
            <a:ext cx="3220194" cy="11159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41519" y="16089"/>
            <a:ext cx="4572000" cy="16850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tt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AC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taac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GT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ctgtc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acg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CGT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tag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cccta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ACG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cgtcag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8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 err="1"/>
              <a:t>laplace’s</a:t>
            </a:r>
            <a:r>
              <a:rPr lang="en-US" sz="3200" dirty="0"/>
              <a:t> rule of succession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1187359"/>
            <a:ext cx="5688632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Используем эту матрицу профиля для вычисления вероятностей всех 4-меров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1" dirty="0" smtClean="0"/>
              <a:t>четвертой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строке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512" y="2902073"/>
            <a:ext cx="8374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Несмотря на то, что был пропущен имплантированный 4-мер в третьей последовательности, теперь найдет имплантированный 4-мер в четвертой строке в </a:t>
            </a:r>
            <a:r>
              <a:rPr lang="ru-RU" i="1" dirty="0" err="1"/>
              <a:t>Dna</a:t>
            </a:r>
            <a:r>
              <a:rPr lang="ru-RU" dirty="0"/>
              <a:t> в качестве наиболее вероятного 4-мера 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ACG</a:t>
            </a:r>
            <a:r>
              <a:rPr 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A</a:t>
            </a:r>
            <a:r>
              <a:rPr lang="ru-RU" dirty="0" smtClean="0"/>
              <a:t> </a:t>
            </a:r>
            <a:r>
              <a:rPr lang="ru-RU" dirty="0"/>
              <a:t>в силу </a:t>
            </a:r>
            <a:r>
              <a:rPr lang="en-US" i="1" dirty="0"/>
              <a:t>Profile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9512" y="3771645"/>
            <a:ext cx="864096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Теперь есть следующие матрицы мотивов, оценок и профиля: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85" y="1888414"/>
            <a:ext cx="5227395" cy="10420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653" y="1931968"/>
            <a:ext cx="2724522" cy="9441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4616830"/>
            <a:ext cx="2500465" cy="12543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4278821"/>
            <a:ext cx="2693766" cy="10637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7575" y="5438846"/>
            <a:ext cx="2901138" cy="10860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70596" y="-5909"/>
            <a:ext cx="4572000" cy="16850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tt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AC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taac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GT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ctgtc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acg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CGT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tag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cccta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ACG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cgtcag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5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 err="1"/>
              <a:t>laplace’s</a:t>
            </a:r>
            <a:r>
              <a:rPr lang="en-US" sz="3200" dirty="0"/>
              <a:t> rule of succession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1187359"/>
            <a:ext cx="5688632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Используем эту матрицу профиля для вычисления вероятностей всех 4-меров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1" dirty="0" smtClean="0"/>
              <a:t>пятой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строке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512" y="2902073"/>
            <a:ext cx="83740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Наиболее вероятный 4-мер в силу </a:t>
            </a:r>
            <a:r>
              <a:rPr lang="en-US" i="1" dirty="0"/>
              <a:t>Profile</a:t>
            </a:r>
            <a:r>
              <a:rPr lang="ru-RU" dirty="0"/>
              <a:t> в 5-й строке в </a:t>
            </a:r>
            <a:r>
              <a:rPr lang="ru-RU" i="1" dirty="0" err="1"/>
              <a:t>Dna</a:t>
            </a:r>
            <a:r>
              <a:rPr lang="ru-RU" dirty="0"/>
              <a:t> – AGGT, имплантированный 4-мер. В результате </a:t>
            </a:r>
            <a:r>
              <a:rPr lang="ru-RU" dirty="0" smtClean="0"/>
              <a:t>модифицированный алгоритм</a:t>
            </a:r>
            <a:r>
              <a:rPr lang="en-US" dirty="0" smtClean="0"/>
              <a:t> </a:t>
            </a:r>
            <a:r>
              <a:rPr lang="ru-RU" dirty="0"/>
              <a:t>создал следующую матрицу мотивов, которая подразумевает правильную </a:t>
            </a:r>
            <a:r>
              <a:rPr lang="ru-RU" dirty="0" err="1"/>
              <a:t>консенсусную</a:t>
            </a:r>
            <a:r>
              <a:rPr lang="ru-RU" dirty="0"/>
              <a:t> строку </a:t>
            </a:r>
            <a:r>
              <a:rPr lang="en-US" b="1" dirty="0">
                <a:solidFill>
                  <a:srgbClr val="4169E1"/>
                </a:solidFill>
                <a:latin typeface="Consolas" panose="020B0609020204030204" pitchFamily="49" charset="0"/>
              </a:rPr>
              <a:t>ACGT</a:t>
            </a:r>
            <a:r>
              <a:rPr lang="ru-RU" dirty="0" smtClean="0"/>
              <a:t>: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821" y="1852477"/>
            <a:ext cx="2705482" cy="10127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88" y="1903696"/>
            <a:ext cx="4369668" cy="9103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160" y="4365104"/>
            <a:ext cx="3429000" cy="1885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60418" y="-43381"/>
            <a:ext cx="4572000" cy="16850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tt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AC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taac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GT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ctgtc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acg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CGT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tag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cccta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ACG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cgtcag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7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 err="1"/>
              <a:t>laplace’s</a:t>
            </a:r>
            <a:r>
              <a:rPr lang="en-US" sz="3200" dirty="0"/>
              <a:t> rule of succession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47502"/>
            <a:ext cx="6310833" cy="2452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861048"/>
            <a:ext cx="6310833" cy="254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7524328" y="1850277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Было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27836" y="4786807"/>
            <a:ext cx="77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Стало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Жадные алгоритмы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5452" y="2060848"/>
            <a:ext cx="8640960" cy="702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Жадные алгоритмы выбирают «самую привлекательную» альтернативу на каждой итерации</a:t>
            </a:r>
            <a:r>
              <a:rPr lang="ru-RU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800" y="2809372"/>
            <a:ext cx="8325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жадный алгоритм в шахматах может попытаться захватить самую ценную фигуру противника на каждом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ходу.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5451" y="3761196"/>
            <a:ext cx="8386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Жадные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алгоритмы обычно не могут найти точного решения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проблемы.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Жадные алгоритмы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часто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бывают быстрыми эвристиками, которые используются для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быстрого поиска приближенного решения.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554" y="18309"/>
            <a:ext cx="8892480" cy="876964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en-US" sz="3200" dirty="0" smtClean="0"/>
              <a:t>Greedy Motif </a:t>
            </a:r>
            <a:r>
              <a:rPr lang="en-US" sz="3200" dirty="0"/>
              <a:t>Search with </a:t>
            </a:r>
            <a:r>
              <a:rPr lang="en-US" sz="3200" dirty="0" err="1"/>
              <a:t>pseudocounts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71686"/>
            <a:ext cx="8038612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Вспомогательные матрицы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403648" y="958384"/>
          <a:ext cx="5832648" cy="584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Bitmap Image" r:id="rId4" imgW="5657143" imgH="5668166" progId="Paint.Picture">
                  <p:embed/>
                </p:oleObj>
              </mc:Choice>
              <mc:Fallback>
                <p:oleObj name="Bitmap Image" r:id="rId4" imgW="5657143" imgH="5668166" progId="Paint.Picture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958384"/>
                        <a:ext cx="5832648" cy="58471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55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жадный подход к поиску мотивов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5452" y="1124744"/>
                <a:ext cx="838651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Будем рассматривать матрицу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𝑷𝒓𝒐𝒇𝒊𝒍𝒆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заданного набора </a:t>
                </a:r>
                <a:r>
                  <a:rPr lang="ru-RU" i="1" dirty="0" smtClean="0"/>
                  <a:t>k</a:t>
                </a:r>
                <a:r>
                  <a:rPr lang="ru-RU" dirty="0" smtClean="0"/>
                  <a:t>-</a:t>
                </a:r>
                <a:r>
                  <a:rPr lang="ru-RU" dirty="0" err="1" smtClean="0"/>
                  <a:t>меров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𝑴𝒐𝒕𝒊𝒇𝒔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ru-RU" dirty="0"/>
                  <a:t> </a:t>
                </a:r>
                <a:endParaRPr lang="ru-RU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52" y="1124744"/>
                <a:ext cx="8386513" cy="646331"/>
              </a:xfrm>
              <a:prstGeom prst="rect">
                <a:avLst/>
              </a:prstGeom>
              <a:blipFill>
                <a:blip r:embed="rId3"/>
                <a:stretch>
                  <a:fillRect l="-509" t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752067"/>
            <a:ext cx="7762875" cy="1476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5452" y="3423925"/>
                <a:ext cx="8656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Используя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𝑷𝒓𝒐𝒇𝒊𝒍𝒆</m:t>
                    </m:r>
                  </m:oMath>
                </a14:m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определим вероятность </a:t>
                </a:r>
                <a:r>
                  <a:rPr lang="ru-RU" i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String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Profile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заданной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String: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52" y="3423925"/>
                <a:ext cx="8656922" cy="369332"/>
              </a:xfrm>
              <a:prstGeom prst="rect">
                <a:avLst/>
              </a:prstGeom>
              <a:blipFill>
                <a:blip r:embed="rId5"/>
                <a:stretch>
                  <a:fillRect l="-49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3981386"/>
            <a:ext cx="8602712" cy="79298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1520" y="4962503"/>
            <a:ext cx="86392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k-мер имеет тенденцию иметь более высокую вероятность, когда он больше похож на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консенсусную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строку профиля. 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для того же профиля и его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консенсусной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строки TCGGGGATTTCC: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734" y="5885833"/>
            <a:ext cx="8454829" cy="34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7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/>
              <a:t>Profile-most probable k-</a:t>
            </a:r>
            <a:r>
              <a:rPr lang="en-US" sz="3200" dirty="0" err="1"/>
              <a:t>mer</a:t>
            </a:r>
            <a:r>
              <a:rPr lang="en-US" sz="3200" dirty="0"/>
              <a:t> 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1520" y="947502"/>
                <a:ext cx="806489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заданной матрицы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𝑷𝒓𝒐𝒇𝒊𝒍𝒆</m:t>
                    </m:r>
                  </m:oMath>
                </a14:m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можно оценить 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вероятность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появления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каждого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-мера в строке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𝑻𝒆𝒙𝒕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найти наиболее вероятный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-мер в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𝑻𝒆𝒙𝒕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т.е. </a:t>
                </a:r>
                <a:r>
                  <a:rPr lang="en-US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-мер, который, скорее всего, был сгенерирован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𝑷𝒓𝒐𝒇𝒊𝒍𝒆</m:t>
                    </m:r>
                  </m:oMath>
                </a14:m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среди все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𝑻𝒆𝒙𝒕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47502"/>
                <a:ext cx="8064896" cy="923330"/>
              </a:xfrm>
              <a:prstGeom prst="rect">
                <a:avLst/>
              </a:prstGeom>
              <a:blipFill>
                <a:blip r:embed="rId3"/>
                <a:stretch>
                  <a:fillRect l="-605" t="-3289" r="-83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060848"/>
            <a:ext cx="6230150" cy="45637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766" y="4653136"/>
            <a:ext cx="247650" cy="1371600"/>
          </a:xfrm>
          <a:prstGeom prst="rect">
            <a:avLst/>
          </a:prstGeom>
        </p:spPr>
      </p:pic>
      <p:sp>
        <p:nvSpPr>
          <p:cNvPr id="14" name="Left Arrow 13"/>
          <p:cNvSpPr/>
          <p:nvPr/>
        </p:nvSpPr>
        <p:spPr>
          <a:xfrm>
            <a:off x="7236296" y="4978896"/>
            <a:ext cx="504056" cy="720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жадный подход к поиску мотивов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5033" y="1186245"/>
                <a:ext cx="8712968" cy="5255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1"/>
                        <m:t>GreedyMotifSearch</m:t>
                      </m:r>
                      <m:r>
                        <m:rPr>
                          <m:nor/>
                        </m:rPr>
                        <a:rPr lang="ru-RU" b="1"/>
                        <m:t>(</m:t>
                      </m:r>
                      <m:r>
                        <m:rPr>
                          <m:nor/>
                        </m:rPr>
                        <a:rPr lang="ru-RU" b="1" i="1"/>
                        <m:t>Dna</m:t>
                      </m:r>
                      <m:r>
                        <m:rPr>
                          <m:nor/>
                        </m:rPr>
                        <a:rPr lang="ru-RU" b="1" i="1"/>
                        <m:t>, </m:t>
                      </m:r>
                      <m:r>
                        <m:rPr>
                          <m:nor/>
                        </m:rPr>
                        <a:rPr lang="ru-RU" b="1" i="1"/>
                        <m:t>k</m:t>
                      </m:r>
                      <m:r>
                        <m:rPr>
                          <m:nor/>
                        </m:rPr>
                        <a:rPr lang="ru-RU" b="1" i="1"/>
                        <m:t>, </m:t>
                      </m:r>
                      <m:r>
                        <m:rPr>
                          <m:nor/>
                        </m:rPr>
                        <a:rPr lang="ru-RU" b="1" i="1"/>
                        <m:t>t</m:t>
                      </m:r>
                      <m:r>
                        <m:rPr>
                          <m:nor/>
                        </m:rPr>
                        <a:rPr lang="ru-RU" b="1"/>
                        <m:t>)</m:t>
                      </m:r>
                      <m:r>
                        <a:rPr lang="ru-RU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ru-RU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Пробует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каждый из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Dna</a:t>
                </a:r>
                <a:r>
                  <a:rPr lang="ru-RU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 качестве первого мотива. </a:t>
                </a:r>
                <a:endParaRPr lang="ru-RU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данного выбора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-мера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Motif</a:t>
                </a:r>
                <a:r>
                  <a:rPr lang="ru-RU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Dna</a:t>
                </a:r>
                <a:r>
                  <a:rPr lang="ru-RU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он создает матрицу профиля </a:t>
                </a:r>
                <a:r>
                  <a:rPr lang="en-US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Profile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этого одиночного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-мера и устанавливает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Motif</a:t>
                </a:r>
                <a:r>
                  <a:rPr lang="ru-RU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равным самому вероятному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-меру в </a:t>
                </a:r>
                <a:r>
                  <a:rPr lang="ru-RU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Dna</a:t>
                </a:r>
                <a:r>
                  <a:rPr lang="ru-RU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посчитанному при помощи </a:t>
                </a:r>
                <a:r>
                  <a:rPr lang="en-US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Profile</a:t>
                </a:r>
                <a:r>
                  <a:rPr lang="ru-RU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Затем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он выполняет итерацию, обновляя </a:t>
                </a:r>
                <a:r>
                  <a:rPr lang="ru-RU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Profile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как матрицу профиля, образованную из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Motif</a:t>
                </a:r>
                <a:r>
                  <a:rPr lang="ru-RU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Motif</a:t>
                </a:r>
                <a:r>
                  <a:rPr lang="ru-RU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и устанавливает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Motif</a:t>
                </a:r>
                <a:r>
                  <a:rPr lang="ru-RU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равным самому вероятному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-меру в </a:t>
                </a:r>
                <a:r>
                  <a:rPr lang="ru-RU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Dna</a:t>
                </a:r>
                <a:r>
                  <a:rPr lang="ru-RU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посчитанному при помощи </a:t>
                </a:r>
                <a:r>
                  <a:rPr lang="en-US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Profile</a:t>
                </a:r>
                <a:r>
                  <a:rPr lang="ru-RU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общем случае, после обнаружения (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Motifs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 первых (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строках </a:t>
                </a:r>
                <a:r>
                  <a:rPr lang="ru-RU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Dna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GreedyMotifSearch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конструирует </a:t>
                </a:r>
                <a:r>
                  <a:rPr lang="ru-RU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Profile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Motifs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и выбирает наиболее вероятный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-мер из </a:t>
                </a:r>
                <a:r>
                  <a:rPr lang="ru-RU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Dna</a:t>
                </a:r>
                <a:r>
                  <a:rPr lang="ru-RU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на основе этой профильной матрицы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После получения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-мера из каждой строки для получения коллекции </a:t>
                </a:r>
                <a:r>
                  <a:rPr lang="ru-RU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Motifs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GreedyMotifSearch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проверяет, превосходит ли </a:t>
                </a:r>
                <a:r>
                  <a:rPr lang="ru-RU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Motifs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текущую коллекцию мотивов с лучшей оценкой, а затем перемещает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Motif</a:t>
                </a:r>
                <a:r>
                  <a:rPr lang="ru-RU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на один символ в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Dna</a:t>
                </a:r>
                <a:r>
                  <a:rPr lang="ru-RU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начиная снова весь процесс генерации </a:t>
                </a:r>
                <a:r>
                  <a:rPr lang="ru-RU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Motifs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33" y="1186245"/>
                <a:ext cx="8712968" cy="5255285"/>
              </a:xfrm>
              <a:prstGeom prst="rect">
                <a:avLst/>
              </a:prstGeom>
              <a:blipFill>
                <a:blip r:embed="rId3"/>
                <a:stretch>
                  <a:fillRect l="-420" r="-559" b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75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жадный подход к поиску мотивов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023919" cy="4294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62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Greedy Motif Search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36712"/>
            <a:ext cx="8330414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0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Недостатки жадного подхода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536" y="743899"/>
            <a:ext cx="8707683" cy="612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Определение</a:t>
            </a:r>
            <a:r>
              <a:rPr lang="ru-RU" dirty="0"/>
              <a:t>:</a:t>
            </a:r>
          </a:p>
          <a:p>
            <a:r>
              <a:rPr lang="ru-RU" i="1" dirty="0"/>
              <a:t>k</a:t>
            </a:r>
            <a:r>
              <a:rPr lang="ru-RU" dirty="0"/>
              <a:t>-мер является </a:t>
            </a:r>
            <a:r>
              <a:rPr lang="ru-RU" b="1" dirty="0"/>
              <a:t>(</a:t>
            </a:r>
            <a:r>
              <a:rPr lang="ru-RU" b="1" i="1" dirty="0"/>
              <a:t>k</a:t>
            </a:r>
            <a:r>
              <a:rPr lang="ru-RU" b="1" dirty="0"/>
              <a:t>, </a:t>
            </a:r>
            <a:r>
              <a:rPr lang="ru-RU" b="1" i="1" dirty="0"/>
              <a:t>d</a:t>
            </a:r>
            <a:r>
              <a:rPr lang="ru-RU" b="1" dirty="0"/>
              <a:t>)-мотивом</a:t>
            </a:r>
            <a:r>
              <a:rPr lang="ru-RU" dirty="0"/>
              <a:t> для набора строк </a:t>
            </a:r>
            <a:r>
              <a:rPr lang="en-US" i="1" dirty="0"/>
              <a:t>DNA</a:t>
            </a:r>
            <a:r>
              <a:rPr lang="ru-RU" dirty="0"/>
              <a:t> и целого числа </a:t>
            </a:r>
            <a:r>
              <a:rPr lang="ru-RU" i="1" dirty="0"/>
              <a:t>d</a:t>
            </a:r>
            <a:r>
              <a:rPr lang="ru-RU" dirty="0"/>
              <a:t>, если он появляется в каждой строке </a:t>
            </a:r>
            <a:r>
              <a:rPr lang="en-US" i="1" dirty="0"/>
              <a:t>DNA</a:t>
            </a:r>
            <a:r>
              <a:rPr lang="ru-RU" dirty="0"/>
              <a:t> с не более чем </a:t>
            </a:r>
            <a:r>
              <a:rPr lang="ru-RU" i="1" dirty="0"/>
              <a:t>d</a:t>
            </a:r>
            <a:r>
              <a:rPr lang="ru-RU" dirty="0"/>
              <a:t> мутациями</a:t>
            </a:r>
            <a:r>
              <a:rPr lang="ru-RU" dirty="0" smtClean="0"/>
              <a:t>.</a:t>
            </a:r>
          </a:p>
          <a:p>
            <a:endParaRPr lang="ru-RU" i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GreedyMotifSearch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может на первый взгляд показаться достаточно хорошим алгоритмом, однако, на самом деле это не так. Можно проверить, найдет ли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GreedyMotifSearch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(4,1)-мотив ACGT, имплантированный в строки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показанные ниже.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tt</a:t>
            </a:r>
            <a:r>
              <a:rPr lang="ru-RU" sz="1600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AC</a:t>
            </a:r>
            <a:r>
              <a:rPr lang="ru-RU" sz="1600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ru-RU" sz="1600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taac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sz="1600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sz="1600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sz="1600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GT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ctgtc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acg</a:t>
            </a:r>
            <a:r>
              <a:rPr lang="ru-RU" sz="1600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sz="1600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CGT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tag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cccta</a:t>
            </a:r>
            <a:r>
              <a:rPr lang="ru-RU" sz="1600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ACG</a:t>
            </a:r>
            <a:r>
              <a:rPr lang="ru-RU" sz="1600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cgtcag</a:t>
            </a:r>
            <a:r>
              <a:rPr lang="ru-RU" sz="1600" b="1" dirty="0" err="1" smtClean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sz="1600" b="1" dirty="0" err="1" smtClean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sz="1600" b="1" dirty="0" err="1" smtClean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GT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Предположим, что алгоритм уже правильно выбрал имплантированный 4-мер ACCT из первой последовательности и построил соответствующий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A: </a:t>
            </a:r>
            <a:r>
              <a:rPr lang="ru-RU" sz="1600" b="1" dirty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0 0 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C: 0 </a:t>
            </a:r>
            <a:r>
              <a:rPr lang="ru-RU" sz="1600" b="1" dirty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sz="1600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G: 0 0 0 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T: 0 0 0 </a:t>
            </a:r>
            <a:r>
              <a:rPr lang="ru-RU" sz="1600" b="1" dirty="0" smtClean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9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12984</TotalTime>
  <Words>813</Words>
  <Application>Microsoft Office PowerPoint</Application>
  <PresentationFormat>On-screen Show (4:3)</PresentationFormat>
  <Paragraphs>126</Paragraphs>
  <Slides>20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Microsoft YaHei</vt:lpstr>
      <vt:lpstr>Arial</vt:lpstr>
      <vt:lpstr>Calibri</vt:lpstr>
      <vt:lpstr>Cambria</vt:lpstr>
      <vt:lpstr>Cambria Math</vt:lpstr>
      <vt:lpstr>Consolas</vt:lpstr>
      <vt:lpstr>Roboto</vt:lpstr>
      <vt:lpstr>Rockwell</vt:lpstr>
      <vt:lpstr>Rockwell Condensed</vt:lpstr>
      <vt:lpstr>Times New Roman</vt:lpstr>
      <vt:lpstr>Wingdings</vt:lpstr>
      <vt:lpstr>Wood Type</vt:lpstr>
      <vt:lpstr>Image</vt:lpstr>
      <vt:lpstr>Bitmap Image</vt:lpstr>
      <vt:lpstr>PowerPoint Presentation</vt:lpstr>
      <vt:lpstr>Жадные алгоритмы</vt:lpstr>
      <vt:lpstr>Вспомогательные матрицы</vt:lpstr>
      <vt:lpstr>жадный подход к поиску мотивов</vt:lpstr>
      <vt:lpstr>Profile-most probable k-mer </vt:lpstr>
      <vt:lpstr>жадный подход к поиску мотивов</vt:lpstr>
      <vt:lpstr>жадный подход к поиску мотивов</vt:lpstr>
      <vt:lpstr>Greedy Motif Search</vt:lpstr>
      <vt:lpstr>Недостатки жадного подхода</vt:lpstr>
      <vt:lpstr>Недостатки жадного подхода</vt:lpstr>
      <vt:lpstr>Модификация жадного подхода</vt:lpstr>
      <vt:lpstr>Модификация жадного подхода</vt:lpstr>
      <vt:lpstr>laplace’s rule of succession</vt:lpstr>
      <vt:lpstr>laplace’s rule of succession</vt:lpstr>
      <vt:lpstr>laplace’s rule of succession</vt:lpstr>
      <vt:lpstr>laplace’s rule of succession</vt:lpstr>
      <vt:lpstr>laplace’s rule of succession</vt:lpstr>
      <vt:lpstr>laplace’s rule of succession</vt:lpstr>
      <vt:lpstr>laplace’s rule of succession</vt:lpstr>
      <vt:lpstr>Greedy Motif Search with pseudocounts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алгоритмы  биоинформатики</dc:title>
  <dc:creator>Alex</dc:creator>
  <cp:lastModifiedBy>Omega Callista</cp:lastModifiedBy>
  <cp:revision>207</cp:revision>
  <dcterms:created xsi:type="dcterms:W3CDTF">2015-02-23T15:47:50Z</dcterms:created>
  <dcterms:modified xsi:type="dcterms:W3CDTF">2020-10-10T10:16:18Z</dcterms:modified>
</cp:coreProperties>
</file>