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sldIdLst>
    <p:sldId id="289" r:id="rId2"/>
    <p:sldId id="329" r:id="rId3"/>
    <p:sldId id="322" r:id="rId4"/>
    <p:sldId id="339" r:id="rId5"/>
    <p:sldId id="328" r:id="rId6"/>
    <p:sldId id="331" r:id="rId7"/>
    <p:sldId id="332" r:id="rId8"/>
    <p:sldId id="333" r:id="rId9"/>
    <p:sldId id="334" r:id="rId10"/>
    <p:sldId id="335" r:id="rId11"/>
    <p:sldId id="355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35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11" Type="http://schemas.openxmlformats.org/officeDocument/2006/relationships/image" Target="../media/image11.png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16779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Peptide Sequencing: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Brute Force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VS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Branch and Bound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200" y="908720"/>
                <a:ext cx="8496944" cy="3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</a:t>
                </a:r>
                <a:r>
                  <a:rPr lang="ru-RU" i="1" dirty="0" smtClean="0"/>
                  <a:t>Tyrocidine B1</a:t>
                </a:r>
                <a:r>
                  <a:rPr lang="en-US" dirty="0" smtClean="0"/>
                  <a:t> (</a:t>
                </a:r>
                <a:r>
                  <a:rPr lang="ru-RU" dirty="0" smtClean="0"/>
                  <a:t>VKLFPWFNQY</a:t>
                </a:r>
                <a:r>
                  <a:rPr lang="en-US" dirty="0" smtClean="0"/>
                  <a:t>)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908720"/>
                <a:ext cx="8496944" cy="383182"/>
              </a:xfrm>
              <a:prstGeom prst="rect">
                <a:avLst/>
              </a:prstGeom>
              <a:blipFill>
                <a:blip r:embed="rId2"/>
                <a:stretch>
                  <a:fillRect l="-21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8250336" cy="2672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200" y="4365104"/>
                <a:ext cx="84202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Линейный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 VKF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0, 99, 128, 147, 227, 275, 374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согласуется со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4365104"/>
                <a:ext cx="8420272" cy="369332"/>
              </a:xfrm>
              <a:prstGeom prst="rect">
                <a:avLst/>
              </a:prstGeom>
              <a:blipFill>
                <a:blip r:embed="rId4"/>
                <a:stretch>
                  <a:fillRect l="-6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4925255"/>
                <a:ext cx="84969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Линейный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 </a:t>
                </a:r>
                <a:r>
                  <a:rPr lang="ru-RU" dirty="0"/>
                  <a:t>VKY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dirty="0"/>
                  <a:t>0, 99, 128, 163, 227, 291, 390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согласуется со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4925255"/>
                <a:ext cx="8496944" cy="369332"/>
              </a:xfrm>
              <a:prstGeom prst="rect">
                <a:avLst/>
              </a:prstGeom>
              <a:blipFill>
                <a:blip r:embed="rId5"/>
                <a:stretch>
                  <a:fillRect l="-64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Branch and Bound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1376" y="877901"/>
                <a:ext cx="8208912" cy="4724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заданного экспериментального спектра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сформируем набор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потенциальных линейных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пептидов: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Первоначально </a:t>
                </a:r>
                <a14:m>
                  <m:oMath xmlns:m="http://schemas.openxmlformats.org/officeDocument/2006/math"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состоят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пустого пептида, который представляет собой просто пустую строку (обозначенную "") c массой 0. </a:t>
                </a:r>
                <a:endParaRPr lang="ru-RU" sz="16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следующем шаге будем расширять </a:t>
                </a:r>
                <a14:m>
                  <m:oMath xmlns:m="http://schemas.openxmlformats.org/officeDocument/2006/math"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чтобы они содержали все линейные пептиды длиной 1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Продолжим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этот процесс, создавая 18 новых пептидов длиной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каждой аминокислотной последовательности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длиной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добавляя все возможные аминокислотные массы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конец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a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Чтобы количество пептидов-кандидатов не увеличивалось экспоненциально, каждый раз, когда расширяется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будем обрезать данный массив, сохраняя только те линейные пептиды,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которые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b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согласуются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экспериментальным спектром. </a:t>
                </a:r>
                <a:endParaRPr lang="ru-RU" sz="16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Проверяем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имеет ли какой-либо из этих новых линейных пептидов массу, равную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</m:t>
                    </m:r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600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6" y="877901"/>
                <a:ext cx="8208912" cy="4724370"/>
              </a:xfrm>
              <a:prstGeom prst="rect">
                <a:avLst/>
              </a:prstGeom>
              <a:blipFill>
                <a:blip r:embed="rId2"/>
                <a:stretch>
                  <a:fillRect l="-371" t="-129" r="-371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0200" y="908720"/>
            <a:ext cx="849694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Для данного текущего набора </a:t>
            </a:r>
            <a:r>
              <a:rPr lang="ru-RU" i="1" dirty="0"/>
              <a:t>линейных</a:t>
            </a:r>
            <a:r>
              <a:rPr lang="ru-RU" dirty="0"/>
              <a:t> пептидов </a:t>
            </a:r>
            <a:r>
              <a:rPr lang="ru-RU" b="1" i="1" dirty="0" err="1"/>
              <a:t>Peptides</a:t>
            </a:r>
            <a:r>
              <a:rPr lang="ru-RU" dirty="0"/>
              <a:t>, определим </a:t>
            </a:r>
            <a:r>
              <a:rPr lang="ru-RU" b="1" i="1" dirty="0" err="1"/>
              <a:t>Expand</a:t>
            </a:r>
            <a:r>
              <a:rPr lang="ru-RU" b="1" dirty="0"/>
              <a:t>(</a:t>
            </a:r>
            <a:r>
              <a:rPr lang="ru-RU" b="1" i="1" dirty="0" err="1"/>
              <a:t>Peptides</a:t>
            </a:r>
            <a:r>
              <a:rPr lang="ru-RU" b="1" dirty="0"/>
              <a:t>)</a:t>
            </a:r>
            <a:r>
              <a:rPr lang="ru-RU" dirty="0"/>
              <a:t> как новый набор, содержащий все возможные расширения пептидов в </a:t>
            </a:r>
            <a:r>
              <a:rPr lang="ru-RU" b="1" i="1" dirty="0" err="1"/>
              <a:t>Peptides</a:t>
            </a:r>
            <a:r>
              <a:rPr lang="ru-RU" dirty="0"/>
              <a:t> при добавлении одной массы </a:t>
            </a:r>
            <a:r>
              <a:rPr lang="ru-RU" dirty="0" smtClean="0"/>
              <a:t>аминокислоты.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12432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60195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56" y="23247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0660" y="1392554"/>
                <a:ext cx="4230216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Запустим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следующем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1392554"/>
                <a:ext cx="4230216" cy="729430"/>
              </a:xfrm>
              <a:prstGeom prst="rect">
                <a:avLst/>
              </a:prstGeom>
              <a:blipFill>
                <a:blip r:embed="rId4"/>
                <a:stretch>
                  <a:fillRect l="-1297" t="-2500" r="-57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28" y="2235363"/>
            <a:ext cx="4752528" cy="729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0660" y="3079305"/>
                <a:ext cx="8499811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сначала </a:t>
                </a:r>
                <a:r>
                  <a:rPr lang="ru-RU" i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расширяет</a:t>
                </a:r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набор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до множества всех 1-меров, соответствующих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3079305"/>
                <a:ext cx="8499811" cy="729430"/>
              </a:xfrm>
              <a:prstGeom prst="rect">
                <a:avLst/>
              </a:prstGeom>
              <a:blipFill>
                <a:blip r:embed="rId6"/>
                <a:stretch>
                  <a:fillRect l="-646" t="-2500" r="-57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28" y="3837921"/>
            <a:ext cx="2333625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660" y="4605323"/>
                <a:ext cx="8127903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На этом этапе </a:t>
                </a:r>
                <a:r>
                  <a:rPr lang="ru-RU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удаления</a:t>
                </a: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не происходит, так как текущие массы </a:t>
                </a:r>
                <a:r>
                  <a:rPr lang="ru-RU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согласуются</a:t>
                </a: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со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4605323"/>
                <a:ext cx="8127903" cy="729430"/>
              </a:xfrm>
              <a:prstGeom prst="rect">
                <a:avLst/>
              </a:prstGeom>
              <a:blipFill>
                <a:blip r:embed="rId8"/>
                <a:stretch>
                  <a:fillRect l="-675" t="-2500" r="-6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6846" y="5465165"/>
                <a:ext cx="88071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Затем алгоритм добавляет каждую из 18 аминокислотных масс к каждому из 1-меров 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выше (шаг </a:t>
                </a:r>
                <a:r>
                  <a:rPr lang="ru-RU" i="1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расширения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𝑬𝒙𝒑𝒂𝒏𝒅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6" y="5465165"/>
                <a:ext cx="8807153" cy="646331"/>
              </a:xfrm>
              <a:prstGeom prst="rect">
                <a:avLst/>
              </a:prstGeom>
              <a:blipFill>
                <a:blip r:embed="rId9"/>
                <a:stretch>
                  <a:fillRect l="-554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942"/>
              </p:ext>
            </p:extLst>
          </p:nvPr>
        </p:nvGraphicFramePr>
        <p:xfrm>
          <a:off x="107504" y="833253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Bitmap Image" r:id="rId10" imgW="6458852" imgH="695238" progId="Paint.Picture">
                  <p:embed/>
                </p:oleObj>
              </mc:Choice>
              <mc:Fallback>
                <p:oleObj name="Bitmap Image" r:id="rId10" imgW="6458852" imgH="695238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33253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972" y="1115822"/>
                <a:ext cx="51038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После шага удаления остается только 10 пептидов, которые </a:t>
                </a:r>
                <a:r>
                  <a:rPr lang="ru-RU" b="1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согласуются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со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" y="1115822"/>
                <a:ext cx="5103852" cy="646331"/>
              </a:xfrm>
              <a:prstGeom prst="rect">
                <a:avLst/>
              </a:prstGeom>
              <a:blipFill>
                <a:blip r:embed="rId4"/>
                <a:stretch>
                  <a:fillRect l="-107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37" y="1790488"/>
            <a:ext cx="5047922" cy="1444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994" y="3403674"/>
                <a:ext cx="8784976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После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следующей итерации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расширения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удаления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набор пептидов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содержит 15 последовательных 3-меров: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" y="3403674"/>
                <a:ext cx="8784976" cy="729430"/>
              </a:xfrm>
              <a:prstGeom prst="rect">
                <a:avLst/>
              </a:prstGeom>
              <a:blipFill>
                <a:blip r:embed="rId7"/>
                <a:stretch>
                  <a:fillRect l="-625" t="-2500" r="-20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8" y="4133104"/>
            <a:ext cx="6255895" cy="26074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43319"/>
              </p:ext>
            </p:extLst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Bitmap Image" r:id="rId9" imgW="6458852" imgH="695238" progId="Paint.Picture">
                  <p:embed/>
                </p:oleObj>
              </mc:Choice>
              <mc:Fallback>
                <p:oleObj name="Bitmap Image" r:id="rId9" imgW="6458852" imgH="695238" progId="Paint.Picture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1746" y="1892010"/>
                <a:ext cx="51038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После еще одной итерации набор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/>
                  <a:t> содержит десять последовательных 4-меров. Шесть 3-меров, выделенных красным, не смогли расширить ни одного </a:t>
                </a:r>
                <a:r>
                  <a:rPr lang="ru-RU" dirty="0" smtClean="0"/>
                  <a:t>4-мера</a:t>
                </a: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6" y="1892010"/>
                <a:ext cx="5103852" cy="1200329"/>
              </a:xfrm>
              <a:prstGeom prst="rect">
                <a:avLst/>
              </a:prstGeom>
              <a:blipFill>
                <a:blip r:embed="rId4"/>
                <a:stretch>
                  <a:fillRect l="-1075" t="-3046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Bitmap Image" r:id="rId6" imgW="6458852" imgH="695238" progId="Paint.Picture">
                  <p:embed/>
                </p:oleObj>
              </mc:Choice>
              <mc:Fallback>
                <p:oleObj name="Bitmap Image" r:id="rId6" imgW="6458852" imgH="695238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19" y="3784019"/>
            <a:ext cx="7265561" cy="20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1746" y="1892010"/>
            <a:ext cx="4626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последней итерации генерируется 10 5-меров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Bitmap Image" r:id="rId5" imgW="6458852" imgH="695238" progId="Paint.Picture">
                  <p:embed/>
                </p:oleObj>
              </mc:Choice>
              <mc:Fallback>
                <p:oleObj name="Bitmap Image" r:id="rId5" imgW="6458852" imgH="695238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57" y="3717032"/>
            <a:ext cx="7467085" cy="1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1022485"/>
                <a:ext cx="84969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успешно реконструировал </a:t>
                </a:r>
                <a:r>
                  <a:rPr lang="ru-RU" i="1" dirty="0"/>
                  <a:t>Tyrocidine B1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1022485"/>
                <a:ext cx="8496944" cy="369332"/>
              </a:xfrm>
              <a:prstGeom prst="rect">
                <a:avLst/>
              </a:prstGeom>
              <a:blipFill>
                <a:blip r:embed="rId2"/>
                <a:stretch>
                  <a:fillRect l="-6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987824" y="2901964"/>
            <a:ext cx="2709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Недостатки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1022485"/>
                <a:ext cx="8496944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работает только в случае </a:t>
                </a:r>
                <a:r>
                  <a:rPr lang="ru-RU" i="1" dirty="0"/>
                  <a:t>идеального</a:t>
                </a:r>
                <a:r>
                  <a:rPr lang="ru-RU" dirty="0"/>
                  <a:t> спектра, т.е. когда </a:t>
                </a:r>
                <a:r>
                  <a:rPr lang="ru-RU" i="1" dirty="0"/>
                  <a:t>экспериментальный</a:t>
                </a:r>
                <a:r>
                  <a:rPr lang="ru-RU" dirty="0"/>
                  <a:t> спектр пептида точно совпадает с его </a:t>
                </a:r>
                <a:r>
                  <a:rPr lang="ru-RU" i="1" dirty="0"/>
                  <a:t>теоретическим</a:t>
                </a:r>
                <a:r>
                  <a:rPr lang="ru-RU" dirty="0"/>
                  <a:t> спектром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Эта </a:t>
                </a:r>
                <a:r>
                  <a:rPr lang="ru-RU" dirty="0"/>
                  <a:t>негибкость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представляет собой практический барьер, поскольку масс-спектрометры генерируют «шумные» спектры, которые далеки от идеала – они характеризуются наличием </a:t>
                </a:r>
                <a:r>
                  <a:rPr lang="ru-RU" b="1" dirty="0"/>
                  <a:t>ложных</a:t>
                </a:r>
                <a:r>
                  <a:rPr lang="ru-RU" dirty="0"/>
                  <a:t> и </a:t>
                </a:r>
                <a:r>
                  <a:rPr lang="ru-RU" b="1" dirty="0"/>
                  <a:t>недостающих</a:t>
                </a:r>
                <a:r>
                  <a:rPr lang="ru-RU" dirty="0"/>
                  <a:t> масс.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Ложная</a:t>
                </a:r>
                <a:r>
                  <a:rPr lang="ru-RU" dirty="0" smtClean="0"/>
                  <a:t> </a:t>
                </a:r>
                <a:r>
                  <a:rPr lang="ru-RU" dirty="0"/>
                  <a:t>масса присутствует в </a:t>
                </a:r>
                <a:r>
                  <a:rPr lang="ru-RU" i="1" dirty="0"/>
                  <a:t>экспериментальном</a:t>
                </a:r>
                <a:r>
                  <a:rPr lang="ru-RU" dirty="0"/>
                  <a:t> спектре, но отсутствует в </a:t>
                </a:r>
                <a:r>
                  <a:rPr lang="ru-RU" i="1" dirty="0" smtClean="0"/>
                  <a:t>теоретическом</a:t>
                </a:r>
                <a:r>
                  <a:rPr lang="ru-RU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dirty="0"/>
                  <a:t>Н</a:t>
                </a:r>
                <a:r>
                  <a:rPr lang="ru-RU" b="1" dirty="0" smtClean="0"/>
                  <a:t>едостающая</a:t>
                </a:r>
                <a:r>
                  <a:rPr lang="ru-RU" dirty="0" smtClean="0"/>
                  <a:t> </a:t>
                </a:r>
                <a:r>
                  <a:rPr lang="ru-RU" dirty="0"/>
                  <a:t>масса присутствует в </a:t>
                </a:r>
                <a:r>
                  <a:rPr lang="ru-RU" i="1" dirty="0"/>
                  <a:t>теоретическом</a:t>
                </a:r>
                <a:r>
                  <a:rPr lang="ru-RU" dirty="0"/>
                  <a:t> спектре, но отсутствует в </a:t>
                </a:r>
                <a:r>
                  <a:rPr lang="ru-RU" i="1" dirty="0"/>
                  <a:t>экспериментальном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/>
                  <a:t>С</a:t>
                </a:r>
                <a:r>
                  <a:rPr lang="ru-RU" dirty="0" smtClean="0"/>
                  <a:t>равним </a:t>
                </a:r>
                <a:r>
                  <a:rPr lang="ru-RU" dirty="0"/>
                  <a:t>следующие </a:t>
                </a:r>
                <a:r>
                  <a:rPr lang="ru-RU" dirty="0" smtClean="0"/>
                  <a:t>теоретический </a:t>
                </a:r>
                <a:r>
                  <a:rPr lang="ru-RU" dirty="0"/>
                  <a:t>и </a:t>
                </a:r>
                <a:r>
                  <a:rPr lang="ru-RU" dirty="0" smtClean="0"/>
                  <a:t>экспериментальный спектры </a:t>
                </a:r>
                <a:r>
                  <a:rPr lang="ru-RU" dirty="0"/>
                  <a:t>циклического пептида </a:t>
                </a:r>
                <a:r>
                  <a:rPr lang="ru-RU" dirty="0" smtClean="0"/>
                  <a:t>NQEL: 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Массы</a:t>
                </a:r>
                <a:r>
                  <a:rPr lang="ru-RU" dirty="0"/>
                  <a:t>, отсутствующие в экспериментальном спектре, показаны синим цветом, а ложные массы в экспериментальном спектре показаны зеленым цветом.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1022485"/>
                <a:ext cx="8496944" cy="5632311"/>
              </a:xfrm>
              <a:prstGeom prst="rect">
                <a:avLst/>
              </a:prstGeom>
              <a:blipFill>
                <a:blip r:embed="rId2"/>
                <a:stretch>
                  <a:fillRect l="-646" t="-758" r="-861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1" y="4942497"/>
            <a:ext cx="880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/>
              <a:t>Generating Theoretical Spectrum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2" y="1340768"/>
            <a:ext cx="8951108" cy="3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scoring function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4" y="1022485"/>
                <a:ext cx="878964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обобщения проблемы </a:t>
                </a:r>
                <a:r>
                  <a:rPr lang="ru-RU" dirty="0"/>
                  <a:t>секвенирования циклопептидов для обработки зашумленных спектров, необходимо отменить требование, чтобы теоретический спектр кандидата пептида точно соответствовал экспериментальному </a:t>
                </a:r>
                <a:r>
                  <a:rPr lang="ru-RU" dirty="0" smtClean="0"/>
                  <a:t>спектру.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 Введем функцию </a:t>
                </a:r>
                <a:r>
                  <a:rPr lang="ru-RU" dirty="0"/>
                  <a:t>подсчёта, которая будет выбирать пептид, теоретический спектр которого лучше всего соответствует данному экспериментальному </a:t>
                </a:r>
                <a:r>
                  <a:rPr lang="ru-RU" dirty="0" smtClean="0"/>
                  <a:t>спектру: </a:t>
                </a:r>
              </a:p>
              <a:p>
                <a:r>
                  <a:rPr lang="ru-RU" dirty="0"/>
                  <a:t>	</a:t>
                </a:r>
                <a:r>
                  <a:rPr lang="ru-RU" dirty="0" smtClean="0"/>
                  <a:t>Для </a:t>
                </a:r>
                <a:r>
                  <a:rPr lang="ru-RU" dirty="0"/>
                  <a:t>заданного циклического пептида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и спектра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	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как </a:t>
                </a:r>
                <a:r>
                  <a:rPr lang="ru-RU" dirty="0" smtClean="0"/>
                  <a:t>количество общих </a:t>
                </a:r>
                <a:r>
                  <a:rPr lang="ru-RU" dirty="0"/>
                  <a:t>масс между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𝑪𝒚𝒄𝒍𝒐𝒔𝒑𝒆𝒄𝒕𝒓𝒖𝒎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Функция </a:t>
                </a:r>
                <a:r>
                  <a:rPr lang="ru-RU" dirty="0"/>
                  <a:t>подсчета должна учитывать множественность общих масс, т.е. сколько раз они встречаются в каждом спектре.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22485"/>
                <a:ext cx="8789640" cy="4524315"/>
              </a:xfrm>
              <a:prstGeom prst="rect">
                <a:avLst/>
              </a:prstGeom>
              <a:blipFill>
                <a:blip r:embed="rId2"/>
                <a:stretch>
                  <a:fillRect l="-485" t="-943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" y="3861048"/>
            <a:ext cx="880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 Scoring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043448" cy="33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44" y="764704"/>
                <a:ext cx="912955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Цель – адаптировать алгоритм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, чтобы найти пептид с максимальным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Ранее алгоритм </a:t>
                </a:r>
                <a:r>
                  <a:rPr lang="ru-RU" dirty="0"/>
                  <a:t>имел строгий ограничивающий шаг, в котором все потенциальные линейные пептиды, имеющие </a:t>
                </a:r>
                <a:r>
                  <a:rPr lang="ru-RU" i="1" dirty="0"/>
                  <a:t>несогласованные</a:t>
                </a:r>
                <a:r>
                  <a:rPr lang="ru-RU" dirty="0"/>
                  <a:t> спектры, выбрасывались. </a:t>
                </a:r>
                <a:endParaRPr lang="ru-RU" dirty="0" smtClean="0"/>
              </a:p>
              <a:p>
                <a:r>
                  <a:rPr lang="ru-RU" dirty="0" smtClean="0"/>
                  <a:t>	Например</a:t>
                </a:r>
                <a:r>
                  <a:rPr lang="ru-RU" dirty="0"/>
                  <a:t>, линейный пептид VKF не согласуется с теоретическим </a:t>
                </a:r>
                <a:r>
                  <a:rPr lang="ru-RU" dirty="0" smtClean="0"/>
                  <a:t>спектром 	циклического </a:t>
                </a:r>
                <a:r>
                  <a:rPr lang="ru-RU" dirty="0"/>
                  <a:t>пептида </a:t>
                </a:r>
                <a:r>
                  <a:rPr lang="ru-RU" i="1" dirty="0"/>
                  <a:t>Tyrocidine B1</a:t>
                </a:r>
                <a:r>
                  <a:rPr lang="ru-RU" dirty="0"/>
                  <a:t>. Однако, возможно, не </a:t>
                </a:r>
                <a:r>
                  <a:rPr lang="ru-RU" dirty="0" smtClean="0"/>
                  <a:t>следует </a:t>
                </a:r>
                <a:r>
                  <a:rPr lang="ru-RU" dirty="0"/>
                  <a:t>запрещать </a:t>
                </a:r>
                <a:r>
                  <a:rPr lang="ru-RU" dirty="0" smtClean="0"/>
                  <a:t>	VKF </a:t>
                </a:r>
                <a:r>
                  <a:rPr lang="ru-RU" dirty="0"/>
                  <a:t>в случае экспериментальных спектров, так как они </a:t>
                </a:r>
                <a:r>
                  <a:rPr lang="ru-RU" dirty="0" smtClean="0"/>
                  <a:t>могут </a:t>
                </a:r>
                <a:r>
                  <a:rPr lang="ru-RU" dirty="0"/>
                  <a:t>иметь </a:t>
                </a:r>
                <a:r>
                  <a:rPr lang="ru-RU" dirty="0" smtClean="0"/>
                  <a:t>	недостающие </a:t>
                </a:r>
                <a:r>
                  <a:rPr lang="ru-RU" dirty="0"/>
                  <a:t>массы.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</a:t>
                </a:r>
                <a:r>
                  <a:rPr lang="ru-RU" dirty="0" smtClean="0"/>
                  <a:t>ужно </a:t>
                </a:r>
                <a:r>
                  <a:rPr lang="ru-RU" dirty="0"/>
                  <a:t>пересмотреть </a:t>
                </a:r>
                <a:r>
                  <a:rPr lang="ru-RU" dirty="0" smtClean="0"/>
                  <a:t>этот </a:t>
                </a:r>
                <a:r>
                  <a:rPr lang="ru-RU" dirty="0"/>
                  <a:t>шаг, чтобы включить больше потенциальных линейных пептидов, </a:t>
                </a:r>
                <a:r>
                  <a:rPr lang="ru-RU" dirty="0" smtClean="0"/>
                  <a:t>следя </a:t>
                </a:r>
                <a:r>
                  <a:rPr lang="ru-RU" dirty="0"/>
                  <a:t>при этом за тем, что количество рассматриваемых пептидов не </a:t>
                </a:r>
                <a:r>
                  <a:rPr lang="ru-RU" dirty="0" smtClean="0"/>
                  <a:t>выходит </a:t>
                </a:r>
                <a:r>
                  <a:rPr lang="ru-RU" dirty="0"/>
                  <a:t>из-под контроля.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" y="764704"/>
                <a:ext cx="9129555" cy="3139321"/>
              </a:xfrm>
              <a:prstGeom prst="rect">
                <a:avLst/>
              </a:prstGeom>
              <a:blipFill>
                <a:blip r:embed="rId2"/>
                <a:stretch>
                  <a:fillRect l="-401" t="-1165" r="-868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405789"/>
            <a:ext cx="6877127" cy="22275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9120" y="3904025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VKF {0, 99, 128, 147, 227, 275, 374}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Leaderboard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1539" y="1196752"/>
                <a:ext cx="828092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Чтобы ограничить количество рассматриваемых </a:t>
                </a:r>
                <a:r>
                  <a:rPr lang="ru-RU" i="1" dirty="0"/>
                  <a:t>линейных</a:t>
                </a:r>
                <a:r>
                  <a:rPr lang="ru-RU" dirty="0"/>
                  <a:t> пептидов-кандидатов, заменим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который содержит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кандидатов с наивысшим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для дальнейшего </a:t>
                </a:r>
                <a:r>
                  <a:rPr lang="ru-RU" dirty="0" smtClean="0"/>
                  <a:t>расширения (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 smtClean="0"/>
                  <a:t> может содержать более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 smtClean="0"/>
                  <a:t> элементов).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каждом шаге будем расширять все пептиды-кандидаты, найденные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затем удалять те пептиды, чьи недавно вычисленные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недостаточно высоки, чтобы оставлять их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должны быть все, кто связан с конкурентом за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 smtClean="0"/>
                  <a:t>-е </a:t>
                </a:r>
                <a:r>
                  <a:rPr lang="ru-RU" dirty="0"/>
                  <a:t>место. Таким образом</a:t>
                </a:r>
                <a:r>
                  <a:rPr lang="ru-RU" dirty="0" smtClean="0"/>
                  <a:t>,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может быть больше, чем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элементов.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</a:t>
                </a:r>
                <a:r>
                  <a:rPr lang="ru-RU" dirty="0"/>
                  <a:t>заданного списка пептидов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спектра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и </a:t>
                </a:r>
                <a:r>
                  <a:rPr lang="ru-RU" dirty="0" smtClean="0"/>
                  <a:t>целого </a:t>
                </a:r>
                <a:r>
                  <a:rPr lang="ru-RU" dirty="0"/>
                  <a:t>числа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, 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𝑻𝒓𝒊𝒎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𝑳𝒆𝒂𝒅𝒆𝒓𝒃𝒐𝒂𝒓𝒅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как набор лучших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линейных пептидов с наивысшим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(включая «хвосты») по отношению к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9" y="1196752"/>
                <a:ext cx="8280921" cy="4524315"/>
              </a:xfrm>
              <a:prstGeom prst="rect">
                <a:avLst/>
              </a:prstGeom>
              <a:blipFill>
                <a:blip r:embed="rId2"/>
                <a:stretch>
                  <a:fillRect l="-515" t="-80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Score for linear peptide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𝑷𝒆𝒑𝒕𝒊𝒅𝒆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𝑺𝒑𝒆𝒄𝒕𝒓𝒖𝒎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циклически</a:t>
                </a:r>
                <a:r>
                  <a:rPr lang="ru-RU" b="1" dirty="0">
                    <a:solidFill>
                      <a:srgbClr val="FF0000"/>
                    </a:solidFill>
                  </a:rPr>
                  <a:t>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новом алгоритме используется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𝑳𝒊𝒏𝒆𝒂𝒓𝑺𝒄𝒐𝒓𝒆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которая 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линейный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 smtClean="0"/>
                  <a:t>	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 smtClean="0"/>
                  <a:t>линейного</a:t>
                </a:r>
                <a:r>
                  <a:rPr lang="ru-RU" dirty="0" smtClean="0"/>
                  <a:t> </a:t>
                </a:r>
                <a:r>
                  <a:rPr lang="ru-RU" dirty="0"/>
                  <a:t>пептида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i="1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r>
                  <a:rPr lang="ru-RU" i="1" dirty="0" smtClean="0"/>
                  <a:t>	</a:t>
                </a:r>
                <a:r>
                  <a:rPr lang="ru-RU" dirty="0" smtClean="0"/>
                  <a:t>Экспериментальный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  <a:blipFill>
                <a:blip r:embed="rId3"/>
                <a:stretch>
                  <a:fillRect l="-496" t="-891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97858"/>
              </p:ext>
            </p:extLst>
          </p:nvPr>
        </p:nvGraphicFramePr>
        <p:xfrm>
          <a:off x="1763688" y="2780928"/>
          <a:ext cx="4907604" cy="8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Bitmap Image" r:id="rId4" imgW="4180952" imgH="685714" progId="Paint.Picture">
                  <p:embed/>
                </p:oleObj>
              </mc:Choice>
              <mc:Fallback>
                <p:oleObj name="Bitmap Image" r:id="rId4" imgW="4180952" imgH="685714" progId="Paint.Picture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4907604" cy="806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4165890"/>
            <a:ext cx="748665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𝑳𝒊𝒏𝒆𝒂𝒓𝑺𝒄𝒐𝒓𝒆</m:t>
                      </m:r>
                      <m:d>
                        <m:dPr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>
                              <a:latin typeface="Cambria Math" panose="02040503050406030204" pitchFamily="18" charset="0"/>
                            </a:rPr>
                            <m:t>𝑁𝑄𝐸𝐿</m:t>
                          </m:r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1" i="1" dirty="0" err="1">
                              <a:latin typeface="Cambria Math" panose="02040503050406030204" pitchFamily="18" charset="0"/>
                            </a:rPr>
                            <m:t>𝑺𝒑𝒆𝒄𝒕𝒓𝒖𝒎</m:t>
                          </m:r>
                        </m:e>
                      </m:d>
                      <m:r>
                        <a:rPr lang="ru-RU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0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Score for linear peptide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𝑷𝒆𝒑𝒕𝒊𝒅𝒆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𝑺𝒑𝒆𝒄𝒕𝒓𝒖𝒎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циклически</a:t>
                </a:r>
                <a:r>
                  <a:rPr lang="ru-RU" b="1" dirty="0">
                    <a:solidFill>
                      <a:srgbClr val="FF0000"/>
                    </a:solidFill>
                  </a:rPr>
                  <a:t>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новом алгоритме используется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𝑳𝒊𝒏𝒆𝒂𝒓𝑺𝒄𝒐𝒓𝒆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которая 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линейный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 smtClean="0"/>
                  <a:t>	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 smtClean="0"/>
                  <a:t>линейного</a:t>
                </a:r>
                <a:r>
                  <a:rPr lang="ru-RU" dirty="0" smtClean="0"/>
                  <a:t> </a:t>
                </a:r>
                <a:r>
                  <a:rPr lang="ru-RU" dirty="0"/>
                  <a:t>пептида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i="1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r>
                  <a:rPr lang="ru-RU" i="1" dirty="0" smtClean="0"/>
                  <a:t>	</a:t>
                </a:r>
                <a:r>
                  <a:rPr lang="ru-RU" dirty="0" smtClean="0"/>
                  <a:t>Экспериментальный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  <a:blipFill>
                <a:blip r:embed="rId3"/>
                <a:stretch>
                  <a:fillRect l="-496" t="-891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63688" y="2780928"/>
          <a:ext cx="4907604" cy="8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Bitmap Image" r:id="rId4" imgW="4180952" imgH="685714" progId="Paint.Picture">
                  <p:embed/>
                </p:oleObj>
              </mc:Choice>
              <mc:Fallback>
                <p:oleObj name="Bitmap Image" r:id="rId4" imgW="4180952" imgH="685714" progId="Paint.Picture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4907604" cy="806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4165890"/>
            <a:ext cx="748665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𝑳𝒊𝒏𝒆𝒂𝒓𝑺𝒄𝒐𝒓𝒆</m:t>
                      </m:r>
                      <m:d>
                        <m:dPr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>
                              <a:latin typeface="Cambria Math" panose="02040503050406030204" pitchFamily="18" charset="0"/>
                            </a:rPr>
                            <m:t>𝑁𝑄𝐸𝐿</m:t>
                          </m:r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1" i="1" dirty="0" err="1">
                              <a:latin typeface="Cambria Math" panose="02040503050406030204" pitchFamily="18" charset="0"/>
                            </a:rPr>
                            <m:t>𝑺𝒑𝒆𝒄𝒕𝒓𝒖𝒎</m:t>
                          </m:r>
                        </m:e>
                      </m:d>
                      <m:r>
                        <a:rPr lang="ru-RU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712968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Leaderboard</a:t>
            </a:r>
            <a:r>
              <a:rPr lang="ru-RU" sz="3200" dirty="0" smtClean="0"/>
              <a:t> </a:t>
            </a:r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6864" cy="409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3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712968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Leaderboard</a:t>
            </a:r>
            <a:r>
              <a:rPr lang="ru-RU" sz="3200" dirty="0" smtClean="0"/>
              <a:t> </a:t>
            </a:r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21739"/>
            <a:ext cx="8211022" cy="27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/>
              <a:t>секвенирования </a:t>
            </a:r>
            <a:r>
              <a:rPr lang="ru-RU" sz="3200" dirty="0" err="1"/>
              <a:t>циклопептида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608" y="1069206"/>
            <a:ext cx="7200800" cy="287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Cyclopeptide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Sequencing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ru-RU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заданного идеального спектра найти циклический пептид, теоретический спектр которого соответствует экспериментальному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Коллекция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(возможно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повторяющихся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целых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чисел 	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соответствующая идеальному спектру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Аминокислотная последовательность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	которой 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)=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(если такая 	последовательность существует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6115"/>
              </p:ext>
            </p:extLst>
          </p:nvPr>
        </p:nvGraphicFramePr>
        <p:xfrm>
          <a:off x="2051720" y="3721909"/>
          <a:ext cx="4968552" cy="313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Bitmap Image" r:id="rId3" imgW="6961905" imgH="4390476" progId="Paint.Picture">
                  <p:embed/>
                </p:oleObj>
              </mc:Choice>
              <mc:Fallback>
                <p:oleObj name="Bitmap Image" r:id="rId3" imgW="6961905" imgH="4390476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721909"/>
                        <a:ext cx="4968552" cy="3136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Массы Аминокислот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59741"/>
              </p:ext>
            </p:extLst>
          </p:nvPr>
        </p:nvGraphicFramePr>
        <p:xfrm>
          <a:off x="336611" y="2399819"/>
          <a:ext cx="8470776" cy="90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Bitmap Image" r:id="rId3" imgW="6458852" imgH="695238" progId="Paint.Picture">
                  <p:embed/>
                </p:oleObj>
              </mc:Choice>
              <mc:Fallback>
                <p:oleObj name="Bitmap Image" r:id="rId3" imgW="6458852" imgH="695238" progId="Paint.Picture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1" y="2399819"/>
                        <a:ext cx="8470776" cy="90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Brute Force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568" y="883012"/>
                <a:ext cx="8712968" cy="80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𝑴𝒂𝒔𝒔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масса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аминокислотной последовательности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𝑷𝒂𝒓𝒆𝒏𝒕𝑴𝒂𝒔𝒔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наибольшая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массе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8" y="883012"/>
                <a:ext cx="8712968" cy="806375"/>
              </a:xfrm>
              <a:prstGeom prst="rect">
                <a:avLst/>
              </a:prstGeom>
              <a:blipFill>
                <a:blip r:embed="rId2"/>
                <a:stretch>
                  <a:fillRect l="-490"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5536" y="1869959"/>
                <a:ext cx="8352928" cy="136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Алгоритм полного перебора для секвенирования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циклопептида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𝑩𝑭𝑪𝒚𝒄𝒍𝒐𝒑𝒆𝒑𝒕𝒊𝒅𝒆𝑺𝒆𝒒𝒖𝒆𝒏𝒄𝒊𝒏𝒈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генерирует все возможные пептиды, масса которых равна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𝑷𝒂𝒓𝒆𝒏𝒕𝑴𝒂𝒔𝒔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затем проверяет, какой из этих пептидов имеет теоретический спектр, соответствующий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69959"/>
                <a:ext cx="8352928" cy="1366528"/>
              </a:xfrm>
              <a:prstGeom prst="rect">
                <a:avLst/>
              </a:prstGeom>
              <a:blipFill>
                <a:blip r:embed="rId3"/>
                <a:stretch>
                  <a:fillRect l="-657" t="-1786" r="-584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8094"/>
            <a:ext cx="77768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Branch and Bound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528" y="999565"/>
            <a:ext cx="8208912" cy="429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вместо того, чтобы проверять все 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пептиды с заданной массой, будем «выращивать» потенциальные 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пептиды, теоретические спектры которых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согласуются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с экспериментальным спектром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Алгоритмы </a:t>
            </a:r>
            <a:r>
              <a:rPr lang="ru-RU" dirty="0"/>
              <a:t>перебора, которые проверяют всех кандидатов, но отбрасывают большие подмножества безнадежных кандидатов с использованием различных условий согласованности, называются </a:t>
            </a:r>
            <a:r>
              <a:rPr lang="ru-RU" b="1" dirty="0"/>
              <a:t>алгоритмами ветвей и </a:t>
            </a:r>
            <a:r>
              <a:rPr lang="ru-RU" b="1" dirty="0" smtClean="0"/>
              <a:t>границ (</a:t>
            </a:r>
            <a:r>
              <a:rPr lang="en-US" b="1" dirty="0" smtClean="0"/>
              <a:t>branch and bound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Такие алгоритмы состоят из: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Ш</a:t>
            </a:r>
            <a:r>
              <a:rPr lang="ru-RU" dirty="0" smtClean="0"/>
              <a:t>аг расширения</a:t>
            </a:r>
            <a:r>
              <a:rPr lang="en-US" dirty="0" smtClean="0"/>
              <a:t>, </a:t>
            </a:r>
            <a:r>
              <a:rPr lang="ru-RU" dirty="0" smtClean="0"/>
              <a:t>увеличивающий количество </a:t>
            </a:r>
            <a:r>
              <a:rPr lang="ru-RU" dirty="0"/>
              <a:t>решений-кандидатов</a:t>
            </a:r>
            <a:r>
              <a:rPr lang="ru-RU" dirty="0" smtClean="0"/>
              <a:t>,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Ш</a:t>
            </a:r>
            <a:r>
              <a:rPr lang="ru-RU" dirty="0" smtClean="0"/>
              <a:t>аг </a:t>
            </a:r>
            <a:r>
              <a:rPr lang="ru-RU" dirty="0"/>
              <a:t>удаления безнадежных кандидатов</a:t>
            </a:r>
            <a:endParaRPr lang="en-US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Теоретический спектр </a:t>
                </a:r>
                <a:r>
                  <a:rPr lang="ru-RU" i="1" dirty="0"/>
                  <a:t>линейного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содержит меньше </a:t>
                </a:r>
                <a:r>
                  <a:rPr lang="ru-RU" dirty="0"/>
                  <a:t>масс, </a:t>
                </a:r>
                <a:r>
                  <a:rPr lang="ru-RU" dirty="0" smtClean="0"/>
                  <a:t>чем 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с той же аминокислотной последовательностью</a:t>
                </a:r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ru-RU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dirty="0"/>
                  <a:t> содержит 14 </a:t>
                </a:r>
                <a:r>
                  <a:rPr lang="ru-RU" dirty="0" smtClean="0"/>
                  <a:t>масс: 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  <a:blipFill>
                <a:blip r:embed="rId3"/>
                <a:stretch>
                  <a:fillRect l="-646" t="-1606" r="-57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42506"/>
              </p:ext>
            </p:extLst>
          </p:nvPr>
        </p:nvGraphicFramePr>
        <p:xfrm>
          <a:off x="1763688" y="2645025"/>
          <a:ext cx="5268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Bitmap Image" r:id="rId4" imgW="5266667" imgH="647619" progId="Paint.Picture">
                  <p:embed/>
                </p:oleObj>
              </mc:Choice>
              <mc:Fallback>
                <p:oleObj name="Bitmap Image" r:id="rId4" imgW="5266667" imgH="6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45025"/>
                        <a:ext cx="52689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Теоретический спектр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линейного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пептида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𝑁𝑄𝐸𝐿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  <a:blipFill>
                <a:blip r:embed="rId6"/>
                <a:stretch>
                  <a:fillRect l="-826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Теоретический спектр </a:t>
                </a:r>
                <a:r>
                  <a:rPr lang="ru-RU" i="1" dirty="0"/>
                  <a:t>линейного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содержит меньше </a:t>
                </a:r>
                <a:r>
                  <a:rPr lang="ru-RU" dirty="0"/>
                  <a:t>масс, </a:t>
                </a:r>
                <a:r>
                  <a:rPr lang="ru-RU" dirty="0" smtClean="0"/>
                  <a:t>чем 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с той же аминокислотной последовательностью</a:t>
                </a:r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ru-RU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dirty="0"/>
                  <a:t> содержит 14 </a:t>
                </a:r>
                <a:r>
                  <a:rPr lang="ru-RU" dirty="0" smtClean="0"/>
                  <a:t>масс: 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  <a:blipFill>
                <a:blip r:embed="rId3"/>
                <a:stretch>
                  <a:fillRect l="-646" t="-1606" r="-57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3688" y="2645025"/>
          <a:ext cx="5268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Bitmap Image" r:id="rId4" imgW="5266667" imgH="647619" progId="Paint.Picture">
                  <p:embed/>
                </p:oleObj>
              </mc:Choice>
              <mc:Fallback>
                <p:oleObj name="Bitmap Image" r:id="rId4" imgW="5266667" imgH="647619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45025"/>
                        <a:ext cx="52689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Теоретический спектр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линейного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пептида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𝑁𝑄𝐸𝐿</m:t>
                    </m:r>
                  </m:oMath>
                </a14:m>
                <a:r>
                  <a:rPr lang="ru-RU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  <a:blipFill>
                <a:blip r:embed="rId6"/>
                <a:stretch>
                  <a:fillRect l="-826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93558"/>
              </p:ext>
            </p:extLst>
          </p:nvPr>
        </p:nvGraphicFramePr>
        <p:xfrm>
          <a:off x="2339752" y="4941168"/>
          <a:ext cx="42402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Bitmap Image" r:id="rId7" imgW="4180952" imgH="685714" progId="Paint.Picture">
                  <p:embed/>
                </p:oleObj>
              </mc:Choice>
              <mc:Fallback>
                <p:oleObj name="Bitmap Image" r:id="rId7" imgW="4180952" imgH="68571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41168"/>
                        <a:ext cx="424021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9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200" y="908720"/>
                <a:ext cx="8496944" cy="6123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Опред</a:t>
                </a:r>
                <a:r>
                  <a:rPr lang="ru-RU" b="1" dirty="0"/>
                  <a:t>е</a:t>
                </a:r>
                <a:r>
                  <a:rPr lang="ru-RU" b="1" dirty="0" smtClean="0"/>
                  <a:t>ление: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Для </a:t>
                </a:r>
                <a:r>
                  <a:rPr lang="ru-RU" dirty="0"/>
                  <a:t>заданного экспериментального спектра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пептида, </a:t>
                </a:r>
                <a:r>
                  <a:rPr lang="ru-RU" i="1" dirty="0"/>
                  <a:t>линейный</a:t>
                </a:r>
                <a:r>
                  <a:rPr lang="ru-RU" dirty="0"/>
                  <a:t> пептид </a:t>
                </a:r>
                <a:r>
                  <a:rPr lang="ru-RU" b="1" dirty="0" smtClean="0"/>
                  <a:t>СОГЛАСУЕТСЯ</a:t>
                </a:r>
                <a:r>
                  <a:rPr lang="ru-RU" dirty="0" smtClean="0"/>
                  <a:t> </a:t>
                </a:r>
                <a:r>
                  <a:rPr lang="ru-RU" dirty="0"/>
                  <a:t>со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если каждая масса в его теоретическом спектре содержится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Уточнение:</a:t>
                </a:r>
                <a:endParaRPr lang="ru-RU" b="1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Если </a:t>
                </a:r>
                <a:r>
                  <a:rPr lang="ru-RU" dirty="0"/>
                  <a:t>масса появляется в теоретическом спектре </a:t>
                </a:r>
                <a:r>
                  <a:rPr lang="ru-RU" i="1" dirty="0"/>
                  <a:t>линейного</a:t>
                </a:r>
                <a:r>
                  <a:rPr lang="ru-RU" dirty="0"/>
                  <a:t> пептида более одного раза, то она должна появляться, по крайней мере, столько же раз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чтобы </a:t>
                </a:r>
                <a:r>
                  <a:rPr lang="ru-RU" i="1" dirty="0"/>
                  <a:t>линейный</a:t>
                </a:r>
                <a:r>
                  <a:rPr lang="ru-RU" dirty="0"/>
                  <a:t> пептид соответствовал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>
                    <a:ea typeface="Times New Roman" panose="02020603050405020304" pitchFamily="18" charset="0"/>
                  </a:rPr>
                  <a:t>Свойство: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/>
                  <a:t>К</a:t>
                </a:r>
                <a:r>
                  <a:rPr lang="ru-RU" dirty="0" smtClean="0"/>
                  <a:t>аждый </a:t>
                </a:r>
                <a:r>
                  <a:rPr lang="ru-RU" i="1" dirty="0"/>
                  <a:t>линейный</a:t>
                </a:r>
                <a:r>
                  <a:rPr lang="ru-RU" dirty="0"/>
                  <a:t> </a:t>
                </a:r>
                <a:r>
                  <a:rPr lang="ru-RU" dirty="0" err="1"/>
                  <a:t>субпептид</a:t>
                </a:r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согласуется с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𝑪𝒚𝒄𝒍𝒐𝒔𝒑𝒆𝒄𝒕𝒓𝒖𝒎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𝒊𝒅𝒆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Следствие: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/>
                  <a:t>Д</a:t>
                </a:r>
                <a:r>
                  <a:rPr lang="ru-RU" dirty="0" smtClean="0"/>
                  <a:t>ля </a:t>
                </a:r>
                <a:r>
                  <a:rPr lang="ru-RU" dirty="0"/>
                  <a:t>решения проблемы секвенирования </a:t>
                </a:r>
                <a:r>
                  <a:rPr lang="ru-RU" i="1" dirty="0" err="1"/>
                  <a:t>циклопептида</a:t>
                </a:r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можно безопасно запретить все </a:t>
                </a:r>
                <a:r>
                  <a:rPr lang="ru-RU" dirty="0" smtClean="0"/>
                  <a:t>линейные пептиды</a:t>
                </a:r>
                <a:r>
                  <a:rPr lang="ru-RU" dirty="0"/>
                  <a:t>, которые не соответствуют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из растущего набора, что </a:t>
                </a:r>
                <a:r>
                  <a:rPr lang="ru-RU" dirty="0" smtClean="0"/>
                  <a:t>обеспечивает </a:t>
                </a:r>
                <a:r>
                  <a:rPr lang="ru-RU" b="1" dirty="0" smtClean="0"/>
                  <a:t>шаг</a:t>
                </a:r>
                <a:r>
                  <a:rPr lang="ru-RU" dirty="0"/>
                  <a:t> </a:t>
                </a:r>
                <a:r>
                  <a:rPr lang="ru-RU" b="1" dirty="0" smtClean="0"/>
                  <a:t>удаления</a:t>
                </a:r>
                <a:r>
                  <a:rPr lang="ru-RU" dirty="0" smtClean="0"/>
                  <a:t> в алгоритме </a:t>
                </a:r>
                <a:r>
                  <a:rPr lang="en-US" dirty="0"/>
                  <a:t>branch and bound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908720"/>
                <a:ext cx="8496944" cy="6123215"/>
              </a:xfrm>
              <a:prstGeom prst="rect">
                <a:avLst/>
              </a:prstGeom>
              <a:blipFill>
                <a:blip r:embed="rId2"/>
                <a:stretch>
                  <a:fillRect l="-646" t="-299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2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8730</TotalTime>
  <Words>1065</Words>
  <Application>Microsoft Office PowerPoint</Application>
  <PresentationFormat>On-screen Show (4:3)</PresentationFormat>
  <Paragraphs>160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Generating Theoretical Spectrum</vt:lpstr>
      <vt:lpstr>секвенирования циклопептида</vt:lpstr>
      <vt:lpstr>Массы Аминокислот</vt:lpstr>
      <vt:lpstr>Brute Force</vt:lpstr>
      <vt:lpstr>Branch and Bound</vt:lpstr>
      <vt:lpstr>Спектры</vt:lpstr>
      <vt:lpstr>Спектры</vt:lpstr>
      <vt:lpstr>Спектры</vt:lpstr>
      <vt:lpstr>Спектры</vt:lpstr>
      <vt:lpstr>Branch and Bound</vt:lpstr>
      <vt:lpstr>Cyclopeptide Sequencing</vt:lpstr>
      <vt:lpstr>Cyclopeptide Sequencing</vt:lpstr>
      <vt:lpstr>Пример</vt:lpstr>
      <vt:lpstr>Пример</vt:lpstr>
      <vt:lpstr>Пример</vt:lpstr>
      <vt:lpstr>Пример</vt:lpstr>
      <vt:lpstr>Cyclopeptide Sequencing</vt:lpstr>
      <vt:lpstr>Cyclopeptide Sequencing</vt:lpstr>
      <vt:lpstr>scoring function</vt:lpstr>
      <vt:lpstr>Cyclopeptide Scoring Problem</vt:lpstr>
      <vt:lpstr>Cyclopeptide Sequencing</vt:lpstr>
      <vt:lpstr>Leaderboard</vt:lpstr>
      <vt:lpstr>Score for linear peptide</vt:lpstr>
      <vt:lpstr>Score for linear peptide</vt:lpstr>
      <vt:lpstr>Leaderboard Cyclopeptide Sequencing</vt:lpstr>
      <vt:lpstr>Leaderboard Cyclopeptide Sequencing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139</cp:revision>
  <dcterms:created xsi:type="dcterms:W3CDTF">2015-02-23T15:47:50Z</dcterms:created>
  <dcterms:modified xsi:type="dcterms:W3CDTF">2020-09-25T14:18:25Z</dcterms:modified>
</cp:coreProperties>
</file>