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9"/>
  </p:notesMasterIdLst>
  <p:sldIdLst>
    <p:sldId id="289" r:id="rId2"/>
    <p:sldId id="413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3" r:id="rId14"/>
    <p:sldId id="472" r:id="rId15"/>
    <p:sldId id="471" r:id="rId16"/>
    <p:sldId id="484" r:id="rId17"/>
    <p:sldId id="474" r:id="rId18"/>
    <p:sldId id="476" r:id="rId19"/>
    <p:sldId id="475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49" autoAdjust="0"/>
    <p:restoredTop sz="94015" autoAdjust="0"/>
  </p:normalViewPr>
  <p:slideViewPr>
    <p:cSldViewPr>
      <p:cViewPr varScale="1">
        <p:scale>
          <a:sx n="163" d="100"/>
          <a:sy n="163" d="100"/>
        </p:scale>
        <p:origin x="165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571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7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659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43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597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2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24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254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10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81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0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68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816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9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823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60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21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688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77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33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66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1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2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30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>
                <a:solidFill>
                  <a:srgbClr val="000000"/>
                </a:solidFill>
              </a:rPr>
              <a:t>Нижний Новгород, 2015 г.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0375" y="205263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>
                <a:solidFill>
                  <a:schemeClr val="bg1"/>
                </a:solidFill>
              </a:rPr>
              <a:t>How Do We Assemble Genomes? </a:t>
            </a:r>
            <a:endParaRPr lang="ru-RU" sz="4800" dirty="0" smtClean="0">
              <a:solidFill>
                <a:schemeClr val="bg1"/>
              </a:solidFill>
            </a:endParaRPr>
          </a:p>
          <a:p>
            <a:pPr algn="ctr">
              <a:lnSpc>
                <a:spcPct val="1150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(</a:t>
            </a:r>
            <a:r>
              <a:rPr lang="en-US" sz="4800" dirty="0">
                <a:solidFill>
                  <a:schemeClr val="bg1"/>
                </a:solidFill>
              </a:rPr>
              <a:t>Graph Algorithms)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Восстановление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Прямоугольник 7"/>
          <p:cNvSpPr/>
          <p:nvPr/>
        </p:nvSpPr>
        <p:spPr>
          <a:xfrm>
            <a:off x="218646" y="119675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Спектр: </a:t>
            </a:r>
          </a:p>
        </p:txBody>
      </p:sp>
      <p:pic>
        <p:nvPicPr>
          <p:cNvPr id="12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17" y="1621130"/>
            <a:ext cx="8475825" cy="262953"/>
          </a:xfrm>
          <a:prstGeom prst="rect">
            <a:avLst/>
          </a:prstGeom>
        </p:spPr>
      </p:pic>
      <p:sp>
        <p:nvSpPr>
          <p:cNvPr id="13" name="Прямоугольник 9"/>
          <p:cNvSpPr/>
          <p:nvPr/>
        </p:nvSpPr>
        <p:spPr>
          <a:xfrm>
            <a:off x="2160392" y="2032979"/>
            <a:ext cx="456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смотреть на несколько шагов вперед.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707482"/>
            <a:ext cx="950316" cy="1421611"/>
          </a:xfrm>
          <a:prstGeom prst="rect">
            <a:avLst/>
          </a:prstGeom>
        </p:spPr>
      </p:pic>
      <p:pic>
        <p:nvPicPr>
          <p:cNvPr id="20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2705197"/>
            <a:ext cx="2074491" cy="3410337"/>
          </a:xfrm>
          <a:prstGeom prst="rect">
            <a:avLst/>
          </a:prstGeom>
        </p:spPr>
      </p:pic>
      <p:sp>
        <p:nvSpPr>
          <p:cNvPr id="21" name="Прямоугольник 10"/>
          <p:cNvSpPr/>
          <p:nvPr/>
        </p:nvSpPr>
        <p:spPr bwMode="auto">
          <a:xfrm>
            <a:off x="1259632" y="3212976"/>
            <a:ext cx="662284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2" name="Прямоугольник 13"/>
          <p:cNvSpPr/>
          <p:nvPr/>
        </p:nvSpPr>
        <p:spPr bwMode="auto">
          <a:xfrm>
            <a:off x="3347864" y="3202263"/>
            <a:ext cx="662284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3" name="Прямоугольник 14"/>
          <p:cNvSpPr/>
          <p:nvPr/>
        </p:nvSpPr>
        <p:spPr>
          <a:xfrm>
            <a:off x="5364088" y="396174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Корректна ли такая сборка?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9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Восстановление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Прямоугольник 7"/>
          <p:cNvSpPr/>
          <p:nvPr/>
        </p:nvSpPr>
        <p:spPr>
          <a:xfrm>
            <a:off x="218646" y="119675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Спектр: </a:t>
            </a:r>
          </a:p>
        </p:txBody>
      </p:sp>
      <p:pic>
        <p:nvPicPr>
          <p:cNvPr id="15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17" y="1621130"/>
            <a:ext cx="8475825" cy="262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9"/>
              <p:cNvSpPr/>
              <p:nvPr/>
            </p:nvSpPr>
            <p:spPr>
              <a:xfrm>
                <a:off x="218647" y="2031601"/>
                <a:ext cx="658560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сложность –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повторяющиеся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примере: встречается </a:t>
                </a:r>
                <a:r>
                  <a:rPr lang="en-US" dirty="0"/>
                  <a:t>ATG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раза и нужно правильно сделать 3 продолжения: </a:t>
                </a:r>
              </a:p>
              <a:p>
                <a:r>
                  <a:rPr lang="en-US" dirty="0"/>
                  <a:t>TGG, </a:t>
                </a:r>
                <a:r>
                  <a:rPr lang="en-US" dirty="0" smtClean="0"/>
                  <a:t>TGC</a:t>
                </a:r>
                <a:r>
                  <a:rPr lang="ru-RU" dirty="0"/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en-US" dirty="0"/>
                  <a:t> TGT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7" y="2031601"/>
                <a:ext cx="6585602" cy="1477328"/>
              </a:xfrm>
              <a:prstGeom prst="rect">
                <a:avLst/>
              </a:prstGeom>
              <a:blipFill>
                <a:blip r:embed="rId4"/>
                <a:stretch>
                  <a:fillRect l="-833" t="-2058" r="-1481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2"/>
          <p:cNvSpPr/>
          <p:nvPr/>
        </p:nvSpPr>
        <p:spPr>
          <a:xfrm>
            <a:off x="304979" y="4266336"/>
            <a:ext cx="5936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повторений больше – тем сложнее «смотреть вперед».</a:t>
            </a:r>
          </a:p>
        </p:txBody>
      </p:sp>
      <p:pic>
        <p:nvPicPr>
          <p:cNvPr id="18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2118073"/>
            <a:ext cx="1724721" cy="41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4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Путь генома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Прямоугольник 7"/>
          <p:cNvSpPr/>
          <p:nvPr/>
        </p:nvSpPr>
        <p:spPr>
          <a:xfrm>
            <a:off x="241918" y="102325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Спектр: </a:t>
            </a:r>
          </a:p>
        </p:txBody>
      </p:sp>
      <p:pic>
        <p:nvPicPr>
          <p:cNvPr id="12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9" y="1382949"/>
            <a:ext cx="8475825" cy="262953"/>
          </a:xfrm>
          <a:prstGeom prst="rect">
            <a:avLst/>
          </a:prstGeom>
        </p:spPr>
      </p:pic>
      <p:pic>
        <p:nvPicPr>
          <p:cNvPr id="1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89" y="1839866"/>
            <a:ext cx="1914326" cy="4121592"/>
          </a:xfrm>
          <a:prstGeom prst="rect">
            <a:avLst/>
          </a:prstGeom>
        </p:spPr>
      </p:pic>
      <p:sp>
        <p:nvSpPr>
          <p:cNvPr id="19" name="Прямоугольник 10"/>
          <p:cNvSpPr/>
          <p:nvPr/>
        </p:nvSpPr>
        <p:spPr>
          <a:xfrm>
            <a:off x="4598401" y="2120464"/>
            <a:ext cx="2319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Путь генома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813" y="2495659"/>
            <a:ext cx="2143125" cy="190500"/>
          </a:xfrm>
          <a:prstGeom prst="rect">
            <a:avLst/>
          </a:prstGeom>
        </p:spPr>
      </p:pic>
      <p:pic>
        <p:nvPicPr>
          <p:cNvPr id="21" name="Picture 2" descr="Fig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25" y="2994193"/>
            <a:ext cx="6667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14"/>
          <p:cNvSpPr/>
          <p:nvPr/>
        </p:nvSpPr>
        <p:spPr>
          <a:xfrm>
            <a:off x="3487776" y="4108229"/>
            <a:ext cx="4541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восстановить строку по пути генома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1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String Spelled by a Genome Path Problem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5" y="1062245"/>
            <a:ext cx="7980859" cy="49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3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Представления графа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0" y="1415202"/>
            <a:ext cx="405648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72"/>
                  </p:ext>
                </p:extLst>
              </p:nvPr>
            </p:nvGraphicFramePr>
            <p:xfrm>
              <a:off x="4786511" y="2060848"/>
              <a:ext cx="3892788" cy="2597141"/>
            </p:xfrm>
            <a:graphic>
              <a:graphicData uri="http://schemas.openxmlformats.org/drawingml/2006/table">
                <a:tbl>
                  <a:tblPr/>
                  <a:tblGrid>
                    <a:gridCol w="19463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63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582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u-RU" sz="160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Матрица</a:t>
                          </a:r>
                          <a:r>
                            <a:rPr lang="ru-RU" sz="1600" baseline="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 связности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u-RU" sz="160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Список связности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82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 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e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ru-RU" sz="160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27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0 1 0 0 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b,e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27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l-PL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pl-PL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  0 0 1 1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82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1 0 0 0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82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1 0 0 0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1621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e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0 1 1 1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e</a:t>
                          </a:r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en-US" sz="1600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72"/>
                  </p:ext>
                </p:extLst>
              </p:nvPr>
            </p:nvGraphicFramePr>
            <p:xfrm>
              <a:off x="4786511" y="2060848"/>
              <a:ext cx="3892788" cy="2597141"/>
            </p:xfrm>
            <a:graphic>
              <a:graphicData uri="http://schemas.openxmlformats.org/drawingml/2006/table">
                <a:tbl>
                  <a:tblPr/>
                  <a:tblGrid>
                    <a:gridCol w="19463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63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u-RU" sz="160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Матрица</a:t>
                          </a:r>
                          <a:r>
                            <a:rPr lang="ru-RU" sz="1600" baseline="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 связности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u-RU" sz="160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Список связности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 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e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ru-RU" sz="160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0 1 0 0 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313" t="-280000" b="-4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l-PL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pl-PL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  0 0 1 1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313" t="-373214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1 0 0 0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313" t="-481818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1 0 0 0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313" t="-581818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1621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e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0 1 1 1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313" t="-669643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837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Построение пути генома. Граф перекрытий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Прямоугольник 7"/>
          <p:cNvSpPr/>
          <p:nvPr/>
        </p:nvSpPr>
        <p:spPr>
          <a:xfrm>
            <a:off x="241918" y="1023254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восстановить строку (геном) по пути генома, этот путь генома нужно сначала построить, используя спектр (набор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2"/>
              <p:cNvSpPr/>
              <p:nvPr/>
            </p:nvSpPr>
            <p:spPr>
              <a:xfrm>
                <a:off x="252047" y="1769978"/>
                <a:ext cx="87129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Введем определения: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𝑃𝑟𝑒𝑓𝑖𝑥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нуклеотида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𝑆𝑢𝑓𝑓𝑖𝑥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нуклеотида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</a:t>
                </a:r>
              </a:p>
            </p:txBody>
          </p:sp>
        </mc:Choice>
        <mc:Fallback xmlns="">
          <p:sp>
            <p:nvSpPr>
              <p:cNvPr id="15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7" y="1769978"/>
                <a:ext cx="8712968" cy="923330"/>
              </a:xfrm>
              <a:prstGeom prst="rect">
                <a:avLst/>
              </a:prstGeom>
              <a:blipFill>
                <a:blip r:embed="rId3"/>
                <a:stretch>
                  <a:fillRect l="-55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387" y="2384196"/>
            <a:ext cx="3339016" cy="320180"/>
          </a:xfrm>
          <a:prstGeom prst="rect">
            <a:avLst/>
          </a:prstGeom>
        </p:spPr>
      </p:pic>
      <p:pic>
        <p:nvPicPr>
          <p:cNvPr id="17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833" y="1955418"/>
            <a:ext cx="2524125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1"/>
              <p:cNvSpPr/>
              <p:nvPr/>
            </p:nvSpPr>
            <p:spPr>
              <a:xfrm>
                <a:off x="241918" y="2908551"/>
                <a:ext cx="87129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перекрытий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(ориентированный):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Вершины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Ребра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(ориентированные)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между двумя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-мерами, если префикс одного равен суффиксу другого.</a:t>
                </a:r>
              </a:p>
            </p:txBody>
          </p:sp>
        </mc:Choice>
        <mc:Fallback xmlns="">
          <p:sp>
            <p:nvSpPr>
              <p:cNvPr id="18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8" y="2908551"/>
                <a:ext cx="8712968" cy="1200329"/>
              </a:xfrm>
              <a:prstGeom prst="rect">
                <a:avLst/>
              </a:prstGeom>
              <a:blipFill>
                <a:blip r:embed="rId6"/>
                <a:stretch>
                  <a:fillRect l="-630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 descr="Fig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81" y="4108880"/>
            <a:ext cx="66675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9"/>
          <p:cNvSpPr/>
          <p:nvPr/>
        </p:nvSpPr>
        <p:spPr>
          <a:xfrm>
            <a:off x="3355688" y="5850431"/>
            <a:ext cx="217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вершин, 25 ребер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1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Overlap Graph Problem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662458"/>
            <a:ext cx="7090158" cy="60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Overlap Graph Problem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-29339" y="534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710069"/>
            <a:ext cx="1452270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Sample Input: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AGT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CGC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GAC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GCA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CAG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TTG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CTC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TGA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TCG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9792" y="158578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GT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8364" y="662458"/>
            <a:ext cx="70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</a:rPr>
              <a:t>AGT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CGC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GAC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GCA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CAG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TTG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CTC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TGA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ACT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TCG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264370" y="908721"/>
            <a:ext cx="923994" cy="86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264370" y="1154921"/>
            <a:ext cx="923994" cy="6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64370" y="1416490"/>
            <a:ext cx="923994" cy="35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3264370" y="1678059"/>
            <a:ext cx="947590" cy="9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3264370" y="1770453"/>
            <a:ext cx="947590" cy="12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3264370" y="1770453"/>
            <a:ext cx="947590" cy="43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64370" y="1770453"/>
            <a:ext cx="947590" cy="70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</p:cNvCxnSpPr>
          <p:nvPr/>
        </p:nvCxnSpPr>
        <p:spPr>
          <a:xfrm>
            <a:off x="3264370" y="1770453"/>
            <a:ext cx="947590" cy="95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64370" y="1770453"/>
            <a:ext cx="947590" cy="128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538663" y="158578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en-US" u="sng" dirty="0">
                <a:solidFill>
                  <a:srgbClr val="0070C0"/>
                </a:solidFill>
                <a:latin typeface="Consolas" panose="020B0609020204030204" pitchFamily="49" charset="0"/>
              </a:rPr>
              <a:t>GC</a:t>
            </a:r>
            <a:endParaRPr lang="ru-RU" altLang="en-US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38663" y="33509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350743" y="471641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altLang="en-US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CG</a:t>
            </a:r>
            <a:endParaRPr lang="en-US" u="sng" dirty="0">
              <a:solidFill>
                <a:srgbClr val="00B05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64370" y="1767202"/>
            <a:ext cx="971186" cy="156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015823" y="661654"/>
            <a:ext cx="70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</a:rPr>
              <a:t>AGT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CGC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GAC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70C0"/>
                </a:solidFill>
                <a:latin typeface="Consolas" panose="020B0609020204030204" pitchFamily="49" charset="0"/>
              </a:rPr>
              <a:t>GC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CAG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TTG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CTC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TGA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ACT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TCG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091829" y="907917"/>
            <a:ext cx="923994" cy="86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091829" y="1154117"/>
            <a:ext cx="923994" cy="6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091829" y="1415686"/>
            <a:ext cx="923994" cy="35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091829" y="1677255"/>
            <a:ext cx="947590" cy="923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091829" y="1769649"/>
            <a:ext cx="947590" cy="12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91829" y="1769649"/>
            <a:ext cx="947590" cy="43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91829" y="1769649"/>
            <a:ext cx="947590" cy="70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091829" y="1769649"/>
            <a:ext cx="947590" cy="95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91829" y="1769649"/>
            <a:ext cx="947590" cy="128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091829" y="1766398"/>
            <a:ext cx="971186" cy="156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49967" y="3786349"/>
            <a:ext cx="70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</a:rPr>
              <a:t>AGT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CG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GAC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</a:rPr>
              <a:t>GC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CAG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TTG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CTC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TGA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ACT 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TCG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925973" y="4032612"/>
            <a:ext cx="923994" cy="86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925973" y="4278812"/>
            <a:ext cx="923994" cy="6155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925973" y="4540381"/>
            <a:ext cx="923994" cy="35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925973" y="4801950"/>
            <a:ext cx="947590" cy="9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925973" y="4894344"/>
            <a:ext cx="947590" cy="12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925973" y="4894344"/>
            <a:ext cx="947590" cy="43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925973" y="4894344"/>
            <a:ext cx="947590" cy="70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925973" y="4894344"/>
            <a:ext cx="947590" cy="95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925973" y="4894344"/>
            <a:ext cx="947590" cy="128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925973" y="4891093"/>
            <a:ext cx="971186" cy="156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Прямоугольник 7"/>
              <p:cNvSpPr/>
              <p:nvPr/>
            </p:nvSpPr>
            <p:spPr>
              <a:xfrm>
                <a:off x="502920" y="5752579"/>
                <a:ext cx="26173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read’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ов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752579"/>
                <a:ext cx="2617314" cy="646331"/>
              </a:xfrm>
              <a:prstGeom prst="rect">
                <a:avLst/>
              </a:prstGeom>
              <a:blipFill>
                <a:blip r:embed="rId3"/>
                <a:stretch>
                  <a:fillRect l="-209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3"/>
          <p:cNvSpPr>
            <a:spLocks noChangeArrowheads="1"/>
          </p:cNvSpPr>
          <p:nvPr/>
        </p:nvSpPr>
        <p:spPr bwMode="auto">
          <a:xfrm>
            <a:off x="174721" y="3206290"/>
            <a:ext cx="1551656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Sample Output: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GCA -&gt; CAG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CAG -&gt; AGT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TTG -&gt; TGA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TGA -&gt; GAC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GAC -&gt; ACT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 -&gt; CTC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CTC -&gt; TCG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91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Путь в графе перекрытий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Прямоугольник 7"/>
          <p:cNvSpPr/>
          <p:nvPr/>
        </p:nvSpPr>
        <p:spPr>
          <a:xfrm>
            <a:off x="252047" y="2661699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графе геном все еще восстанавливается по горизонтальному пути генома, так как изначально был известен порядок.</a:t>
            </a:r>
          </a:p>
        </p:txBody>
      </p:sp>
      <p:pic>
        <p:nvPicPr>
          <p:cNvPr id="19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81" y="1024192"/>
            <a:ext cx="66675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3"/>
              <p:cNvSpPr/>
              <p:nvPr/>
            </p:nvSpPr>
            <p:spPr>
              <a:xfrm>
                <a:off x="252047" y="3378438"/>
                <a:ext cx="87129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реальной задаче порядок не известен, и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 (спектр) может быть задано произвольно, например, в лексикографическом порядке:</a:t>
                </a:r>
              </a:p>
            </p:txBody>
          </p:sp>
        </mc:Choice>
        <mc:Fallback xmlns="">
          <p:sp>
            <p:nvSpPr>
              <p:cNvPr id="20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7" y="3378438"/>
                <a:ext cx="8712968" cy="646331"/>
              </a:xfrm>
              <a:prstGeom prst="rect">
                <a:avLst/>
              </a:prstGeom>
              <a:blipFill>
                <a:blip r:embed="rId4"/>
                <a:stretch>
                  <a:fillRect l="-55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 descr="Fig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81" y="4095177"/>
            <a:ext cx="666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1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Путь в графе перекрытий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2" y="1462625"/>
            <a:ext cx="666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10"/>
              <p:cNvSpPr/>
              <p:nvPr/>
            </p:nvSpPr>
            <p:spPr>
              <a:xfrm>
                <a:off x="183867" y="3685524"/>
                <a:ext cx="87129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идея: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сборки генома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(восстановления строки) по множеству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read’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ов) сводится к тривиальной задаче восстановлени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строки (генома) по пути генома.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поиска пути – нетривиальная. В графовом представлении необходимо найти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путь, который проходит через каждую вершину графа один раз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7" y="3685524"/>
                <a:ext cx="8712968" cy="1477328"/>
              </a:xfrm>
              <a:prstGeom prst="rect">
                <a:avLst/>
              </a:prstGeom>
              <a:blipFill>
                <a:blip r:embed="rId4"/>
                <a:stretch>
                  <a:fillRect l="-560" t="-2479" r="-280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65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 smtClean="0"/>
              <a:t>Newspapers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2" y="1052736"/>
            <a:ext cx="6667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6"/>
          <p:cNvSpPr/>
          <p:nvPr/>
        </p:nvSpPr>
        <p:spPr>
          <a:xfrm>
            <a:off x="2195736" y="5243737"/>
            <a:ext cx="4680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восстановить содержимое газеты</a:t>
            </a:r>
          </a:p>
        </p:txBody>
      </p:sp>
    </p:spTree>
    <p:extLst>
      <p:ext uri="{BB962C8B-B14F-4D97-AF65-F5344CB8AC3E}">
        <p14:creationId xmlns:p14="http://schemas.microsoft.com/office/powerpoint/2010/main" val="3560290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Гамильтонов путь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Прямоугольник 10"/>
          <p:cNvSpPr/>
          <p:nvPr/>
        </p:nvSpPr>
        <p:spPr>
          <a:xfrm>
            <a:off x="183867" y="348957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Гамильтонов путь может быть не единственным:</a:t>
            </a:r>
          </a:p>
        </p:txBody>
      </p:sp>
      <p:pic>
        <p:nvPicPr>
          <p:cNvPr id="11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01" y="1166607"/>
            <a:ext cx="666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456544"/>
            <a:ext cx="1895475" cy="457200"/>
          </a:xfrm>
          <a:prstGeom prst="rect">
            <a:avLst/>
          </a:prstGeom>
        </p:spPr>
      </p:pic>
      <p:sp>
        <p:nvSpPr>
          <p:cNvPr id="13" name="Прямоугольник 13"/>
          <p:cNvSpPr/>
          <p:nvPr/>
        </p:nvSpPr>
        <p:spPr>
          <a:xfrm>
            <a:off x="183867" y="394677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Гамильтонов путь может не существовать.</a:t>
            </a:r>
          </a:p>
        </p:txBody>
      </p:sp>
      <p:sp>
        <p:nvSpPr>
          <p:cNvPr id="14" name="Прямоугольник 14"/>
          <p:cNvSpPr/>
          <p:nvPr/>
        </p:nvSpPr>
        <p:spPr>
          <a:xfrm>
            <a:off x="3760436" y="50585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Сложность?</a:t>
            </a:r>
          </a:p>
        </p:txBody>
      </p:sp>
    </p:spTree>
    <p:extLst>
      <p:ext uri="{BB962C8B-B14F-4D97-AF65-F5344CB8AC3E}">
        <p14:creationId xmlns:p14="http://schemas.microsoft.com/office/powerpoint/2010/main" val="306849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Графы де </a:t>
            </a:r>
            <a:r>
              <a:rPr lang="ru-RU" sz="2800" dirty="0" err="1"/>
              <a:t>Брюйна</a:t>
            </a:r>
            <a:r>
              <a:rPr lang="ru-RU" sz="2800" dirty="0"/>
              <a:t> для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0"/>
              <p:cNvSpPr/>
              <p:nvPr/>
            </p:nvSpPr>
            <p:spPr>
              <a:xfrm>
                <a:off x="88028" y="1298798"/>
                <a:ext cx="88764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Еще раз рассмотрим геном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как последовательность его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меров:</a:t>
                </a:r>
              </a:p>
            </p:txBody>
          </p:sp>
        </mc:Choice>
        <mc:Fallback xmlns="">
          <p:sp>
            <p:nvSpPr>
              <p:cNvPr id="15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8" y="1298798"/>
                <a:ext cx="8876460" cy="369332"/>
              </a:xfrm>
              <a:prstGeom prst="rect">
                <a:avLst/>
              </a:prstGeom>
              <a:blipFill>
                <a:blip r:embed="rId3"/>
                <a:stretch>
                  <a:fillRect l="-54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525" y="1347961"/>
            <a:ext cx="2181225" cy="266700"/>
          </a:xfrm>
          <a:prstGeom prst="rect">
            <a:avLst/>
          </a:prstGeom>
        </p:spPr>
      </p:pic>
      <p:pic>
        <p:nvPicPr>
          <p:cNvPr id="1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45" y="1790827"/>
            <a:ext cx="8082025" cy="281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2"/>
              <p:cNvSpPr/>
              <p:nvPr/>
            </p:nvSpPr>
            <p:spPr>
              <a:xfrm>
                <a:off x="58988" y="2764448"/>
                <a:ext cx="55640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-меры приписываются не к вершинам, а к ребрам:</a:t>
                </a:r>
              </a:p>
            </p:txBody>
          </p:sp>
        </mc:Choice>
        <mc:Fallback xmlns="">
          <p:sp>
            <p:nvSpPr>
              <p:cNvPr id="18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" y="2764448"/>
                <a:ext cx="5564092" cy="369332"/>
              </a:xfrm>
              <a:prstGeom prst="rect">
                <a:avLst/>
              </a:prstGeom>
              <a:blipFill>
                <a:blip r:embed="rId6"/>
                <a:stretch>
                  <a:fillRect l="-76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Fig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22449"/>
            <a:ext cx="666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7"/>
          <p:cNvSpPr/>
          <p:nvPr/>
        </p:nvSpPr>
        <p:spPr>
          <a:xfrm>
            <a:off x="2627784" y="3888346"/>
            <a:ext cx="4230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собрать геном по такому пути?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11"/>
              <p:cNvSpPr/>
              <p:nvPr/>
            </p:nvSpPr>
            <p:spPr>
              <a:xfrm>
                <a:off x="92193" y="4324481"/>
                <a:ext cx="82230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 последовательных ребер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(последовательных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-меров) пересекается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нуклеотидах, которыми будет маркироваться узел в пересечении: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3" y="4324481"/>
                <a:ext cx="8223026" cy="923330"/>
              </a:xfrm>
              <a:prstGeom prst="rect">
                <a:avLst/>
              </a:prstGeom>
              <a:blipFill>
                <a:blip r:embed="rId8"/>
                <a:stretch>
                  <a:fillRect l="-44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4" descr="Figu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234641"/>
            <a:ext cx="6667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угольник 15"/>
          <p:cNvSpPr/>
          <p:nvPr/>
        </p:nvSpPr>
        <p:spPr>
          <a:xfrm>
            <a:off x="88028" y="2383978"/>
            <a:ext cx="21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 де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Брюйна: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62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Графы де </a:t>
            </a:r>
            <a:r>
              <a:rPr lang="ru-RU" sz="2800" dirty="0" err="1"/>
              <a:t>Брюйна</a:t>
            </a:r>
            <a:r>
              <a:rPr lang="ru-RU" sz="2800" dirty="0"/>
              <a:t> для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Прямоугольник 10"/>
          <p:cNvSpPr/>
          <p:nvPr/>
        </p:nvSpPr>
        <p:spPr>
          <a:xfrm>
            <a:off x="88028" y="1867040"/>
            <a:ext cx="8876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идея: склеивание одинаково помеченных узлов:</a:t>
            </a:r>
          </a:p>
        </p:txBody>
      </p:sp>
      <p:pic>
        <p:nvPicPr>
          <p:cNvPr id="25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08" y="1196752"/>
            <a:ext cx="6667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5" y="2750601"/>
            <a:ext cx="884308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6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Графы де </a:t>
            </a:r>
            <a:r>
              <a:rPr lang="ru-RU" sz="2800" dirty="0" err="1"/>
              <a:t>Брюйна</a:t>
            </a:r>
            <a:r>
              <a:rPr lang="ru-RU" sz="2800" dirty="0"/>
              <a:t> для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Прямоугольник 10"/>
          <p:cNvSpPr/>
          <p:nvPr/>
        </p:nvSpPr>
        <p:spPr>
          <a:xfrm>
            <a:off x="88028" y="1867040"/>
            <a:ext cx="8876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идея: склеивание одинаково помеченных узлов:</a:t>
            </a:r>
          </a:p>
        </p:txBody>
      </p:sp>
      <p:pic>
        <p:nvPicPr>
          <p:cNvPr id="11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08" y="1196752"/>
            <a:ext cx="6667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8" y="2760580"/>
            <a:ext cx="8926366" cy="28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4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Графы де </a:t>
            </a:r>
            <a:r>
              <a:rPr lang="ru-RU" sz="2800" dirty="0" err="1"/>
              <a:t>Брюйна</a:t>
            </a:r>
            <a:r>
              <a:rPr lang="ru-RU" sz="2800" dirty="0"/>
              <a:t> для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2" descr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" y="1196752"/>
            <a:ext cx="8572980" cy="279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9"/>
          <p:cNvSpPr/>
          <p:nvPr/>
        </p:nvSpPr>
        <p:spPr>
          <a:xfrm>
            <a:off x="5944507" y="4476501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де Брюйна для строки</a:t>
            </a:r>
          </a:p>
        </p:txBody>
      </p:sp>
      <p:sp>
        <p:nvSpPr>
          <p:cNvPr id="15" name="Стрелка вниз 2"/>
          <p:cNvSpPr/>
          <p:nvPr/>
        </p:nvSpPr>
        <p:spPr bwMode="auto">
          <a:xfrm rot="10800000">
            <a:off x="7164288" y="3898411"/>
            <a:ext cx="288032" cy="41451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6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40" y="4885581"/>
            <a:ext cx="2143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7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Графы де </a:t>
            </a:r>
            <a:r>
              <a:rPr lang="ru-RU" sz="2800" dirty="0" err="1"/>
              <a:t>Брюйна</a:t>
            </a:r>
            <a:r>
              <a:rPr lang="ru-RU" sz="2800" dirty="0"/>
              <a:t> для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8"/>
              <p:cNvSpPr/>
              <p:nvPr/>
            </p:nvSpPr>
            <p:spPr>
              <a:xfrm>
                <a:off x="197768" y="1095212"/>
                <a:ext cx="843921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де Брюйна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спектра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Вершинами графа де Брюйна являются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уникальные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меры, являющиеся либо префиксами, либо суффиксами исходных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исходного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 соединяем префикс с суффиксом</a:t>
                </a:r>
              </a:p>
            </p:txBody>
          </p:sp>
        </mc:Choice>
        <mc:Fallback xmlns="">
          <p:sp>
            <p:nvSpPr>
              <p:cNvPr id="11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8" y="1095212"/>
                <a:ext cx="8439210" cy="1200329"/>
              </a:xfrm>
              <a:prstGeom prst="rect">
                <a:avLst/>
              </a:prstGeom>
              <a:blipFill>
                <a:blip r:embed="rId3"/>
                <a:stretch>
                  <a:fillRect l="-578" t="-3046" r="-14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"/>
              <p:cNvSpPr/>
              <p:nvPr/>
            </p:nvSpPr>
            <p:spPr>
              <a:xfrm>
                <a:off x="164742" y="2481431"/>
                <a:ext cx="20163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Исходные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меры:</a:t>
                </a:r>
                <a:endParaRPr lang="ru-RU" dirty="0"/>
              </a:p>
            </p:txBody>
          </p:sp>
        </mc:Choice>
        <mc:Fallback xmlns="">
          <p:sp>
            <p:nvSpPr>
              <p:cNvPr id="1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42" y="2481431"/>
                <a:ext cx="2016386" cy="369332"/>
              </a:xfrm>
              <a:prstGeom prst="rect">
                <a:avLst/>
              </a:prstGeom>
              <a:blipFill>
                <a:blip r:embed="rId4"/>
                <a:stretch>
                  <a:fillRect l="-2417" t="-8197" r="-18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42" y="2950498"/>
            <a:ext cx="8732093" cy="283908"/>
          </a:xfrm>
          <a:prstGeom prst="rect">
            <a:avLst/>
          </a:prstGeom>
        </p:spPr>
      </p:pic>
      <p:sp>
        <p:nvSpPr>
          <p:cNvPr id="18" name="Прямоугольник 10"/>
          <p:cNvSpPr/>
          <p:nvPr/>
        </p:nvSpPr>
        <p:spPr>
          <a:xfrm>
            <a:off x="164742" y="3500537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графа 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Брюйна:</a:t>
            </a:r>
            <a:endParaRPr lang="ru-RU" dirty="0"/>
          </a:p>
        </p:txBody>
      </p:sp>
      <p:pic>
        <p:nvPicPr>
          <p:cNvPr id="19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656" y="4008041"/>
            <a:ext cx="5219434" cy="263366"/>
          </a:xfrm>
          <a:prstGeom prst="rect">
            <a:avLst/>
          </a:prstGeom>
        </p:spPr>
      </p:pic>
      <p:sp>
        <p:nvSpPr>
          <p:cNvPr id="20" name="Прямоугольник 13"/>
          <p:cNvSpPr/>
          <p:nvPr/>
        </p:nvSpPr>
        <p:spPr>
          <a:xfrm>
            <a:off x="164742" y="4432872"/>
            <a:ext cx="184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Брюйна:</a:t>
            </a:r>
            <a:endParaRPr lang="ru-RU" dirty="0"/>
          </a:p>
        </p:txBody>
      </p:sp>
      <p:pic>
        <p:nvPicPr>
          <p:cNvPr id="21" name="Picture 2" descr="Fig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82" y="4538666"/>
            <a:ext cx="666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15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De </a:t>
            </a:r>
            <a:r>
              <a:rPr lang="en-US" sz="2800" dirty="0" err="1"/>
              <a:t>Bruijn</a:t>
            </a:r>
            <a:r>
              <a:rPr lang="en-US" sz="2800" dirty="0"/>
              <a:t> Graph from a String Problem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31" y="710069"/>
            <a:ext cx="7573029" cy="59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6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De </a:t>
            </a:r>
            <a:r>
              <a:rPr lang="en-US" sz="2800" dirty="0" err="1"/>
              <a:t>Bruijn</a:t>
            </a:r>
            <a:r>
              <a:rPr lang="en-US" sz="2800" dirty="0"/>
              <a:t> Graph from a String Problem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693617"/>
            <a:ext cx="224736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Sample Input: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TCGGCCCATTTCTTTCCCGT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083056" y="796523"/>
            <a:ext cx="807823" cy="3662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TCGGC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CGGCC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GGCCC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GCCCA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CCCAT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CCATT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CATTT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ATTTC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TTTCT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TTCTT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TCTTT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CTTTC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TTTCC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TTCCC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TCCCG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CCCGT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26872" y="1268760"/>
            <a:ext cx="1713080" cy="14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 rot="307661">
                <a:off x="2453482" y="950029"/>
                <a:ext cx="1698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7661">
                <a:off x="2453482" y="950029"/>
                <a:ext cx="1698029" cy="369332"/>
              </a:xfrm>
              <a:prstGeom prst="rect">
                <a:avLst/>
              </a:prstGeom>
              <a:blipFill>
                <a:blip r:embed="rId3"/>
                <a:stretch>
                  <a:fillRect l="-3169" t="-6977" r="-2113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04248" y="1016782"/>
            <a:ext cx="585046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TTTC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CCAT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CCCA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CCCG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CCGT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CGGC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GGCC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CTTT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GCCC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TCCC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TCGG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TCTT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TTCC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093112" y="1559925"/>
                <a:ext cx="15491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уникальные</a:t>
                </a:r>
              </a:p>
              <a:p>
                <a:pPr algn="ctr"/>
                <a:r>
                  <a:rPr lang="ru-RU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ru-RU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12" y="1559925"/>
                <a:ext cx="1549142" cy="646331"/>
              </a:xfrm>
              <a:prstGeom prst="rect">
                <a:avLst/>
              </a:prstGeom>
              <a:blipFill>
                <a:blip r:embed="rId4"/>
                <a:stretch>
                  <a:fillRect t="-5660" r="-274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5010171" y="2386127"/>
            <a:ext cx="1722069" cy="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093112" y="4509120"/>
                <a:ext cx="391039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Проходим по </a:t>
                </a:r>
                <a:r>
                  <a:rPr lang="ru-RU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спектру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соединяя соответствующие </a:t>
                </a:r>
                <a:r>
                  <a:rPr lang="ru-RU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уникальные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ru-RU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Выводим граф в виде списка связности</a:t>
                </a:r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12" y="4509120"/>
                <a:ext cx="3910395" cy="1477328"/>
              </a:xfrm>
              <a:prstGeom prst="rect">
                <a:avLst/>
              </a:prstGeom>
              <a:blipFill>
                <a:blip r:embed="rId5"/>
                <a:stretch>
                  <a:fillRect l="-93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7112804" y="4077072"/>
            <a:ext cx="0" cy="48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55776" y="5143140"/>
            <a:ext cx="259228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04342" y="3140968"/>
            <a:ext cx="1949201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Sample Output: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ATTT -&gt; TTTC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CATT -&gt; ATTT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CCAT -&gt; CATT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CCCA -&gt; CCAT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CCCG -&gt; CCGT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CGGC -&gt; GGCC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CTTT -&gt; TTTC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GCCC -&gt; CCCA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GGCC -&gt; GCCC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TCCC -&gt; CCCG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TCGG -&gt; CGGC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TCTT -&gt; CTTT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TTCC -&gt; TCCC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TTCT -&gt; TCTT 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TTTC -&gt; TTCC,TTCT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5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 smtClean="0"/>
              <a:t>Newspapers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Прямоугольник 6"/>
          <p:cNvSpPr/>
          <p:nvPr/>
        </p:nvSpPr>
        <p:spPr>
          <a:xfrm>
            <a:off x="281887" y="1188159"/>
            <a:ext cx="889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восстановления необходимо использовать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перекрывающиеся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фрагменты разных копий:</a:t>
            </a:r>
          </a:p>
        </p:txBody>
      </p:sp>
      <p:pic>
        <p:nvPicPr>
          <p:cNvPr id="13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6" y="2438932"/>
            <a:ext cx="8793927" cy="13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1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 err="1"/>
              <a:t>Секвенирование</a:t>
            </a:r>
            <a:r>
              <a:rPr lang="ru-RU" sz="3200" dirty="0"/>
              <a:t> генома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Прямоугольник 6"/>
          <p:cNvSpPr/>
          <p:nvPr/>
        </p:nvSpPr>
        <p:spPr>
          <a:xfrm>
            <a:off x="179512" y="1142514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существует технологий, позволяющих секвенировать геном от начала до конца.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Секвенируются относительно короткие фрагменты ДНК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подход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берется небольшой образец ткани,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содержащей миллионы клеток с идентичной ДНК,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биохимические методы, чтобы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ДНК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фрагменты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по которым восстанавливается геном.</a:t>
            </a:r>
          </a:p>
        </p:txBody>
      </p:sp>
      <p:pic>
        <p:nvPicPr>
          <p:cNvPr id="11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619842"/>
            <a:ext cx="3528392" cy="3066098"/>
          </a:xfrm>
          <a:prstGeom prst="rect">
            <a:avLst/>
          </a:prstGeom>
        </p:spPr>
      </p:pic>
      <p:sp>
        <p:nvSpPr>
          <p:cNvPr id="14" name="Прямоугольник 9"/>
          <p:cNvSpPr/>
          <p:nvPr/>
        </p:nvSpPr>
        <p:spPr>
          <a:xfrm>
            <a:off x="1241944" y="2684641"/>
            <a:ext cx="3114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одинаковых копий генома</a:t>
            </a:r>
          </a:p>
        </p:txBody>
      </p:sp>
      <p:sp>
        <p:nvSpPr>
          <p:cNvPr id="15" name="Прямоугольник 11"/>
          <p:cNvSpPr/>
          <p:nvPr/>
        </p:nvSpPr>
        <p:spPr>
          <a:xfrm>
            <a:off x="1444388" y="3414868"/>
            <a:ext cx="2709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Фрагментация генома на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</a:p>
        </p:txBody>
      </p:sp>
      <p:sp>
        <p:nvSpPr>
          <p:cNvPr id="16" name="Прямоугольник 12"/>
          <p:cNvSpPr/>
          <p:nvPr/>
        </p:nvSpPr>
        <p:spPr>
          <a:xfrm>
            <a:off x="1718840" y="4174113"/>
            <a:ext cx="216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Секвенирование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</a:t>
            </a:r>
          </a:p>
        </p:txBody>
      </p:sp>
      <p:sp>
        <p:nvSpPr>
          <p:cNvPr id="17" name="Прямоугольник 13"/>
          <p:cNvSpPr/>
          <p:nvPr/>
        </p:nvSpPr>
        <p:spPr>
          <a:xfrm>
            <a:off x="1365590" y="4919266"/>
            <a:ext cx="286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генома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перекрывающихся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</a:t>
            </a:r>
          </a:p>
        </p:txBody>
      </p:sp>
      <p:sp>
        <p:nvSpPr>
          <p:cNvPr id="18" name="Прямоугольник 14"/>
          <p:cNvSpPr/>
          <p:nvPr/>
        </p:nvSpPr>
        <p:spPr>
          <a:xfrm>
            <a:off x="2922606" y="5847284"/>
            <a:ext cx="2866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чем сложность?</a:t>
            </a:r>
          </a:p>
        </p:txBody>
      </p:sp>
    </p:spTree>
    <p:extLst>
      <p:ext uri="{BB962C8B-B14F-4D97-AF65-F5344CB8AC3E}">
        <p14:creationId xmlns:p14="http://schemas.microsoft.com/office/powerpoint/2010/main" val="390102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 err="1"/>
              <a:t>Секвенирование</a:t>
            </a:r>
            <a:r>
              <a:rPr lang="ru-RU" sz="3200" dirty="0"/>
              <a:t> генома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Прямоугольник 6"/>
          <p:cNvSpPr/>
          <p:nvPr/>
        </p:nvSpPr>
        <p:spPr>
          <a:xfrm>
            <a:off x="179512" y="1142514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секвенирования генома является в большей степени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чем биологической: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Биологи имеют возможность генерировать достаточно много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 для анализа некоторого большого генома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генома из этого огромного числа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 – сложная вычислительная задача.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ДНК состоит из 2 цепей: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неизвестно, какую последовательность брать (прямую или обратно-комплементарную).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секвенирования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(неточность оборудования) – невозможность точной идентификации всех перекрывающихся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регионы генома могут быть вообще не покрыты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невозможность восстановить весь геном.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2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Идеальное покрытие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6"/>
              <p:cNvSpPr/>
              <p:nvPr/>
            </p:nvSpPr>
            <p:spPr>
              <a:xfrm>
                <a:off x="179512" y="1142514"/>
                <a:ext cx="87129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read’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 одинаковой длины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ead’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 из одной последовательности ДНК.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 ошибок.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Идеальное покрытие – каждая подстрока генома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мер) является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read’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ом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 копий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42514"/>
                <a:ext cx="8712968" cy="1477328"/>
              </a:xfrm>
              <a:prstGeom prst="rect">
                <a:avLst/>
              </a:prstGeom>
              <a:blipFill>
                <a:blip r:embed="rId3"/>
                <a:stretch>
                  <a:fillRect l="-4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7"/>
              <p:cNvSpPr/>
              <p:nvPr/>
            </p:nvSpPr>
            <p:spPr>
              <a:xfrm>
                <a:off x="179512" y="3501008"/>
                <a:ext cx="87129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Сначала попробуем решить обратную задачу: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 Composition Problem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формирование коллекции всех подстрок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исходной строки (включая повторяющиеся).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общем случае, используется лексикографический порядок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 в коллекции.</a:t>
                </a:r>
              </a:p>
            </p:txBody>
          </p:sp>
        </mc:Choice>
        <mc:Fallback xmlns="">
          <p:sp>
            <p:nvSpPr>
              <p:cNvPr id="11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01008"/>
                <a:ext cx="8712968" cy="1477328"/>
              </a:xfrm>
              <a:prstGeom prst="rect">
                <a:avLst/>
              </a:prstGeom>
              <a:blipFill>
                <a:blip r:embed="rId4"/>
                <a:stretch>
                  <a:fillRect l="-559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72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String Composition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40629"/>
            <a:ext cx="6733182" cy="54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6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Восстановление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7"/>
              <p:cNvSpPr/>
              <p:nvPr/>
            </p:nvSpPr>
            <p:spPr>
              <a:xfrm>
                <a:off x="218646" y="1196752"/>
                <a:ext cx="8712968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 Composition Problem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прямая задача. Для сборки генома требуется решение обратной задачи –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восстановление строки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коллекции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read’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ов).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Пример:</a:t>
                </a: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 спектр: 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Очевидный подход – соединение пар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меров, которые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перекрываются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символами</a:t>
                </a:r>
              </a:p>
            </p:txBody>
          </p:sp>
        </mc:Choice>
        <mc:Fallback xmlns="">
          <p:sp>
            <p:nvSpPr>
              <p:cNvPr id="9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" y="1196752"/>
                <a:ext cx="8712968" cy="2862322"/>
              </a:xfrm>
              <a:prstGeom prst="rect">
                <a:avLst/>
              </a:prstGeom>
              <a:blipFill>
                <a:blip r:embed="rId3"/>
                <a:stretch>
                  <a:fillRect l="-630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722" y="2962439"/>
            <a:ext cx="3457575" cy="314325"/>
          </a:xfrm>
          <a:prstGeom prst="rect">
            <a:avLst/>
          </a:prstGeom>
        </p:spPr>
      </p:pic>
      <p:pic>
        <p:nvPicPr>
          <p:cNvPr id="12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471" y="3939770"/>
            <a:ext cx="1362075" cy="1714500"/>
          </a:xfrm>
          <a:prstGeom prst="rect">
            <a:avLst/>
          </a:prstGeom>
        </p:spPr>
      </p:pic>
      <p:sp>
        <p:nvSpPr>
          <p:cNvPr id="13" name="Прямоугольник 9"/>
          <p:cNvSpPr/>
          <p:nvPr/>
        </p:nvSpPr>
        <p:spPr>
          <a:xfrm>
            <a:off x="3597476" y="5824761"/>
            <a:ext cx="1955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чего начать?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Восстановление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Прямоугольник 7"/>
          <p:cNvSpPr/>
          <p:nvPr/>
        </p:nvSpPr>
        <p:spPr>
          <a:xfrm>
            <a:off x="218646" y="1196752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Менее очевидный пример: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Спектр: </a:t>
            </a:r>
          </a:p>
        </p:txBody>
      </p:sp>
      <p:pic>
        <p:nvPicPr>
          <p:cNvPr id="15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83943"/>
            <a:ext cx="8475825" cy="262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9"/>
              <p:cNvSpPr/>
              <p:nvPr/>
            </p:nvSpPr>
            <p:spPr>
              <a:xfrm>
                <a:off x="252047" y="2711696"/>
                <a:ext cx="7680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опять начинать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dirty="0"/>
                  <a:t>TAA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(так как ни один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 не заканчивается на </a:t>
                </a:r>
                <a:r>
                  <a:rPr lang="en-US" dirty="0" smtClean="0"/>
                  <a:t>TA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6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7" y="2711696"/>
                <a:ext cx="7680308" cy="369332"/>
              </a:xfrm>
              <a:prstGeom prst="rect">
                <a:avLst/>
              </a:prstGeom>
              <a:blipFill>
                <a:blip r:embed="rId4"/>
                <a:stretch>
                  <a:fillRect l="-635" t="-11667" r="-7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724" y="3245828"/>
            <a:ext cx="1171575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2"/>
              <p:cNvSpPr/>
              <p:nvPr/>
            </p:nvSpPr>
            <p:spPr>
              <a:xfrm>
                <a:off x="218646" y="5203179"/>
                <a:ext cx="5242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Застряли, так как ни один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 не начинается с </a:t>
                </a:r>
                <a:r>
                  <a:rPr lang="en-US" dirty="0"/>
                  <a:t>TT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" y="5203179"/>
                <a:ext cx="5242461" cy="369332"/>
              </a:xfrm>
              <a:prstGeom prst="rect">
                <a:avLst/>
              </a:prstGeom>
              <a:blipFill>
                <a:blip r:embed="rId6"/>
                <a:stretch>
                  <a:fillRect l="-1047" t="-11667" r="-16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00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13596</TotalTime>
  <Words>1120</Words>
  <Application>Microsoft Office PowerPoint</Application>
  <PresentationFormat>On-screen Show (4:3)</PresentationFormat>
  <Paragraphs>296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Microsoft YaHei</vt:lpstr>
      <vt:lpstr>Arial</vt:lpstr>
      <vt:lpstr>Bernard MT Condensed</vt:lpstr>
      <vt:lpstr>Calibri</vt:lpstr>
      <vt:lpstr>Cambria</vt:lpstr>
      <vt:lpstr>Cambria Math</vt:lpstr>
      <vt:lpstr>Consolas</vt:lpstr>
      <vt:lpstr>Rockwell</vt:lpstr>
      <vt:lpstr>Rockwell Condensed</vt:lpstr>
      <vt:lpstr>Times New Roman</vt:lpstr>
      <vt:lpstr>Wingdings</vt:lpstr>
      <vt:lpstr>Wood Type</vt:lpstr>
      <vt:lpstr>Image</vt:lpstr>
      <vt:lpstr>PowerPoint Presentation</vt:lpstr>
      <vt:lpstr>Newspapers</vt:lpstr>
      <vt:lpstr>Newspapers</vt:lpstr>
      <vt:lpstr>Секвенирование генома</vt:lpstr>
      <vt:lpstr>Секвенирование генома</vt:lpstr>
      <vt:lpstr>Идеальное покрытие</vt:lpstr>
      <vt:lpstr>String Composition Problem</vt:lpstr>
      <vt:lpstr>Восстановление строки</vt:lpstr>
      <vt:lpstr>Восстановление строки</vt:lpstr>
      <vt:lpstr>Восстановление строки</vt:lpstr>
      <vt:lpstr>Восстановление строки</vt:lpstr>
      <vt:lpstr>Путь генома</vt:lpstr>
      <vt:lpstr>String Spelled by a Genome Path Problem</vt:lpstr>
      <vt:lpstr>Представления графа</vt:lpstr>
      <vt:lpstr>Построение пути генома. Граф перекрытий</vt:lpstr>
      <vt:lpstr>Overlap Graph Problem</vt:lpstr>
      <vt:lpstr>Overlap Graph Problem</vt:lpstr>
      <vt:lpstr>Путь в графе перекрытий</vt:lpstr>
      <vt:lpstr>Путь в графе перекрытий</vt:lpstr>
      <vt:lpstr>Гамильтонов путь</vt:lpstr>
      <vt:lpstr>Графы де Брюйна для строки</vt:lpstr>
      <vt:lpstr>Графы де Брюйна для строки</vt:lpstr>
      <vt:lpstr>Графы де Брюйна для строки</vt:lpstr>
      <vt:lpstr>Графы де Брюйна для строки</vt:lpstr>
      <vt:lpstr>Графы де Брюйна для строки</vt:lpstr>
      <vt:lpstr>De Bruijn Graph from a String Problem</vt:lpstr>
      <vt:lpstr>De Bruijn Graph from a String Problem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279</cp:revision>
  <dcterms:created xsi:type="dcterms:W3CDTF">2015-02-23T15:47:50Z</dcterms:created>
  <dcterms:modified xsi:type="dcterms:W3CDTF">2020-11-13T12:51:56Z</dcterms:modified>
</cp:coreProperties>
</file>