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57" r:id="rId11"/>
    <p:sldId id="258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8F03-8A5D-45F0-9D95-13528E0420DE}" type="datetimeFigureOut">
              <a:rPr lang="ru-RU" smtClean="0"/>
              <a:t>09.02.2024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42C8-3FFE-4CE0-8C5C-424235394A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3939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8F03-8A5D-45F0-9D95-13528E0420DE}" type="datetimeFigureOut">
              <a:rPr lang="ru-RU" smtClean="0"/>
              <a:t>09.02.2024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42C8-3FFE-4CE0-8C5C-424235394A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58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8F03-8A5D-45F0-9D95-13528E0420DE}" type="datetimeFigureOut">
              <a:rPr lang="ru-RU" smtClean="0"/>
              <a:t>09.02.2024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42C8-3FFE-4CE0-8C5C-424235394A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014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8F03-8A5D-45F0-9D95-13528E0420DE}" type="datetimeFigureOut">
              <a:rPr lang="ru-RU" smtClean="0"/>
              <a:t>09.02.2024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42C8-3FFE-4CE0-8C5C-424235394ABA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2498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8F03-8A5D-45F0-9D95-13528E0420DE}" type="datetimeFigureOut">
              <a:rPr lang="ru-RU" smtClean="0"/>
              <a:t>09.02.2024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42C8-3FFE-4CE0-8C5C-424235394A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263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8F03-8A5D-45F0-9D95-13528E0420DE}" type="datetimeFigureOut">
              <a:rPr lang="ru-RU" smtClean="0"/>
              <a:t>09.02.2024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42C8-3FFE-4CE0-8C5C-424235394A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13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8F03-8A5D-45F0-9D95-13528E0420DE}" type="datetimeFigureOut">
              <a:rPr lang="ru-RU" smtClean="0"/>
              <a:t>09.02.2024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42C8-3FFE-4CE0-8C5C-424235394A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7522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8F03-8A5D-45F0-9D95-13528E0420DE}" type="datetimeFigureOut">
              <a:rPr lang="ru-RU" smtClean="0"/>
              <a:t>09.02.2024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42C8-3FFE-4CE0-8C5C-424235394A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398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8F03-8A5D-45F0-9D95-13528E0420DE}" type="datetimeFigureOut">
              <a:rPr lang="ru-RU" smtClean="0"/>
              <a:t>09.02.2024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42C8-3FFE-4CE0-8C5C-424235394A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102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8F03-8A5D-45F0-9D95-13528E0420DE}" type="datetimeFigureOut">
              <a:rPr lang="ru-RU" smtClean="0"/>
              <a:t>09.02.2024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42C8-3FFE-4CE0-8C5C-424235394A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206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8F03-8A5D-45F0-9D95-13528E0420DE}" type="datetimeFigureOut">
              <a:rPr lang="ru-RU" smtClean="0"/>
              <a:t>09.02.2024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42C8-3FFE-4CE0-8C5C-424235394A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013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8F03-8A5D-45F0-9D95-13528E0420DE}" type="datetimeFigureOut">
              <a:rPr lang="ru-RU" smtClean="0"/>
              <a:t>09.02.2024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42C8-3FFE-4CE0-8C5C-424235394A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529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8F03-8A5D-45F0-9D95-13528E0420DE}" type="datetimeFigureOut">
              <a:rPr lang="ru-RU" smtClean="0"/>
              <a:t>09.02.2024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42C8-3FFE-4CE0-8C5C-424235394A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09561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8F03-8A5D-45F0-9D95-13528E0420DE}" type="datetimeFigureOut">
              <a:rPr lang="ru-RU" smtClean="0"/>
              <a:t>09.02.2024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42C8-3FFE-4CE0-8C5C-424235394A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02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8F03-8A5D-45F0-9D95-13528E0420DE}" type="datetimeFigureOut">
              <a:rPr lang="ru-RU" smtClean="0"/>
              <a:t>09.02.2024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42C8-3FFE-4CE0-8C5C-424235394A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22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8F03-8A5D-45F0-9D95-13528E0420DE}" type="datetimeFigureOut">
              <a:rPr lang="ru-RU" smtClean="0"/>
              <a:t>09.02.2024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42C8-3FFE-4CE0-8C5C-424235394A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5663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8F03-8A5D-45F0-9D95-13528E0420DE}" type="datetimeFigureOut">
              <a:rPr lang="ru-RU" smtClean="0"/>
              <a:t>09.02.2024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42C8-3FFE-4CE0-8C5C-424235394A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99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098F03-8A5D-45F0-9D95-13528E0420DE}" type="datetimeFigureOut">
              <a:rPr lang="ru-RU" smtClean="0"/>
              <a:t>09.02.2024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B9642C8-3FFE-4CE0-8C5C-424235394A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14119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ADFBE1-BCD8-4AED-B9C3-8CE610C819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Thymeleaf</a:t>
            </a:r>
            <a:r>
              <a:rPr lang="en-US" dirty="0"/>
              <a:t>. Bootstrap. JS.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DB43A49-1914-4F1C-A67E-D81890353C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1426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1D0B8A-415D-460F-998A-15773E478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 </a:t>
            </a:r>
            <a:r>
              <a:rPr lang="en-US" dirty="0"/>
              <a:t>JSP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10FCB0-B9B1-474F-AA19-35AE4E0E8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JSP Architecture - GeeksforGeeks">
            <a:extLst>
              <a:ext uri="{FF2B5EF4-FFF2-40B4-BE49-F238E27FC236}">
                <a16:creationId xmlns:a16="http://schemas.microsoft.com/office/drawing/2014/main" id="{C84D6AEA-10B1-4E77-94D0-4FDAC93E2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262" y="1874517"/>
            <a:ext cx="8393475" cy="449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360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B01851-DAF1-46E2-9A9A-BBC9A6C93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 </a:t>
            </a:r>
            <a:r>
              <a:rPr lang="en-US" dirty="0"/>
              <a:t>THYMELEAF</a:t>
            </a:r>
            <a:endParaRPr lang="ru-RU" dirty="0"/>
          </a:p>
        </p:txBody>
      </p:sp>
      <p:pic>
        <p:nvPicPr>
          <p:cNvPr id="2050" name="Picture 2" descr="Generating PDFs with Java, Flying Saucer and Thymeleaf (Part 1) – Thomas  Uhrig's Blog – My personal blog about software development since 2010">
            <a:extLst>
              <a:ext uri="{FF2B5EF4-FFF2-40B4-BE49-F238E27FC236}">
                <a16:creationId xmlns:a16="http://schemas.microsoft.com/office/drawing/2014/main" id="{A9B969A1-CC2B-4F15-A4D4-E5679D0A33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200" y="1389383"/>
            <a:ext cx="7410425" cy="374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2771D3-8390-435C-B206-29CA1C1E1714}"/>
              </a:ext>
            </a:extLst>
          </p:cNvPr>
          <p:cNvSpPr txBox="1"/>
          <p:nvPr/>
        </p:nvSpPr>
        <p:spPr>
          <a:xfrm>
            <a:off x="3146412" y="527528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 err="1">
                <a:effectLst/>
                <a:latin typeface="-apple-system"/>
              </a:rPr>
              <a:t>Thymeleaf</a:t>
            </a:r>
            <a:r>
              <a:rPr lang="ru-RU" b="0" i="0" dirty="0">
                <a:effectLst/>
                <a:latin typeface="-apple-system"/>
              </a:rPr>
              <a:t> — современный серверный механизм Java-шаблонов для веб- и автономных сред, способный обрабатывать HTML, XML, JavaScript, CSS и даже простой текст.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9366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35EBCE-C81E-4B37-BB3B-B22B9006A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ДЕЛАЕМ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B568DF-E361-44DB-9F64-52B3977B3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 ПОДКЛЮЧИТЬ(ЗАВИСИМОСТЬ, БИНЫ, </a:t>
            </a:r>
            <a:r>
              <a:rPr lang="en-US" dirty="0"/>
              <a:t>HTML</a:t>
            </a:r>
            <a:r>
              <a:rPr lang="ru-RU" dirty="0"/>
              <a:t>-заголовок)</a:t>
            </a:r>
            <a:r>
              <a:rPr lang="en-US" dirty="0"/>
              <a:t> </a:t>
            </a:r>
            <a:endParaRPr lang="ru-RU" dirty="0"/>
          </a:p>
          <a:p>
            <a:r>
              <a:rPr lang="ru-RU" dirty="0"/>
              <a:t>ВЫВОД ДАННЫХ НА СТРАНИЦЕ(ОБЫЧНЫЕ ПЕРЕМЕННЫЕ, СПИСОК)</a:t>
            </a:r>
          </a:p>
          <a:p>
            <a:r>
              <a:rPr lang="ru-RU" dirty="0"/>
              <a:t>ПОДКЛЮЧЕНИЕ СТИЛЕЙ И СКРИПТОВ</a:t>
            </a:r>
          </a:p>
          <a:p>
            <a:r>
              <a:rPr lang="ru-RU" dirty="0"/>
              <a:t>УСЛОВНЫЕ ОПЕРАТОРЫ</a:t>
            </a:r>
            <a:r>
              <a:rPr lang="en-US" dirty="0"/>
              <a:t>(</a:t>
            </a:r>
            <a:r>
              <a:rPr lang="en-US" dirty="0" err="1"/>
              <a:t>th:if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th:switch</a:t>
            </a:r>
            <a:r>
              <a:rPr lang="en-US" dirty="0"/>
              <a:t> + </a:t>
            </a:r>
            <a:r>
              <a:rPr lang="en-US" dirty="0" err="1"/>
              <a:t>th:case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ПЕРЕДАЧА ПАРАМЕТРОВ В ВЫЗОВ ФУНКЦИИ</a:t>
            </a:r>
          </a:p>
          <a:p>
            <a:r>
              <a:rPr lang="ru-RU" dirty="0"/>
              <a:t>ВСТРАИВАНИЕ СТРАНИЦ(</a:t>
            </a:r>
            <a:r>
              <a:rPr lang="en-US" dirty="0"/>
              <a:t>include, insert, replace</a:t>
            </a:r>
            <a:r>
              <a:rPr lang="ru-RU" dirty="0"/>
              <a:t>)</a:t>
            </a:r>
          </a:p>
          <a:p>
            <a:r>
              <a:rPr lang="ru-RU" dirty="0"/>
              <a:t>СОЗДАНИЕ ФОРМЫ И ОТПРАВКА</a:t>
            </a:r>
            <a:r>
              <a:rPr lang="en-US" dirty="0"/>
              <a:t> POST </a:t>
            </a:r>
            <a:r>
              <a:rPr lang="ru-RU" dirty="0"/>
              <a:t>ЗАПРОСА</a:t>
            </a:r>
          </a:p>
          <a:p>
            <a:r>
              <a:rPr lang="ru-RU" dirty="0"/>
              <a:t>ВАЛИДАЦИЯ ФОРМЫ И ВЫВОД СООБЩЕНИЯ ОБ ОШИБКЕ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8951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69711A-9A63-4F86-86CB-890FD08E8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ВОТ ОНИ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193EC4-A604-4B59-9477-465E8F79F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4000" b="0" i="0" u="none" strike="noStrike" dirty="0">
                <a:solidFill>
                  <a:srgbClr val="FFD966"/>
                </a:solidFill>
                <a:effectLst/>
                <a:latin typeface="Arial" panose="020B0604020202020204" pitchFamily="34" charset="0"/>
              </a:rPr>
              <a:t>HTML</a:t>
            </a:r>
            <a:endParaRPr lang="en-US" sz="4000" b="0" i="0" u="none" strike="noStrike" dirty="0">
              <a:solidFill>
                <a:srgbClr val="ADADAD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4000" b="0" i="0" u="none" strike="noStrike" dirty="0">
                <a:solidFill>
                  <a:srgbClr val="ADADAD"/>
                </a:solidFill>
                <a:effectLst/>
                <a:latin typeface="Arial" panose="020B0604020202020204" pitchFamily="34" charset="0"/>
              </a:rPr>
              <a:t>CSS</a:t>
            </a:r>
          </a:p>
          <a:p>
            <a:pPr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4000" b="0" i="0" u="none" strike="noStrike" dirty="0" err="1">
                <a:solidFill>
                  <a:srgbClr val="ADADAD"/>
                </a:solidFill>
                <a:effectLst/>
                <a:latin typeface="Arial" panose="020B0604020202020204" pitchFamily="34" charset="0"/>
              </a:rPr>
              <a:t>Javascript</a:t>
            </a:r>
            <a:endParaRPr lang="en-US" sz="4000" b="0" i="0" u="none" strike="noStrike" dirty="0">
              <a:solidFill>
                <a:srgbClr val="ADADAD"/>
              </a:solidFill>
              <a:effectLst/>
              <a:latin typeface="Arial" panose="020B0604020202020204" pitchFamily="34" charset="0"/>
            </a:endParaRPr>
          </a:p>
          <a:p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48CF9BE-E978-430F-9EA3-F251FA9D3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43062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182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69711A-9A63-4F86-86CB-890FD08E8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3BB5BC0-E379-420B-954F-14A212E30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56267"/>
            <a:ext cx="10178322" cy="4423325"/>
          </a:xfrm>
        </p:spPr>
        <p:txBody>
          <a:bodyPr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&lt;div&gt;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lang="en-US" sz="1800" b="1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img</a:t>
            </a: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/&gt;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&lt;a&gt;</a:t>
            </a:r>
            <a:endParaRPr lang="ru-RU" sz="1800" b="1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&lt;p&gt;</a:t>
            </a:r>
            <a:endParaRPr lang="ru-RU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&lt;h1&gt;-&lt;h6&gt;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&lt;input&gt;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&lt;style&gt;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&lt;script&gt;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&lt;span&gt;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&lt;button&gt;</a:t>
            </a:r>
          </a:p>
          <a:p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&lt;ul&gt;, &lt;</a:t>
            </a:r>
            <a:r>
              <a:rPr lang="en-US" sz="1800" b="1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</a:t>
            </a: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&gt;, &lt;li&gt;</a:t>
            </a:r>
          </a:p>
          <a:p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&lt;form&gt;</a:t>
            </a:r>
          </a:p>
          <a:p>
            <a:endParaRPr lang="en-US" sz="1800" b="0" i="0" u="none" strike="noStrike" dirty="0">
              <a:solidFill>
                <a:srgbClr val="F1C232"/>
              </a:solidFill>
              <a:effectLst/>
              <a:latin typeface="Arial" panose="020B0604020202020204" pitchFamily="34" charset="0"/>
            </a:endParaRPr>
          </a:p>
          <a:p>
            <a:endParaRPr lang="en-US" sz="1800" b="0" i="0" u="none" strike="noStrike" dirty="0">
              <a:solidFill>
                <a:srgbClr val="F1C232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BCDBB5E-7B5B-416E-A9C2-9BBD652CF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134" y="1457291"/>
            <a:ext cx="6680200" cy="241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236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565BF8-5736-4213-8437-C0F5E6BC6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СТРАНИЦЫ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4783A0-C2A1-4666-B10F-5220EA701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BEFC31C-B95D-460D-8610-FA268E4F0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312" y="1666404"/>
            <a:ext cx="6175375" cy="458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427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636CE4-0B30-47C2-B9B1-A1116BC22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D7C4B8-F2D3-4641-92A7-6E747309E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F1C232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800" b="0" i="0" u="none" strike="noStrike" dirty="0">
                <a:solidFill>
                  <a:srgbClr val="ADADAD"/>
                </a:solidFill>
                <a:effectLst/>
                <a:latin typeface="Consolas" panose="020B0609020204030204" pitchFamily="49" charset="0"/>
              </a:rPr>
              <a:t>: #FF0000;    red;     </a:t>
            </a:r>
            <a:r>
              <a:rPr lang="en-US" sz="1800" b="0" i="0" u="none" strike="noStrike" dirty="0" err="1">
                <a:solidFill>
                  <a:srgbClr val="ADADAD"/>
                </a:solidFill>
                <a:effectLst/>
                <a:latin typeface="Consolas" panose="020B0609020204030204" pitchFamily="49" charset="0"/>
              </a:rPr>
              <a:t>rgba</a:t>
            </a:r>
            <a:r>
              <a:rPr lang="en-US" sz="1800" b="0" i="0" u="none" strike="noStrike" dirty="0">
                <a:solidFill>
                  <a:srgbClr val="ADADAD"/>
                </a:solidFill>
                <a:effectLst/>
                <a:latin typeface="Consolas" panose="020B0609020204030204" pitchFamily="49" charset="0"/>
              </a:rPr>
              <a:t>(255,00,100,1.0); </a:t>
            </a:r>
            <a:endParaRPr lang="ru-RU" sz="1800" b="0" i="0" u="none" strike="noStrike" dirty="0">
              <a:solidFill>
                <a:srgbClr val="ADADAD"/>
              </a:solidFill>
              <a:effectLst/>
              <a:latin typeface="Consolas" panose="020B0609020204030204" pitchFamily="49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F1C232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800" b="0" i="0" u="none" strike="noStrike" dirty="0">
                <a:solidFill>
                  <a:srgbClr val="ADADAD"/>
                </a:solidFill>
                <a:effectLst/>
                <a:latin typeface="Consolas" panose="020B0609020204030204" pitchFamily="49" charset="0"/>
              </a:rPr>
              <a:t>: red;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F1C232"/>
                </a:solidFill>
                <a:effectLst/>
                <a:latin typeface="Consolas" panose="020B0609020204030204" pitchFamily="49" charset="0"/>
              </a:rPr>
              <a:t>background-image</a:t>
            </a:r>
            <a:r>
              <a:rPr lang="en-US" sz="1800" b="0" i="0" u="none" strike="noStrike" dirty="0">
                <a:solidFill>
                  <a:srgbClr val="ADADA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800" b="0" i="0" u="none" strike="noStrike" dirty="0" err="1">
                <a:solidFill>
                  <a:srgbClr val="ADADAD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800" b="0" i="0" u="none" strike="noStrike" dirty="0">
                <a:solidFill>
                  <a:srgbClr val="ADADAD"/>
                </a:solidFill>
                <a:effectLst/>
                <a:latin typeface="Consolas" panose="020B0609020204030204" pitchFamily="49" charset="0"/>
              </a:rPr>
              <a:t>('file.png');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F1C232"/>
                </a:solidFill>
                <a:effectLst/>
                <a:latin typeface="Consolas" panose="020B0609020204030204" pitchFamily="49" charset="0"/>
              </a:rPr>
              <a:t>font:</a:t>
            </a:r>
            <a:r>
              <a:rPr lang="en-US" sz="1800" b="0" i="0" u="none" strike="noStrike" dirty="0">
                <a:solidFill>
                  <a:srgbClr val="ADADAD"/>
                </a:solidFill>
                <a:effectLst/>
                <a:latin typeface="Consolas" panose="020B0609020204030204" pitchFamily="49" charset="0"/>
              </a:rPr>
              <a:t> 18px 'Tahoma';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F1C232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sz="1800" b="0" i="0" u="none" strike="noStrike" dirty="0">
                <a:solidFill>
                  <a:srgbClr val="ADADAD"/>
                </a:solidFill>
                <a:effectLst/>
                <a:latin typeface="Consolas" panose="020B0609020204030204" pitchFamily="49" charset="0"/>
              </a:rPr>
              <a:t>: 2px solid black;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F1C232"/>
                </a:solidFill>
                <a:effectLst/>
                <a:latin typeface="Consolas" panose="020B0609020204030204" pitchFamily="49" charset="0"/>
              </a:rPr>
              <a:t>border-top:</a:t>
            </a:r>
            <a:r>
              <a:rPr lang="en-US" sz="1800" b="0" i="0" u="none" strike="noStrike" dirty="0">
                <a:solidFill>
                  <a:srgbClr val="ADADAD"/>
                </a:solidFill>
                <a:effectLst/>
                <a:latin typeface="Consolas" panose="020B0609020204030204" pitchFamily="49" charset="0"/>
              </a:rPr>
              <a:t> 2px solid red;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F1C232"/>
                </a:solidFill>
                <a:effectLst/>
                <a:latin typeface="Consolas" panose="020B0609020204030204" pitchFamily="49" charset="0"/>
              </a:rPr>
              <a:t>border-radius:</a:t>
            </a:r>
            <a:r>
              <a:rPr lang="en-US" sz="1800" b="0" i="0" u="none" strike="noStrike" dirty="0">
                <a:solidFill>
                  <a:srgbClr val="ADADAD"/>
                </a:solidFill>
                <a:effectLst/>
                <a:latin typeface="Consolas" panose="020B0609020204030204" pitchFamily="49" charset="0"/>
              </a:rPr>
              <a:t> 2px; </a:t>
            </a:r>
            <a:r>
              <a:rPr lang="en-US" sz="1800" b="0" i="0" u="none" strike="noStrike" dirty="0">
                <a:solidFill>
                  <a:srgbClr val="F1C232"/>
                </a:solidFill>
                <a:effectLst/>
                <a:latin typeface="Consolas" panose="020B0609020204030204" pitchFamily="49" charset="0"/>
              </a:rPr>
              <a:t>margin:</a:t>
            </a:r>
            <a:r>
              <a:rPr lang="en-US" sz="1800" b="0" i="0" u="none" strike="noStrike" dirty="0">
                <a:solidFill>
                  <a:srgbClr val="ADADAD"/>
                </a:solidFill>
                <a:effectLst/>
                <a:latin typeface="Consolas" panose="020B0609020204030204" pitchFamily="49" charset="0"/>
              </a:rPr>
              <a:t> 10px; </a:t>
            </a:r>
            <a:endParaRPr lang="ru-RU" sz="1800" b="0" i="0" u="none" strike="noStrike" dirty="0">
              <a:solidFill>
                <a:srgbClr val="ADADAD"/>
              </a:solidFill>
              <a:effectLst/>
              <a:latin typeface="Consolas" panose="020B0609020204030204" pitchFamily="49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F1C232"/>
                </a:solidFill>
                <a:effectLst/>
                <a:latin typeface="Consolas" panose="020B0609020204030204" pitchFamily="49" charset="0"/>
              </a:rPr>
              <a:t>padding:</a:t>
            </a:r>
            <a:r>
              <a:rPr lang="en-US" sz="1800" b="0" i="0" u="none" strike="noStrike" dirty="0">
                <a:solidFill>
                  <a:srgbClr val="ADADAD"/>
                </a:solidFill>
                <a:effectLst/>
                <a:latin typeface="Consolas" panose="020B0609020204030204" pitchFamily="49" charset="0"/>
              </a:rPr>
              <a:t> 2px; </a:t>
            </a:r>
            <a:endParaRPr lang="ru-RU" sz="1800" b="0" i="0" u="none" strike="noStrike" dirty="0">
              <a:solidFill>
                <a:srgbClr val="ADADAD"/>
              </a:solidFill>
              <a:effectLst/>
              <a:latin typeface="Consolas" panose="020B0609020204030204" pitchFamily="49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F1C232"/>
                </a:solidFill>
                <a:effectLst/>
                <a:latin typeface="Consolas" panose="020B0609020204030204" pitchFamily="49" charset="0"/>
              </a:rPr>
              <a:t>width:</a:t>
            </a:r>
            <a:r>
              <a:rPr lang="en-US" sz="1800" b="0" i="0" u="none" strike="noStrike" dirty="0">
                <a:solidFill>
                  <a:srgbClr val="ADADAD"/>
                </a:solidFill>
                <a:effectLst/>
                <a:latin typeface="Consolas" panose="020B0609020204030204" pitchFamily="49" charset="0"/>
              </a:rPr>
              <a:t> 100%;    300px;    1.3em;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F1C232"/>
                </a:solidFill>
                <a:effectLst/>
                <a:latin typeface="Consolas" panose="020B0609020204030204" pitchFamily="49" charset="0"/>
              </a:rPr>
              <a:t>height:</a:t>
            </a:r>
            <a:r>
              <a:rPr lang="en-US" sz="1800" b="0" i="0" u="none" strike="noStrike" dirty="0">
                <a:solidFill>
                  <a:srgbClr val="ADADAD"/>
                </a:solidFill>
                <a:effectLst/>
                <a:latin typeface="Consolas" panose="020B0609020204030204" pitchFamily="49" charset="0"/>
              </a:rPr>
              <a:t> 200px;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F1C232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US" sz="1800" b="0" i="0" u="none" strike="noStrike" dirty="0">
                <a:solidFill>
                  <a:srgbClr val="ADADAD"/>
                </a:solidFill>
                <a:effectLst/>
                <a:latin typeface="Consolas" panose="020B0609020204030204" pitchFamily="49" charset="0"/>
              </a:rPr>
              <a:t>: center;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F1C232"/>
                </a:solidFill>
                <a:effectLst/>
                <a:latin typeface="Consolas" panose="020B0609020204030204" pitchFamily="49" charset="0"/>
              </a:rPr>
              <a:t>box-shadow:</a:t>
            </a:r>
            <a:r>
              <a:rPr lang="en-US" sz="1800" b="0" i="0" u="none" strike="noStrike" dirty="0">
                <a:solidFill>
                  <a:srgbClr val="ADADAD"/>
                </a:solidFill>
                <a:effectLst/>
                <a:latin typeface="Consolas" panose="020B0609020204030204" pitchFamily="49" charset="0"/>
              </a:rPr>
              <a:t> 3px </a:t>
            </a:r>
            <a:r>
              <a:rPr lang="en-US" sz="1800" b="0" i="0" u="none" strike="noStrike" dirty="0" err="1">
                <a:solidFill>
                  <a:srgbClr val="ADADAD"/>
                </a:solidFill>
                <a:effectLst/>
                <a:latin typeface="Consolas" panose="020B0609020204030204" pitchFamily="49" charset="0"/>
              </a:rPr>
              <a:t>3px</a:t>
            </a:r>
            <a:r>
              <a:rPr lang="en-US" sz="1800" b="0" i="0" u="none" strike="noStrike" dirty="0">
                <a:solidFill>
                  <a:srgbClr val="ADADAD"/>
                </a:solidFill>
                <a:effectLst/>
                <a:latin typeface="Consolas" panose="020B0609020204030204" pitchFamily="49" charset="0"/>
              </a:rPr>
              <a:t> 5px black;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F1C232"/>
                </a:solidFill>
                <a:effectLst/>
                <a:latin typeface="Consolas" panose="020B0609020204030204" pitchFamily="49" charset="0"/>
              </a:rPr>
              <a:t>cursor:</a:t>
            </a:r>
            <a:r>
              <a:rPr lang="en-US" sz="1800" b="0" i="0" u="none" strike="noStrike" dirty="0">
                <a:solidFill>
                  <a:srgbClr val="ADADAD"/>
                </a:solidFill>
                <a:effectLst/>
                <a:latin typeface="Consolas" panose="020B0609020204030204" pitchFamily="49" charset="0"/>
              </a:rPr>
              <a:t> pointer;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F1C232"/>
                </a:solidFill>
                <a:effectLst/>
                <a:latin typeface="Consolas" panose="020B0609020204030204" pitchFamily="49" charset="0"/>
              </a:rPr>
              <a:t>display: </a:t>
            </a:r>
            <a:r>
              <a:rPr lang="en-US" sz="1800" b="0" i="0" u="none" strike="noStrike" dirty="0">
                <a:solidFill>
                  <a:srgbClr val="ADADAD"/>
                </a:solidFill>
                <a:effectLst/>
                <a:latin typeface="Consolas" panose="020B0609020204030204" pitchFamily="49" charset="0"/>
              </a:rPr>
              <a:t>inline-block;</a:t>
            </a:r>
          </a:p>
          <a:p>
            <a:r>
              <a:rPr lang="en-US" sz="1800" b="0" i="0" u="none" strike="noStrike" dirty="0">
                <a:solidFill>
                  <a:srgbClr val="F1C232"/>
                </a:solidFill>
                <a:effectLst/>
                <a:latin typeface="Consolas" panose="020B0609020204030204" pitchFamily="49" charset="0"/>
              </a:rPr>
              <a:t>overflow:</a:t>
            </a:r>
            <a:r>
              <a:rPr lang="en-US" sz="1800" b="0" i="0" u="none" strike="noStrike" dirty="0">
                <a:solidFill>
                  <a:srgbClr val="ADADAD"/>
                </a:solidFill>
                <a:effectLst/>
                <a:latin typeface="Consolas" panose="020B0609020204030204" pitchFamily="49" charset="0"/>
              </a:rPr>
              <a:t> hidden;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33AF30-1217-4550-934B-4E4FF677F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075" y="2504946"/>
            <a:ext cx="4829849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161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8FF9D7-13E7-4417-BADE-890119F52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A0015A-DF70-4092-B45F-5B37AF250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67915"/>
            <a:ext cx="10353762" cy="4058751"/>
          </a:xfrm>
        </p:spPr>
        <p:txBody>
          <a:bodyPr/>
          <a:lstStyle/>
          <a:p>
            <a:r>
              <a:rPr lang="ru-RU" b="1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Bootstrap</a:t>
            </a:r>
            <a:r>
              <a:rPr lang="ru-RU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свободный набор инструментов для создания сайтов и веб-приложений. Включает в себя HTML- и CSS-шаблоны оформления для типографики, веб-форм, кнопок, меток, блоков навигации и прочих компонентов веб-интерфейса, включая JavaScript-расширения</a:t>
            </a: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ru-RU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Идем на оф. сайт и подключаем через 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&lt;style&gt;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6146" name="Picture 2" descr="Md size of Bootstrap start from resolution 1200 pixels - Stack Overflow">
            <a:extLst>
              <a:ext uri="{FF2B5EF4-FFF2-40B4-BE49-F238E27FC236}">
                <a16:creationId xmlns:a16="http://schemas.microsoft.com/office/drawing/2014/main" id="{E10483F8-21CE-420B-B90D-7AC8F5830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040" y="3908954"/>
            <a:ext cx="9137919" cy="241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952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D198B0-1E60-4347-8C05-85FA9CD04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ru-RU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1223A78-BE01-4EBD-BCD0-006F748D52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021" y="1757363"/>
            <a:ext cx="6593958" cy="430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656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D198B0-1E60-4347-8C05-85FA9CD04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ПОДКЛЮЧИТЬ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D50C0F-89F8-4CED-84D4-F78EDAFD1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sz="1800" b="0" i="0" u="none" strike="noStrike" dirty="0">
              <a:solidFill>
                <a:srgbClr val="6FA8D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endParaRPr lang="ru-RU" sz="1800" dirty="0">
              <a:solidFill>
                <a:srgbClr val="6FA8D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i="0" u="none" strike="noStrike" dirty="0">
                <a:solidFill>
                  <a:srgbClr val="6FA8DC"/>
                </a:solidFill>
                <a:effectLst/>
                <a:latin typeface="Consolas" panose="020B0609020204030204" pitchFamily="49" charset="0"/>
              </a:rPr>
              <a:t>&lt;script&gt; </a:t>
            </a:r>
            <a:r>
              <a:rPr lang="en-US" sz="2400" b="0" i="0" u="none" strike="noStrike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/* some code */</a:t>
            </a:r>
            <a:r>
              <a:rPr lang="en-US" sz="2400" b="0" i="0" u="none" strike="noStrike" dirty="0">
                <a:solidFill>
                  <a:srgbClr val="6FA8DC"/>
                </a:solidFill>
                <a:effectLst/>
                <a:latin typeface="Consolas" panose="020B0609020204030204" pitchFamily="49" charset="0"/>
              </a:rPr>
              <a:t> &lt;/script&gt;</a:t>
            </a:r>
            <a:endParaRPr lang="ru-RU" sz="2400" b="0" i="0" u="none" strike="noStrike" dirty="0">
              <a:solidFill>
                <a:srgbClr val="6FA8D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i="0" u="none" strike="noStrike" dirty="0">
                <a:solidFill>
                  <a:srgbClr val="6FA8DC"/>
                </a:solidFill>
                <a:effectLst/>
                <a:latin typeface="Consolas" panose="020B0609020204030204" pitchFamily="49" charset="0"/>
              </a:rPr>
              <a:t>&lt;script </a:t>
            </a:r>
            <a:r>
              <a:rPr lang="en-US" sz="2400" b="0" i="0" u="none" strike="noStrike" dirty="0" err="1">
                <a:solidFill>
                  <a:srgbClr val="6FA8DC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2400" b="0" i="0" u="none" strike="noStrike" dirty="0">
                <a:solidFill>
                  <a:srgbClr val="6FA8D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400" b="0" i="0" u="none" strike="noStrike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file.js</a:t>
            </a:r>
            <a:r>
              <a:rPr lang="en-US" sz="2400" b="0" i="0" u="none" strike="noStrike" dirty="0">
                <a:solidFill>
                  <a:srgbClr val="6FA8DC"/>
                </a:solidFill>
                <a:effectLst/>
                <a:latin typeface="Consolas" panose="020B0609020204030204" pitchFamily="49" charset="0"/>
              </a:rPr>
              <a:t>" /&gt;</a:t>
            </a:r>
            <a:endParaRPr lang="ru-RU" sz="2400" dirty="0">
              <a:solidFill>
                <a:srgbClr val="6FA8D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i="0" u="none" strike="noStrike" dirty="0">
                <a:solidFill>
                  <a:srgbClr val="9FC5E8"/>
                </a:solidFill>
                <a:effectLst/>
                <a:latin typeface="Consolas" panose="020B0609020204030204" pitchFamily="49" charset="0"/>
              </a:rPr>
              <a:t>&lt;button onclick="</a:t>
            </a:r>
            <a:r>
              <a:rPr lang="en-US" sz="2400" b="0" i="0" u="none" strike="noStrike" dirty="0" err="1">
                <a:solidFill>
                  <a:srgbClr val="9FC5E8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sz="2400" b="0" i="0" u="none" strike="noStrike" dirty="0">
                <a:solidFill>
                  <a:srgbClr val="9FC5E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400" b="0" i="0" u="none" strike="noStrike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/*code*/</a:t>
            </a:r>
            <a:r>
              <a:rPr lang="en-US" sz="2400" b="0" i="0" u="none" strike="noStrike" dirty="0">
                <a:solidFill>
                  <a:srgbClr val="9FC5E8"/>
                </a:solidFill>
                <a:effectLst/>
                <a:latin typeface="Consolas" panose="020B0609020204030204" pitchFamily="49" charset="0"/>
              </a:rPr>
              <a:t>"&gt;press me&lt;/button&gt;</a:t>
            </a:r>
            <a:endParaRPr lang="ru-RU" sz="2400" b="0" i="0" u="none" strike="noStrike" dirty="0">
              <a:solidFill>
                <a:srgbClr val="6FA8D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213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D198B0-1E60-4347-8C05-85FA9CD04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D50C0F-89F8-4CED-84D4-F78EDAFD1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sz="1800" b="0" i="0" u="none" strike="noStrike" dirty="0">
              <a:solidFill>
                <a:srgbClr val="6FA8DC"/>
              </a:solidFill>
              <a:effectLst/>
              <a:latin typeface="Consolas" panose="020B0609020204030204" pitchFamily="49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A2C4C9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sz="1800" b="0" i="0" u="none" strike="noStrike" dirty="0">
                <a:solidFill>
                  <a:srgbClr val="D5A6BD"/>
                </a:solidFill>
                <a:effectLst/>
                <a:latin typeface="Consolas" panose="020B0609020204030204" pitchFamily="49" charset="0"/>
              </a:rPr>
              <a:t>"p"</a:t>
            </a:r>
            <a:r>
              <a:rPr lang="en-US" sz="1800" b="0" i="0" u="none" strike="noStrike" dirty="0">
                <a:solidFill>
                  <a:srgbClr val="A2C4C9"/>
                </a:solidFill>
                <a:effectLst/>
                <a:latin typeface="Consolas" panose="020B0609020204030204" pitchFamily="49" charset="0"/>
              </a:rPr>
              <a:t>).remove();</a:t>
            </a:r>
            <a:r>
              <a:rPr lang="en-US" sz="1800" b="0" i="0" u="none" strike="noStrike" dirty="0">
                <a:solidFill>
                  <a:srgbClr val="ADADAD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A2C4C9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sz="1800" b="0" i="0" u="none" strike="noStrike" dirty="0">
                <a:solidFill>
                  <a:srgbClr val="D5A6BD"/>
                </a:solidFill>
                <a:effectLst/>
                <a:latin typeface="Consolas" panose="020B0609020204030204" pitchFamily="49" charset="0"/>
              </a:rPr>
              <a:t>"#main"</a:t>
            </a:r>
            <a:r>
              <a:rPr lang="en-US" sz="1800" b="0" i="0" u="none" strike="noStrike" dirty="0">
                <a:solidFill>
                  <a:srgbClr val="A2C4C9"/>
                </a:solidFill>
                <a:effectLst/>
                <a:latin typeface="Consolas" panose="020B0609020204030204" pitchFamily="49" charset="0"/>
              </a:rPr>
              <a:t>).hide();</a:t>
            </a:r>
            <a:r>
              <a:rPr lang="en-US" sz="1800" b="0" i="0" u="none" strike="noStrike" dirty="0">
                <a:solidFill>
                  <a:srgbClr val="ADADAD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A2C4C9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sz="1800" b="0" i="0" u="none" strike="noStrike" dirty="0">
                <a:solidFill>
                  <a:srgbClr val="D5A6BD"/>
                </a:solidFill>
                <a:effectLst/>
                <a:latin typeface="Consolas" panose="020B0609020204030204" pitchFamily="49" charset="0"/>
              </a:rPr>
              <a:t>"#main"</a:t>
            </a:r>
            <a:r>
              <a:rPr lang="en-US" sz="1800" b="0" i="0" u="none" strike="noStrike" dirty="0">
                <a:solidFill>
                  <a:srgbClr val="A2C4C9"/>
                </a:solidFill>
                <a:effectLst/>
                <a:latin typeface="Consolas" panose="020B0609020204030204" pitchFamily="49" charset="0"/>
              </a:rPr>
              <a:t>).append(</a:t>
            </a:r>
            <a:r>
              <a:rPr lang="en-US" sz="1800" b="0" i="0" u="none" strike="noStrike" dirty="0">
                <a:solidFill>
                  <a:srgbClr val="D5A6BD"/>
                </a:solidFill>
                <a:effectLst/>
                <a:latin typeface="Consolas" panose="020B0609020204030204" pitchFamily="49" charset="0"/>
              </a:rPr>
              <a:t>"&lt;h1&gt;</a:t>
            </a:r>
            <a:r>
              <a:rPr lang="en-US" sz="1800" b="0" i="0" u="none" strike="noStrike" dirty="0" err="1">
                <a:solidFill>
                  <a:srgbClr val="D5A6BD"/>
                </a:solidFill>
                <a:effectLst/>
                <a:latin typeface="Consolas" panose="020B0609020204030204" pitchFamily="49" charset="0"/>
              </a:rPr>
              <a:t>titulo</a:t>
            </a:r>
            <a:r>
              <a:rPr lang="en-US" sz="1800" b="0" i="0" u="none" strike="noStrike" dirty="0">
                <a:solidFill>
                  <a:srgbClr val="D5A6BD"/>
                </a:solidFill>
                <a:effectLst/>
                <a:latin typeface="Consolas" panose="020B0609020204030204" pitchFamily="49" charset="0"/>
              </a:rPr>
              <a:t>&lt;/h1&gt;"</a:t>
            </a:r>
            <a:r>
              <a:rPr lang="en-US" sz="1800" b="0" i="0" u="none" strike="noStrike" dirty="0">
                <a:solidFill>
                  <a:srgbClr val="A2C4C9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1600" b="0" dirty="0">
                <a:effectLst/>
              </a:rPr>
            </a:br>
            <a:r>
              <a:rPr lang="en-US" sz="1800" b="0" i="0" u="none" strike="noStrike" dirty="0">
                <a:solidFill>
                  <a:srgbClr val="A2C4C9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sz="1800" b="0" i="0" u="none" strike="noStrike" dirty="0">
                <a:solidFill>
                  <a:srgbClr val="D5A6BD"/>
                </a:solidFill>
                <a:effectLst/>
                <a:latin typeface="Consolas" panose="020B0609020204030204" pitchFamily="49" charset="0"/>
              </a:rPr>
              <a:t>"#wrap"</a:t>
            </a:r>
            <a:r>
              <a:rPr lang="en-US" sz="1800" b="0" i="0" u="none" strike="noStrike" dirty="0">
                <a:solidFill>
                  <a:srgbClr val="A2C4C9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800" b="0" i="0" u="none" strike="noStrike" dirty="0" err="1">
                <a:solidFill>
                  <a:srgbClr val="A2C4C9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sz="1800" b="0" i="0" u="none" strike="noStrike" dirty="0">
                <a:solidFill>
                  <a:srgbClr val="A2C4C9"/>
                </a:solidFill>
                <a:effectLst/>
                <a:latin typeface="Consolas" panose="020B0609020204030204" pitchFamily="49" charset="0"/>
              </a:rPr>
              <a:t>({ color: </a:t>
            </a:r>
            <a:r>
              <a:rPr lang="en-US" sz="1800" b="0" i="0" u="none" strike="noStrike" dirty="0">
                <a:solidFill>
                  <a:srgbClr val="D5A6BD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sz="1800" b="0" i="0" u="none" strike="noStrike" dirty="0">
                <a:solidFill>
                  <a:srgbClr val="A2C4C9"/>
                </a:solidFill>
                <a:effectLst/>
                <a:latin typeface="Consolas" panose="020B0609020204030204" pitchFamily="49" charset="0"/>
              </a:rPr>
              <a:t> });</a:t>
            </a:r>
            <a:r>
              <a:rPr lang="en-US" sz="1800" b="0" i="0" u="none" strike="noStrike" dirty="0">
                <a:solidFill>
                  <a:srgbClr val="ADADAD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1600" b="0" dirty="0">
                <a:effectLst/>
              </a:rPr>
            </a:br>
            <a:r>
              <a:rPr lang="en-US" sz="1800" b="0" i="0" u="none" strike="noStrike" dirty="0">
                <a:solidFill>
                  <a:srgbClr val="A2C4C9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sz="1800" b="0" i="0" u="none" strike="noStrike" dirty="0">
                <a:solidFill>
                  <a:srgbClr val="D5A6B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i="0" u="none" strike="noStrike" dirty="0" err="1">
                <a:solidFill>
                  <a:srgbClr val="D5A6BD"/>
                </a:solidFill>
                <a:effectLst/>
                <a:latin typeface="Consolas" panose="020B0609020204030204" pitchFamily="49" charset="0"/>
              </a:rPr>
              <a:t>button#send</a:t>
            </a:r>
            <a:r>
              <a:rPr lang="en-US" sz="1800" b="0" i="0" u="none" strike="noStrike" dirty="0">
                <a:solidFill>
                  <a:srgbClr val="D5A6B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i="0" u="none" strike="noStrike" dirty="0">
                <a:solidFill>
                  <a:srgbClr val="A2C4C9"/>
                </a:solidFill>
                <a:effectLst/>
                <a:latin typeface="Consolas" panose="020B0609020204030204" pitchFamily="49" charset="0"/>
              </a:rPr>
              <a:t>).click( function() { </a:t>
            </a:r>
            <a:r>
              <a:rPr lang="en-US" sz="1800" b="0" i="0" u="none" strike="noStrike" dirty="0">
                <a:solidFill>
                  <a:srgbClr val="B6D7A8"/>
                </a:solidFill>
                <a:effectLst/>
                <a:latin typeface="Consolas" panose="020B0609020204030204" pitchFamily="49" charset="0"/>
              </a:rPr>
              <a:t>/* code */</a:t>
            </a:r>
            <a:r>
              <a:rPr lang="en-US" sz="1800" b="0" i="0" u="none" strike="noStrike" dirty="0">
                <a:solidFill>
                  <a:srgbClr val="A2C4C9"/>
                </a:solidFill>
                <a:effectLst/>
                <a:latin typeface="Consolas" panose="020B0609020204030204" pitchFamily="49" charset="0"/>
              </a:rPr>
              <a:t> });</a:t>
            </a:r>
            <a:endParaRPr lang="en-US" sz="1600" b="0" dirty="0">
              <a:effectLst/>
            </a:endParaRPr>
          </a:p>
          <a:p>
            <a:endParaRPr lang="en-US" sz="1600" i="0" u="none" strike="noStrike" dirty="0">
              <a:solidFill>
                <a:srgbClr val="ADADAD"/>
              </a:solidFill>
              <a:effectLst/>
              <a:latin typeface="Arial" panose="020B0604020202020204" pitchFamily="34" charset="0"/>
            </a:endParaRPr>
          </a:p>
          <a:p>
            <a:pPr marL="36900" indent="0">
              <a:buNone/>
            </a:pPr>
            <a:br>
              <a:rPr lang="en-US" sz="1800" b="0" i="0" u="none" strike="noStrike" dirty="0">
                <a:solidFill>
                  <a:srgbClr val="ADADAD"/>
                </a:solidFill>
                <a:effectLst/>
                <a:latin typeface="Arial" panose="020B0604020202020204" pitchFamily="34" charset="0"/>
              </a:rPr>
            </a:br>
            <a:r>
              <a:rPr lang="en-US" sz="1400" b="0" i="0" u="none" strike="noStrike" dirty="0">
                <a:solidFill>
                  <a:srgbClr val="D9D9D9"/>
                </a:solidFill>
                <a:effectLst/>
                <a:latin typeface="Consolas" panose="020B0609020204030204" pitchFamily="49" charset="0"/>
              </a:rPr>
              <a:t>&lt;script </a:t>
            </a:r>
            <a:r>
              <a:rPr lang="en-US" sz="1400" b="0" i="0" u="none" strike="noStrike" dirty="0" err="1">
                <a:solidFill>
                  <a:srgbClr val="D9D9D9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400" b="0" i="0" u="none" strike="noStrike" dirty="0">
                <a:solidFill>
                  <a:srgbClr val="D9D9D9"/>
                </a:solidFill>
                <a:effectLst/>
                <a:latin typeface="Consolas" panose="020B0609020204030204" pitchFamily="49" charset="0"/>
              </a:rPr>
              <a:t>="https://ajax.googleapis.com/ajax/libs/</a:t>
            </a:r>
            <a:r>
              <a:rPr lang="en-US" sz="1400" b="0" i="0" u="none" strike="noStrike" dirty="0" err="1">
                <a:solidFill>
                  <a:srgbClr val="D9D9D9"/>
                </a:solidFill>
                <a:effectLst/>
                <a:latin typeface="Consolas" panose="020B0609020204030204" pitchFamily="49" charset="0"/>
              </a:rPr>
              <a:t>jquery</a:t>
            </a:r>
            <a:r>
              <a:rPr lang="en-US" sz="1400" b="0" i="0" u="none" strike="noStrike" dirty="0">
                <a:solidFill>
                  <a:srgbClr val="D9D9D9"/>
                </a:solidFill>
                <a:effectLst/>
                <a:latin typeface="Consolas" panose="020B0609020204030204" pitchFamily="49" charset="0"/>
              </a:rPr>
              <a:t>/3.4.1/jquery.min.js"&gt;&lt;/script&gt;</a:t>
            </a:r>
            <a:endParaRPr lang="ru-RU" sz="1400" dirty="0">
              <a:solidFill>
                <a:srgbClr val="6FA8D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7268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Сланец</Template>
  <TotalTime>90</TotalTime>
  <Words>408</Words>
  <Application>Microsoft Office PowerPoint</Application>
  <PresentationFormat>Широкоэкранный</PresentationFormat>
  <Paragraphs>68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-apple-system</vt:lpstr>
      <vt:lpstr>Arial</vt:lpstr>
      <vt:lpstr>Arial</vt:lpstr>
      <vt:lpstr>Calisto MT</vt:lpstr>
      <vt:lpstr>Consolas</vt:lpstr>
      <vt:lpstr>Wingdings 2</vt:lpstr>
      <vt:lpstr>Сланец</vt:lpstr>
      <vt:lpstr>Thymeleaf. Bootstrap. JS.</vt:lpstr>
      <vt:lpstr>ВОТ ОНИ</vt:lpstr>
      <vt:lpstr>HTML</vt:lpstr>
      <vt:lpstr>СТРУКТУРА СТРАНИЦЫ</vt:lpstr>
      <vt:lpstr>CSS</vt:lpstr>
      <vt:lpstr>BOOTSTRAP</vt:lpstr>
      <vt:lpstr>JAVASCRIPT</vt:lpstr>
      <vt:lpstr>КАК ПОДКЛЮЧИТЬ</vt:lpstr>
      <vt:lpstr>JQUERY</vt:lpstr>
      <vt:lpstr>Как работает JSP</vt:lpstr>
      <vt:lpstr>Как работает THYMELEAF</vt:lpstr>
      <vt:lpstr>ЧТО ДЕЛАЕМ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Thymeleaf. Bootstrap. JS.</dc:title>
  <dc:creator>Artem Shishkin</dc:creator>
  <cp:lastModifiedBy>Artem Shishkin</cp:lastModifiedBy>
  <cp:revision>10</cp:revision>
  <dcterms:created xsi:type="dcterms:W3CDTF">2024-02-09T20:46:39Z</dcterms:created>
  <dcterms:modified xsi:type="dcterms:W3CDTF">2024-02-09T22:17:32Z</dcterms:modified>
</cp:coreProperties>
</file>