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8" r:id="rId1"/>
  </p:sldMasterIdLst>
  <p:notesMasterIdLst>
    <p:notesMasterId r:id="rId13"/>
  </p:notesMasterIdLst>
  <p:sldIdLst>
    <p:sldId id="343" r:id="rId2"/>
    <p:sldId id="345" r:id="rId3"/>
    <p:sldId id="349" r:id="rId4"/>
    <p:sldId id="350" r:id="rId5"/>
    <p:sldId id="351" r:id="rId6"/>
    <p:sldId id="352" r:id="rId7"/>
    <p:sldId id="355" r:id="rId8"/>
    <p:sldId id="360" r:id="rId9"/>
    <p:sldId id="279" r:id="rId10"/>
    <p:sldId id="359" r:id="rId11"/>
    <p:sldId id="277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  <p:embeddedFont>
      <p:font typeface="Impact" panose="020B0806030902050204" pitchFamily="34" charset="0"/>
      <p:regular r:id="rId27"/>
    </p:embeddedFont>
    <p:embeddedFont>
      <p:font typeface="Yu Gothic Medium" panose="020B0500000000000000" pitchFamily="34" charset="-128"/>
      <p:regular r:id="rId28"/>
    </p:embeddedFont>
    <p:embeddedFont>
      <p:font typeface="mr_BenzaG" panose="020B0604020202020204" charset="0"/>
      <p:regular r:id="rId29"/>
    </p:embeddedFont>
    <p:embeddedFont>
      <p:font typeface="Bahnschrift Light Condensed" panose="020B0502040204020203" pitchFamily="34" charset="0"/>
      <p:regular r:id="rId30"/>
    </p:embeddedFont>
    <p:embeddedFont>
      <p:font typeface="Wingdings 3" panose="05040102010807070707" pitchFamily="18" charset="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99" d="100"/>
          <a:sy n="9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5964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97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1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89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5551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4822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61749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6529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36488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7910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7868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35431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7502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1" name="Google Shape;241;p30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600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Title only  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3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697821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653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Title and three columns 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1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2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3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5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6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171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Title and four columns 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2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4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ctrTitle" idx="5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6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ctrTitle" idx="7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8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569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title" idx="2" hasCustomPrompt="1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 hasCustomPrompt="1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 idx="4" hasCustomPrompt="1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5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7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9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221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73950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3883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15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6601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42902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9239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77883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8183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12232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0189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8266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  <p:sldLayoutId id="2147483862" r:id="rId24"/>
    <p:sldLayoutId id="2147483863" r:id="rId25"/>
    <p:sldLayoutId id="2147483864" r:id="rId2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E230EF-C72C-45D3-AA71-18263689B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0000" y="87820"/>
            <a:ext cx="8064000" cy="670500"/>
          </a:xfrm>
        </p:spPr>
        <p:txBody>
          <a:bodyPr/>
          <a:lstStyle/>
          <a:p>
            <a:pPr indent="450215">
              <a:lnSpc>
                <a:spcPct val="150000"/>
              </a:lnSpc>
            </a:pPr>
            <a:r>
              <a:rPr lang="ru-RU" sz="1200" dirty="0"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Министерство просвещения ПМР</a:t>
            </a:r>
            <a:br>
              <a:rPr lang="ru-RU" sz="1200" dirty="0"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200" dirty="0"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ГОУ СПО «Тираспольский техникум информатики и права»</a:t>
            </a:r>
            <a:endParaRPr lang="ru-RU" sz="1200" dirty="0">
              <a:latin typeface="Impact" panose="020B0806030902050204" pitchFamily="34" charset="0"/>
            </a:endParaRPr>
          </a:p>
        </p:txBody>
      </p:sp>
      <p:sp>
        <p:nvSpPr>
          <p:cNvPr id="5" name="Google Shape;438;p58">
            <a:extLst>
              <a:ext uri="{FF2B5EF4-FFF2-40B4-BE49-F238E27FC236}">
                <a16:creationId xmlns="" xmlns:a16="http://schemas.microsoft.com/office/drawing/2014/main" id="{840F4D40-1BFF-4FD9-9276-51DA76DC452C}"/>
              </a:ext>
            </a:extLst>
          </p:cNvPr>
          <p:cNvSpPr txBox="1">
            <a:spLocks/>
          </p:cNvSpPr>
          <p:nvPr/>
        </p:nvSpPr>
        <p:spPr>
          <a:xfrm>
            <a:off x="457200" y="1079031"/>
            <a:ext cx="8186057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u-RU" b="1" dirty="0">
                <a:latin typeface="Impact" panose="020B0806030902050204" pitchFamily="34" charset="0"/>
                <a:ea typeface="Yu Gothic Medium" panose="020B0500000000000000" pitchFamily="34" charset="-128"/>
              </a:rPr>
              <a:t>КУРСОВАЯ РАБОТА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A5DD38-2F28-4CF3-9C7C-1969DCF9D08E}"/>
              </a:ext>
            </a:extLst>
          </p:cNvPr>
          <p:cNvSpPr txBox="1"/>
          <p:nvPr/>
        </p:nvSpPr>
        <p:spPr>
          <a:xfrm>
            <a:off x="74093" y="1804394"/>
            <a:ext cx="9002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дисциплине:</a:t>
            </a:r>
            <a:r>
              <a:rPr lang="ru-RU" sz="18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Разработка, внедрение и адаптация программного обеспечения отраслевой направленности</a:t>
            </a:r>
            <a:endParaRPr lang="en-US" sz="1800" dirty="0" smtClean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l">
              <a:lnSpc>
                <a:spcPct val="150000"/>
              </a:lnSpc>
            </a:pPr>
            <a:r>
              <a:rPr lang="ru-RU" sz="1800" b="1" dirty="0" smtClean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тему:</a:t>
            </a:r>
            <a:r>
              <a:rPr lang="ru-RU" sz="1800" dirty="0" smtClean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Разработка информационного программного комплекса автоматизации автобусного парка.</a:t>
            </a:r>
            <a:endParaRPr lang="ru-RU" sz="1800" dirty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9EC2033-441A-4877-B2DD-6AFBC0B366EC}"/>
              </a:ext>
            </a:extLst>
          </p:cNvPr>
          <p:cNvSpPr txBox="1"/>
          <p:nvPr/>
        </p:nvSpPr>
        <p:spPr>
          <a:xfrm>
            <a:off x="4394954" y="2852829"/>
            <a:ext cx="44031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>
              <a:lnSpc>
                <a:spcPct val="150000"/>
              </a:lnSpc>
              <a:tabLst>
                <a:tab pos="3510915" algn="l"/>
              </a:tabLst>
            </a:pPr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Выполнил обучающийся </a:t>
            </a:r>
            <a:r>
              <a:rPr lang="ru-RU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Балинский Александр Александрович</a:t>
            </a:r>
            <a:endParaRPr lang="ru-RU" dirty="0">
              <a:solidFill>
                <a:schemeClr val="bg1"/>
              </a:solidFill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>
              <a:lnSpc>
                <a:spcPct val="150000"/>
              </a:lnSpc>
              <a:tabLst>
                <a:tab pos="3510915" algn="l"/>
              </a:tabLst>
            </a:pPr>
            <a:r>
              <a:rPr lang="ru-RU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Специальность 2.09.02.05</a:t>
            </a:r>
          </a:p>
          <a:p>
            <a:pPr indent="450215">
              <a:lnSpc>
                <a:spcPct val="150000"/>
              </a:lnSpc>
              <a:tabLst>
                <a:tab pos="3510915" algn="l"/>
              </a:tabLst>
            </a:pPr>
            <a:r>
              <a:rPr lang="ru-RU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Прикладная информатика в экономике</a:t>
            </a:r>
            <a:endParaRPr lang="ru-RU" dirty="0">
              <a:solidFill>
                <a:schemeClr val="bg1"/>
              </a:solidFill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>
              <a:lnSpc>
                <a:spcPct val="150000"/>
              </a:lnSpc>
              <a:tabLst>
                <a:tab pos="3510915" algn="l"/>
              </a:tabLst>
            </a:pPr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Руководитель преподаватель</a:t>
            </a:r>
          </a:p>
          <a:p>
            <a:pPr indent="450215">
              <a:lnSpc>
                <a:spcPct val="150000"/>
              </a:lnSpc>
              <a:tabLst>
                <a:tab pos="3510915" algn="l"/>
              </a:tabLst>
            </a:pPr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информационных дисциплин</a:t>
            </a:r>
            <a:endParaRPr lang="ru-RU" dirty="0">
              <a:solidFill>
                <a:schemeClr val="bg1"/>
              </a:solidFill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>
              <a:lnSpc>
                <a:spcPct val="150000"/>
              </a:lnSpc>
              <a:tabLst>
                <a:tab pos="3510915" algn="l"/>
              </a:tabLst>
            </a:pPr>
            <a:r>
              <a:rPr lang="ru-RU" dirty="0">
                <a:solidFill>
                  <a:schemeClr val="bg1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Балашова Юлия Владимировна</a:t>
            </a:r>
            <a:endParaRPr lang="en-US" dirty="0">
              <a:solidFill>
                <a:schemeClr val="bg1"/>
              </a:solidFill>
              <a:latin typeface="Bahnschrift Light Condensed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D36294-DA46-4D5B-A99A-54184D5E5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latin typeface="Impact" panose="020B0806030902050204" pitchFamily="34" charset="0"/>
                <a:cs typeface="Times New Roman" panose="02020603050405020304" pitchFamily="18" charset="0"/>
              </a:rPr>
              <a:t>З</a:t>
            </a:r>
            <a:r>
              <a:rPr lang="ru-RU" sz="3600" b="1" dirty="0">
                <a:latin typeface="Impact" panose="020B0806030902050204" pitchFamily="34" charset="0"/>
                <a:cs typeface="Times New Roman" panose="02020603050405020304" pitchFamily="18" charset="0"/>
              </a:rPr>
              <a:t>аключение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428E32-958B-4601-A8D6-4FCA484E24FF}"/>
              </a:ext>
            </a:extLst>
          </p:cNvPr>
          <p:cNvSpPr txBox="1"/>
          <p:nvPr/>
        </p:nvSpPr>
        <p:spPr>
          <a:xfrm>
            <a:off x="685800" y="2174579"/>
            <a:ext cx="77724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ходе выполнения курсовой работы была изучена предметная область. Был произведён анализ существующих аналогов, выявлены достоинство и недостатки.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 исследовании предметной области были выявлены требования к программе, а также составлены руководство пользователю и программисту.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Поставленные задачи были успешно выполнены, обозначенные цели достигнуты.</a:t>
            </a:r>
          </a:p>
          <a:p>
            <a:endParaRPr lang="ru-RU" dirty="0">
              <a:solidFill>
                <a:schemeClr val="bg1"/>
              </a:solidFill>
              <a:latin typeface="mr_Benza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latin typeface="Impact" panose="020B0806030902050204" pitchFamily="34" charset="0"/>
              </a:rPr>
              <a:t>Доклад окончен</a:t>
            </a:r>
            <a:endParaRPr dirty="0">
              <a:latin typeface="Impact" panose="020B0806030902050204" pitchFamily="34" charset="0"/>
            </a:endParaRPr>
          </a:p>
        </p:txBody>
      </p:sp>
      <p:sp>
        <p:nvSpPr>
          <p:cNvPr id="603" name="Google Shape;603;p7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sz="2400" dirty="0">
                <a:latin typeface="Bahnschrift Light Condensed" panose="020B0502040204020203" pitchFamily="34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C6B4045-219D-460E-A022-ACF0B2D3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57" y="1087511"/>
            <a:ext cx="263726" cy="2369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BA96E281-9C62-41A0-8C0D-99779112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05" y="1112875"/>
            <a:ext cx="263726" cy="2369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E6C702-5D8A-455B-B88E-67684972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71379" y="856279"/>
            <a:ext cx="8229600" cy="670500"/>
          </a:xfrm>
        </p:spPr>
        <p:txBody>
          <a:bodyPr/>
          <a:lstStyle/>
          <a:p>
            <a:r>
              <a:rPr lang="ru-RU" b="1" dirty="0">
                <a:latin typeface="Impact" panose="020B0806030902050204" pitchFamily="34" charset="0"/>
              </a:rPr>
              <a:t>Цели и задачи курсовой работы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C5C8E37-A9BA-4787-BFAD-00BB21DC0513}"/>
              </a:ext>
            </a:extLst>
          </p:cNvPr>
          <p:cNvSpPr txBox="1"/>
          <p:nvPr/>
        </p:nvSpPr>
        <p:spPr>
          <a:xfrm>
            <a:off x="732478" y="1996103"/>
            <a:ext cx="82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Цель:</a:t>
            </a:r>
            <a:endParaRPr lang="ru-RU" sz="1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81AFE23-6768-47AD-B1D5-1EE3648669EA}"/>
              </a:ext>
            </a:extLst>
          </p:cNvPr>
          <p:cNvSpPr txBox="1"/>
          <p:nvPr/>
        </p:nvSpPr>
        <p:spPr>
          <a:xfrm>
            <a:off x="732478" y="2912393"/>
            <a:ext cx="103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Задачи:</a:t>
            </a:r>
            <a:endParaRPr lang="ru-RU" sz="1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4703BAE-9298-47C9-B389-8A7BACCD563A}"/>
              </a:ext>
            </a:extLst>
          </p:cNvPr>
          <p:cNvSpPr txBox="1"/>
          <p:nvPr/>
        </p:nvSpPr>
        <p:spPr>
          <a:xfrm>
            <a:off x="732478" y="2365415"/>
            <a:ext cx="812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Разработка информационного </a:t>
            </a:r>
            <a:r>
              <a:rPr lang="ru-RU" sz="1800" dirty="0" smtClean="0">
                <a:solidFill>
                  <a:schemeClr val="bg1"/>
                </a:solidFill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программного обеспечения автоматизации автобусного парка.</a:t>
            </a:r>
            <a:endParaRPr lang="ru-RU" sz="1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96A2EF-C568-433D-9244-3BDFEA33DE4E}"/>
              </a:ext>
            </a:extLst>
          </p:cNvPr>
          <p:cNvSpPr txBox="1"/>
          <p:nvPr/>
        </p:nvSpPr>
        <p:spPr>
          <a:xfrm>
            <a:off x="1075377" y="3273524"/>
            <a:ext cx="4574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Изучение </a:t>
            </a:r>
            <a:r>
              <a:rPr lang="ru-RU" sz="1800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материалов устройства автобусных парков,</a:t>
            </a:r>
            <a:endParaRPr lang="ru-RU" sz="1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Выявление актуальности данной программы,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Составление списка требований к программе,</a:t>
            </a:r>
          </a:p>
          <a:p>
            <a:pPr marL="285750" indent="-285750"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Реализация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60439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D5CD381D-3EA6-424B-80B6-E25BBDA97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</p:spPr>
        <p:txBody>
          <a:bodyPr/>
          <a:lstStyle/>
          <a:p>
            <a:r>
              <a:rPr lang="ru-RU" b="1" dirty="0">
                <a:latin typeface="Impact" panose="020B0806030902050204" pitchFamily="34" charset="0"/>
              </a:rPr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0768BC-71A1-4E5F-99E1-D2DC2EB05E90}"/>
              </a:ext>
            </a:extLst>
          </p:cNvPr>
          <p:cNvSpPr txBox="1"/>
          <p:nvPr/>
        </p:nvSpPr>
        <p:spPr>
          <a:xfrm>
            <a:off x="1146419" y="1949866"/>
            <a:ext cx="68292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b="1" dirty="0">
                <a:solidFill>
                  <a:schemeClr val="bg1"/>
                </a:solidFill>
                <a:effectLst/>
                <a:latin typeface="mr_BenzaG" panose="02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400" b="1" dirty="0">
                <a:solidFill>
                  <a:schemeClr val="bg1"/>
                </a:solidFill>
                <a:effectLst/>
                <a:latin typeface="mr_BenzaG" panose="02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ru-RU" sz="1800" dirty="0">
                <a:latin typeface="Bahnschrift Light Condensed" panose="020B0502040204020203" pitchFamily="34" charset="0"/>
              </a:rPr>
              <a:t>исследования обосновано тем, что упрощает обработку учёта списка работников, списка автобусов в парке, а также продажу билетов. С возможностью коррекции данных, так как возможны изменения в структуре автопарка.</a:t>
            </a:r>
            <a:endParaRPr lang="ru-RU" sz="11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846AFC-B013-464C-A34A-97D61B554B84}"/>
              </a:ext>
            </a:extLst>
          </p:cNvPr>
          <p:cNvSpPr txBox="1"/>
          <p:nvPr/>
        </p:nvSpPr>
        <p:spPr>
          <a:xfrm>
            <a:off x="1157392" y="3506323"/>
            <a:ext cx="68292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b="1" dirty="0">
                <a:solidFill>
                  <a:schemeClr val="bg1"/>
                </a:solidFill>
                <a:effectLst/>
                <a:latin typeface="mr_BenzaG" panose="02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ru-RU" sz="2400" b="1" dirty="0">
                <a:solidFill>
                  <a:schemeClr val="bg1"/>
                </a:solidFill>
                <a:effectLst/>
                <a:latin typeface="mr_BenzaG" panose="02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              </a:t>
            </a:r>
            <a:r>
              <a:rPr lang="ru-RU" sz="1800" dirty="0">
                <a:latin typeface="Bahnschrift Light Condensed" panose="020B0502040204020203" pitchFamily="34" charset="0"/>
              </a:rPr>
              <a:t>исследования является </a:t>
            </a:r>
            <a:r>
              <a:rPr lang="ru-RU" sz="1800" dirty="0" smtClean="0">
                <a:latin typeface="Bahnschrift Light Condensed" panose="020B0502040204020203" pitchFamily="34" charset="0"/>
              </a:rPr>
              <a:t>автоматизация процессов автопарка.</a:t>
            </a:r>
            <a:endParaRPr lang="ru-RU" sz="1800" dirty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mr_BenzaG" panose="02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CB3245-EFF1-416F-BCFC-454B22ED595C}"/>
              </a:ext>
            </a:extLst>
          </p:cNvPr>
          <p:cNvSpPr txBox="1"/>
          <p:nvPr/>
        </p:nvSpPr>
        <p:spPr>
          <a:xfrm>
            <a:off x="1386583" y="1945804"/>
            <a:ext cx="282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b="1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400" b="1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ru-RU" sz="11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8AB22E-B164-49E4-A582-3DDDAD019FC0}"/>
              </a:ext>
            </a:extLst>
          </p:cNvPr>
          <p:cNvSpPr txBox="1"/>
          <p:nvPr/>
        </p:nvSpPr>
        <p:spPr>
          <a:xfrm>
            <a:off x="1166472" y="3506323"/>
            <a:ext cx="18448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b="1" dirty="0">
                <a:solidFill>
                  <a:schemeClr val="bg1"/>
                </a:solidFill>
                <a:effectLst/>
                <a:latin typeface="mr_BenzaG" panose="02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ru-RU" sz="2400" b="1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Объектом</a:t>
            </a:r>
            <a:endParaRPr lang="ru-RU" sz="1800" dirty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mr_BenzaG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9879A2-9CB4-402E-A69B-84914420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161952" y="452237"/>
            <a:ext cx="6982047" cy="670500"/>
          </a:xfrm>
        </p:spPr>
        <p:txBody>
          <a:bodyPr/>
          <a:lstStyle/>
          <a:p>
            <a:r>
              <a:rPr lang="ru-RU" b="1" dirty="0">
                <a:effectLst/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Описание предметной области</a:t>
            </a:r>
            <a:endParaRPr lang="ru-RU" sz="6000" b="1" dirty="0"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6A3506B-C90B-4B0F-89EE-8F4D62777726}"/>
              </a:ext>
            </a:extLst>
          </p:cNvPr>
          <p:cNvSpPr txBox="1"/>
          <p:nvPr/>
        </p:nvSpPr>
        <p:spPr>
          <a:xfrm>
            <a:off x="1368056" y="2069806"/>
            <a:ext cx="715216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800" dirty="0">
                <a:latin typeface="Bahnschrift Light Condensed" panose="020B0502040204020203" pitchFamily="34" charset="0"/>
              </a:rPr>
              <a:t>Для автоматизации автобусного парка необходимо определить количество возможных работников, автобусов и маршруты для продажи билетов. Затем составить список работников, автобусов и маршрутов. Далее список отправляется в гос. органы, которые учитывают все нормы и одобряют его или отправляют назад на доработку. </a:t>
            </a:r>
            <a:endParaRPr lang="ru-RU" sz="1800" dirty="0">
              <a:solidFill>
                <a:schemeClr val="bg1"/>
              </a:solidFill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475E93-605D-40E5-A9D4-E0C062780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0" y="452237"/>
            <a:ext cx="6967870" cy="670500"/>
          </a:xfrm>
        </p:spPr>
        <p:txBody>
          <a:bodyPr/>
          <a:lstStyle/>
          <a:p>
            <a:r>
              <a:rPr lang="ru-RU" b="1" dirty="0">
                <a:latin typeface="Impact" panose="020B0806030902050204" pitchFamily="34" charset="0"/>
                <a:cs typeface="Times New Roman" panose="02020603050405020304" pitchFamily="18" charset="0"/>
              </a:rPr>
              <a:t>Аналоги</a:t>
            </a:r>
            <a:r>
              <a:rPr lang="en-US" b="1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Impact" panose="020B0806030902050204" pitchFamily="34" charset="0"/>
                <a:cs typeface="Times New Roman" panose="02020603050405020304" pitchFamily="18" charset="0"/>
              </a:rPr>
              <a:t>программного продукта</a:t>
            </a:r>
            <a:endParaRPr lang="ru-RU" b="1" dirty="0"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27F5A7-1501-4378-8E75-EA7CCF13CD09}"/>
              </a:ext>
            </a:extLst>
          </p:cNvPr>
          <p:cNvSpPr txBox="1"/>
          <p:nvPr/>
        </p:nvSpPr>
        <p:spPr>
          <a:xfrm>
            <a:off x="6130581" y="2655526"/>
            <a:ext cx="188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Программа</a:t>
            </a:r>
            <a:r>
              <a:rPr lang="ru-RU" sz="2800" b="1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3200" dirty="0" smtClean="0">
                <a:solidFill>
                  <a:schemeClr val="bg1"/>
                </a:solidFill>
                <a:effectLst/>
                <a:latin typeface="mr_BenzaG" panose="02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ru-RU" sz="3200" dirty="0" smtClean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Автопарк</a:t>
            </a:r>
            <a:r>
              <a:rPr lang="ru-RU" sz="3200" dirty="0" smtClean="0">
                <a:solidFill>
                  <a:schemeClr val="bg1"/>
                </a:solidFill>
                <a:effectLst/>
                <a:latin typeface="mr_BenzaG" panose="02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endParaRPr lang="ru-RU" sz="2400" dirty="0">
              <a:solidFill>
                <a:schemeClr val="bg1"/>
              </a:solidFill>
              <a:latin typeface="mr_BenzaG" panose="02000500000000000000" pitchFamily="2" charset="0"/>
            </a:endParaRPr>
          </a:p>
        </p:txBody>
      </p:sp>
      <p:pic>
        <p:nvPicPr>
          <p:cNvPr id="5" name="Рисунок 4" descr="https://pisoft.ru/images/auto/apark_vid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3" y="1741170"/>
            <a:ext cx="4850024" cy="284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3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68ADD5C-BD8A-41C4-86C4-0C9C0BEC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169042" y="452237"/>
            <a:ext cx="6974958" cy="670500"/>
          </a:xfrm>
        </p:spPr>
        <p:txBody>
          <a:bodyPr/>
          <a:lstStyle/>
          <a:p>
            <a:r>
              <a:rPr lang="ru-RU" b="1" dirty="0">
                <a:latin typeface="Impact" panose="020B0806030902050204" pitchFamily="34" charset="0"/>
                <a:cs typeface="Times New Roman" panose="02020603050405020304" pitchFamily="18" charset="0"/>
              </a:rPr>
              <a:t>Аналоги</a:t>
            </a:r>
            <a:r>
              <a:rPr lang="en-US" b="1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Impact" panose="020B0806030902050204" pitchFamily="34" charset="0"/>
                <a:cs typeface="Times New Roman" panose="02020603050405020304" pitchFamily="18" charset="0"/>
              </a:rPr>
              <a:t>программного продукта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0AC4969-72F5-44EB-81DE-A6156950D005}"/>
              </a:ext>
            </a:extLst>
          </p:cNvPr>
          <p:cNvSpPr txBox="1"/>
          <p:nvPr/>
        </p:nvSpPr>
        <p:spPr>
          <a:xfrm>
            <a:off x="-73977" y="2578945"/>
            <a:ext cx="3847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Программа</a:t>
            </a:r>
            <a:r>
              <a:rPr lang="ru-RU" sz="3200" b="1" dirty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sz="3200" dirty="0" smtClean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“Корпоративные поездки</a:t>
            </a:r>
            <a:r>
              <a:rPr lang="ru-RU" sz="2800" dirty="0" smtClean="0">
                <a:solidFill>
                  <a:schemeClr val="bg1"/>
                </a:solidFill>
                <a:effectLst/>
                <a:latin typeface="Bahnschrift Light Condensed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endParaRPr lang="ru-RU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Рисунок 4" descr="https://1wmb.ru/nuimg/aHR0cHM6Ly91c2VyNjc5MDIuY2xpZW50cy1jZG5ub3cucnUvbG9jYWxTdG9yYWdlL25ld3MvNWMvNWUvMzMvMzkvNWM1ZTMzMzlfcmVzaXplZFNjYWxlZF8xMDIwdG81NzQucG5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70" y="1333243"/>
            <a:ext cx="6120130" cy="344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33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>
            <a:spLocks noGrp="1"/>
          </p:cNvSpPr>
          <p:nvPr>
            <p:ph type="ctrTitle"/>
          </p:nvPr>
        </p:nvSpPr>
        <p:spPr>
          <a:xfrm>
            <a:off x="1666942" y="152370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smtClean="0">
                <a:latin typeface="Bahnschrift Light Condensed" panose="020B0502040204020203" pitchFamily="34" charset="0"/>
              </a:rPr>
              <a:t>ИЗМЕНЕНИЕ </a:t>
            </a:r>
            <a:r>
              <a:rPr lang="ru-RU" sz="1800" b="1" dirty="0">
                <a:latin typeface="Bahnschrift Light Condensed" panose="020B0502040204020203" pitchFamily="34" charset="0"/>
              </a:rPr>
              <a:t>/ Удаление</a:t>
            </a:r>
            <a:endParaRPr sz="1800" b="1" dirty="0">
              <a:latin typeface="Bahnschrift Light Condensed" panose="020B0502040204020203" pitchFamily="34" charset="0"/>
            </a:endParaRPr>
          </a:p>
        </p:txBody>
      </p:sp>
      <p:sp>
        <p:nvSpPr>
          <p:cNvPr id="453" name="Google Shape;453;p60"/>
          <p:cNvSpPr txBox="1">
            <a:spLocks noGrp="1"/>
          </p:cNvSpPr>
          <p:nvPr>
            <p:ph type="subTitle" idx="1"/>
          </p:nvPr>
        </p:nvSpPr>
        <p:spPr>
          <a:xfrm>
            <a:off x="1782116" y="2069189"/>
            <a:ext cx="2398851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Программа должна иметь возможность </a:t>
            </a:r>
            <a:r>
              <a:rPr lang="ru-RU" dirty="0" smtClean="0"/>
              <a:t>изменять </a:t>
            </a:r>
            <a:r>
              <a:rPr lang="ru-RU" dirty="0"/>
              <a:t>и удалять информацию</a:t>
            </a:r>
            <a:endParaRPr dirty="0"/>
          </a:p>
        </p:txBody>
      </p:sp>
      <p:sp>
        <p:nvSpPr>
          <p:cNvPr id="454" name="Google Shape;454;p60"/>
          <p:cNvSpPr txBox="1">
            <a:spLocks noGrp="1"/>
          </p:cNvSpPr>
          <p:nvPr>
            <p:ph type="ctrTitle" idx="2"/>
          </p:nvPr>
        </p:nvSpPr>
        <p:spPr>
          <a:xfrm>
            <a:off x="1666942" y="334727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800" b="1" dirty="0" smtClean="0">
                <a:latin typeface="Bahnschrift Light Condensed" panose="020B0502040204020203" pitchFamily="34" charset="0"/>
              </a:rPr>
              <a:t>Сброс данных</a:t>
            </a:r>
            <a:endParaRPr sz="1800" b="1" dirty="0">
              <a:latin typeface="Bahnschrift Light Condensed" panose="020B0502040204020203" pitchFamily="34" charset="0"/>
            </a:endParaRPr>
          </a:p>
        </p:txBody>
      </p:sp>
      <p:sp>
        <p:nvSpPr>
          <p:cNvPr id="451" name="Google Shape;451;p60"/>
          <p:cNvSpPr txBox="1">
            <a:spLocks noGrp="1"/>
          </p:cNvSpPr>
          <p:nvPr>
            <p:ph type="subTitle" idx="3"/>
          </p:nvPr>
        </p:nvSpPr>
        <p:spPr>
          <a:xfrm>
            <a:off x="1782104" y="3796345"/>
            <a:ext cx="2398852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Программа должна </a:t>
            </a:r>
            <a:r>
              <a:rPr lang="ru-RU" dirty="0" smtClean="0"/>
              <a:t>иметь возможность сброса данных в исходное состояние.</a:t>
            </a:r>
            <a:endParaRPr lang="ru-RU" dirty="0"/>
          </a:p>
        </p:txBody>
      </p:sp>
      <p:sp>
        <p:nvSpPr>
          <p:cNvPr id="450" name="Google Shape;450;p60"/>
          <p:cNvSpPr txBox="1">
            <a:spLocks noGrp="1"/>
          </p:cNvSpPr>
          <p:nvPr>
            <p:ph type="ctrTitle" idx="4"/>
          </p:nvPr>
        </p:nvSpPr>
        <p:spPr>
          <a:xfrm>
            <a:off x="5945840" y="152370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latin typeface="Bahnschrift Light Condensed" panose="020B0502040204020203" pitchFamily="34" charset="0"/>
              </a:rPr>
              <a:t>Ввод / Вывод</a:t>
            </a:r>
            <a:endParaRPr sz="1800" b="1" dirty="0">
              <a:latin typeface="Bahnschrift Light Condensed" panose="020B0502040204020203" pitchFamily="34" charset="0"/>
            </a:endParaRPr>
          </a:p>
        </p:txBody>
      </p:sp>
      <p:sp>
        <p:nvSpPr>
          <p:cNvPr id="455" name="Google Shape;455;p60"/>
          <p:cNvSpPr txBox="1">
            <a:spLocks noGrp="1"/>
          </p:cNvSpPr>
          <p:nvPr>
            <p:ph type="subTitle" idx="5"/>
          </p:nvPr>
        </p:nvSpPr>
        <p:spPr>
          <a:xfrm>
            <a:off x="6061014" y="2019893"/>
            <a:ext cx="2398851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Программа должна иметь возможность вводить и выводить информацию</a:t>
            </a:r>
            <a:endParaRPr dirty="0"/>
          </a:p>
        </p:txBody>
      </p:sp>
      <p:sp>
        <p:nvSpPr>
          <p:cNvPr id="456" name="Google Shape;456;p60"/>
          <p:cNvSpPr txBox="1">
            <a:spLocks noGrp="1"/>
          </p:cNvSpPr>
          <p:nvPr>
            <p:ph type="ctrTitle" idx="6"/>
          </p:nvPr>
        </p:nvSpPr>
        <p:spPr>
          <a:xfrm>
            <a:off x="5951520" y="337811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 smtClean="0">
                <a:latin typeface="Bahnschrift Light Condensed" panose="020B0502040204020203" pitchFamily="34" charset="0"/>
              </a:rPr>
              <a:t>Информация об ошибках</a:t>
            </a:r>
            <a:endParaRPr sz="1800" b="1" dirty="0">
              <a:latin typeface="Bahnschrift Light Condensed" panose="020B0502040204020203" pitchFamily="34" charset="0"/>
            </a:endParaRPr>
          </a:p>
        </p:txBody>
      </p:sp>
      <p:sp>
        <p:nvSpPr>
          <p:cNvPr id="457" name="Google Shape;457;p60"/>
          <p:cNvSpPr txBox="1">
            <a:spLocks noGrp="1"/>
          </p:cNvSpPr>
          <p:nvPr>
            <p:ph type="subTitle" idx="7"/>
          </p:nvPr>
        </p:nvSpPr>
        <p:spPr>
          <a:xfrm>
            <a:off x="6066693" y="3860386"/>
            <a:ext cx="2398851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Программа должна иметь </a:t>
            </a:r>
            <a:r>
              <a:rPr lang="ru-RU" dirty="0" smtClean="0"/>
              <a:t>возможность указывать пользователю на его ошибки.</a:t>
            </a:r>
            <a:endParaRPr lang="ru-RU" dirty="0"/>
          </a:p>
        </p:txBody>
      </p:sp>
      <p:sp>
        <p:nvSpPr>
          <p:cNvPr id="458" name="Google Shape;458;p60"/>
          <p:cNvSpPr txBox="1">
            <a:spLocks noGrp="1"/>
          </p:cNvSpPr>
          <p:nvPr>
            <p:ph type="ctr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b="1" dirty="0">
                <a:latin typeface="Impact" panose="020B0806030902050204" pitchFamily="34" charset="0"/>
                <a:cs typeface="Times New Roman" panose="02020603050405020304" pitchFamily="18" charset="0"/>
              </a:rPr>
              <a:t>Требование к программе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26" name="Google Shape;640;p81">
            <a:extLst>
              <a:ext uri="{FF2B5EF4-FFF2-40B4-BE49-F238E27FC236}">
                <a16:creationId xmlns="" xmlns:a16="http://schemas.microsoft.com/office/drawing/2014/main" id="{B20049DA-3B2E-4F86-AE9E-F6F5569BF290}"/>
              </a:ext>
            </a:extLst>
          </p:cNvPr>
          <p:cNvSpPr txBox="1"/>
          <p:nvPr/>
        </p:nvSpPr>
        <p:spPr>
          <a:xfrm>
            <a:off x="5091458" y="1982892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36668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/>
      <p:bldP spid="453" grpId="0" build="p"/>
      <p:bldP spid="454" grpId="0"/>
      <p:bldP spid="451" grpId="0" build="p"/>
      <p:bldP spid="450" grpId="0"/>
      <p:bldP spid="455" grpId="0" build="p"/>
      <p:bldP spid="456" grpId="0"/>
      <p:bldP spid="457" grpId="0" build="p"/>
      <p:bldP spid="458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1639315" y="543226"/>
            <a:ext cx="6000750" cy="602181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Руководство программиста</a:t>
            </a:r>
            <a:endParaRPr lang="ru-RU" sz="3600" dirty="0"/>
          </a:p>
        </p:txBody>
      </p:sp>
      <p:sp>
        <p:nvSpPr>
          <p:cNvPr id="16" name="Подзаголовок 15"/>
          <p:cNvSpPr>
            <a:spLocks noGrp="1"/>
          </p:cNvSpPr>
          <p:nvPr>
            <p:ph type="subTitle" idx="1"/>
          </p:nvPr>
        </p:nvSpPr>
        <p:spPr>
          <a:xfrm>
            <a:off x="445783" y="1313983"/>
            <a:ext cx="8553838" cy="3460148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Класс </a:t>
            </a:r>
            <a:r>
              <a:rPr lang="en-US" sz="1400" b="1" i="1" dirty="0">
                <a:solidFill>
                  <a:schemeClr val="bg1"/>
                </a:solidFill>
              </a:rPr>
              <a:t>Voditel</a:t>
            </a:r>
            <a:r>
              <a:rPr lang="ru-RU" sz="1400" dirty="0">
                <a:solidFill>
                  <a:schemeClr val="bg1"/>
                </a:solidFill>
              </a:rPr>
              <a:t> является программным представлением работников автопарка. Данный класс содержит в себе несколько полей: </a:t>
            </a:r>
            <a:r>
              <a:rPr lang="en-US" sz="1400" i="1" dirty="0">
                <a:solidFill>
                  <a:schemeClr val="bg1"/>
                </a:solidFill>
              </a:rPr>
              <a:t>Fio</a:t>
            </a:r>
            <a:r>
              <a:rPr lang="ru-RU" sz="1400" dirty="0">
                <a:solidFill>
                  <a:schemeClr val="bg1"/>
                </a:solidFill>
              </a:rPr>
              <a:t>- ФИО участника, </a:t>
            </a:r>
            <a:r>
              <a:rPr lang="en-US" sz="1400" i="1" dirty="0">
                <a:solidFill>
                  <a:schemeClr val="bg1"/>
                </a:solidFill>
              </a:rPr>
              <a:t>contact</a:t>
            </a:r>
            <a:r>
              <a:rPr lang="ru-RU" sz="1400" i="1" dirty="0">
                <a:solidFill>
                  <a:schemeClr val="bg1"/>
                </a:solidFill>
              </a:rPr>
              <a:t>-</a:t>
            </a:r>
            <a:r>
              <a:rPr lang="ru-RU" sz="1400" dirty="0">
                <a:solidFill>
                  <a:schemeClr val="bg1"/>
                </a:solidFill>
              </a:rPr>
              <a:t>Номер телефона сотрудника, </a:t>
            </a:r>
            <a:r>
              <a:rPr lang="en-US" sz="1400" i="1" dirty="0">
                <a:solidFill>
                  <a:schemeClr val="bg1"/>
                </a:solidFill>
              </a:rPr>
              <a:t>ZP</a:t>
            </a:r>
            <a:r>
              <a:rPr lang="ru-RU" sz="1400" i="1" dirty="0">
                <a:solidFill>
                  <a:schemeClr val="bg1"/>
                </a:solidFill>
              </a:rPr>
              <a:t>-</a:t>
            </a:r>
            <a:r>
              <a:rPr lang="ru-RU" sz="1400" dirty="0">
                <a:solidFill>
                  <a:schemeClr val="bg1"/>
                </a:solidFill>
              </a:rPr>
              <a:t>заработная плата сотрудника. </a:t>
            </a:r>
          </a:p>
          <a:p>
            <a:r>
              <a:rPr lang="ru-RU" sz="1400" dirty="0">
                <a:solidFill>
                  <a:schemeClr val="bg1"/>
                </a:solidFill>
              </a:rPr>
              <a:t>Класс </a:t>
            </a:r>
            <a:r>
              <a:rPr lang="en-US" sz="1400" b="1" i="1" dirty="0">
                <a:solidFill>
                  <a:schemeClr val="bg1"/>
                </a:solidFill>
              </a:rPr>
              <a:t>Machine</a:t>
            </a:r>
            <a:r>
              <a:rPr lang="ru-RU" sz="1400" dirty="0">
                <a:solidFill>
                  <a:schemeClr val="bg1"/>
                </a:solidFill>
              </a:rPr>
              <a:t> является программным представлением автобусов в автопарке. Данный класс содержит в себе несколько полей: </a:t>
            </a:r>
            <a:r>
              <a:rPr lang="en-US" sz="1400" i="1" dirty="0">
                <a:solidFill>
                  <a:schemeClr val="bg1"/>
                </a:solidFill>
              </a:rPr>
              <a:t>marka</a:t>
            </a:r>
            <a:r>
              <a:rPr lang="ru-RU" sz="1400" i="1" dirty="0">
                <a:solidFill>
                  <a:schemeClr val="bg1"/>
                </a:solidFill>
              </a:rPr>
              <a:t>-</a:t>
            </a:r>
            <a:r>
              <a:rPr lang="ru-RU" sz="1400" dirty="0">
                <a:solidFill>
                  <a:schemeClr val="bg1"/>
                </a:solidFill>
              </a:rPr>
              <a:t>марка автобуса, </a:t>
            </a:r>
            <a:r>
              <a:rPr lang="en-US" sz="1400" i="1" dirty="0">
                <a:solidFill>
                  <a:schemeClr val="bg1"/>
                </a:solidFill>
              </a:rPr>
              <a:t>model</a:t>
            </a:r>
            <a:r>
              <a:rPr lang="ru-RU" sz="1400" dirty="0">
                <a:solidFill>
                  <a:schemeClr val="bg1"/>
                </a:solidFill>
              </a:rPr>
              <a:t>-марка автобуса, </a:t>
            </a:r>
            <a:r>
              <a:rPr lang="en-US" sz="1400" i="1" dirty="0">
                <a:solidFill>
                  <a:schemeClr val="bg1"/>
                </a:solidFill>
              </a:rPr>
              <a:t>koll</a:t>
            </a:r>
            <a:r>
              <a:rPr lang="ru-RU" sz="1400" dirty="0">
                <a:solidFill>
                  <a:schemeClr val="bg1"/>
                </a:solidFill>
              </a:rPr>
              <a:t>-количество автобусов в автопарке.</a:t>
            </a:r>
          </a:p>
          <a:p>
            <a:r>
              <a:rPr lang="ru-RU" sz="1400" dirty="0">
                <a:solidFill>
                  <a:schemeClr val="bg1"/>
                </a:solidFill>
              </a:rPr>
              <a:t>Класс </a:t>
            </a:r>
            <a:r>
              <a:rPr lang="en-US" sz="1400" b="1" i="1" dirty="0">
                <a:solidFill>
                  <a:schemeClr val="bg1"/>
                </a:solidFill>
              </a:rPr>
              <a:t>Marshrut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является программным представление маршрутов. </a:t>
            </a:r>
          </a:p>
          <a:p>
            <a:r>
              <a:rPr lang="ru-RU" sz="1400" dirty="0">
                <a:solidFill>
                  <a:schemeClr val="bg1"/>
                </a:solidFill>
              </a:rPr>
              <a:t>Класс </a:t>
            </a:r>
            <a:r>
              <a:rPr lang="ru-RU" sz="1400" b="1" i="1" dirty="0">
                <a:solidFill>
                  <a:schemeClr val="bg1"/>
                </a:solidFill>
              </a:rPr>
              <a:t>Program</a:t>
            </a:r>
            <a:r>
              <a:rPr lang="ru-RU" sz="1400" dirty="0">
                <a:solidFill>
                  <a:schemeClr val="bg1"/>
                </a:solidFill>
              </a:rPr>
              <a:t> – главный класс приложения, в котором определена точка входа для приложения.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9982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1"/>
          <p:cNvSpPr txBox="1">
            <a:spLocks noGrp="1"/>
          </p:cNvSpPr>
          <p:nvPr>
            <p:ph type="title"/>
          </p:nvPr>
        </p:nvSpPr>
        <p:spPr>
          <a:xfrm>
            <a:off x="0" y="453668"/>
            <a:ext cx="6987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ru-RU" b="1" dirty="0">
                <a:latin typeface="Impact" panose="020B0806030902050204" pitchFamily="34" charset="0"/>
                <a:cs typeface="Times New Roman" panose="02020603050405020304" pitchFamily="18" charset="0"/>
              </a:rPr>
              <a:t>Руководство пользователя</a:t>
            </a: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BCCA5C3-3FF8-4CC2-9740-68B090787431}"/>
              </a:ext>
            </a:extLst>
          </p:cNvPr>
          <p:cNvSpPr txBox="1"/>
          <p:nvPr/>
        </p:nvSpPr>
        <p:spPr>
          <a:xfrm>
            <a:off x="586740" y="1390650"/>
            <a:ext cx="705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sz="1800" dirty="0">
                <a:solidFill>
                  <a:schemeClr val="bg1"/>
                </a:solidFill>
                <a:latin typeface="mr_BenzaG" panose="02000500000000000000" pitchFamily="2" charset="0"/>
              </a:rPr>
              <a:t>Все взаимодействия пользователя с программой происходит через команды. </a:t>
            </a:r>
          </a:p>
        </p:txBody>
      </p:sp>
      <p:pic>
        <p:nvPicPr>
          <p:cNvPr id="1028" name="Picture 4" descr="https://sun9-4.userapi.com/impg/c1W1FaRWYsb8Auy3BlQfkPnaV6hlmeC7y3Z1Dg/Rm4If59G4ps.jpg?size=975x507&amp;quality=96&amp;sign=1f8bec8253c7dee7d386edbffb976b6c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15" y="1759982"/>
            <a:ext cx="6058767" cy="31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936</TotalTime>
  <Words>401</Words>
  <Application>Microsoft Office PowerPoint</Application>
  <PresentationFormat>Экран (16:9)</PresentationFormat>
  <Paragraphs>53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4" baseType="lpstr">
      <vt:lpstr>Fira Sans Extra Condensed Medium</vt:lpstr>
      <vt:lpstr>Century Gothic</vt:lpstr>
      <vt:lpstr>Calibri</vt:lpstr>
      <vt:lpstr>Squada One</vt:lpstr>
      <vt:lpstr>Times New Roman</vt:lpstr>
      <vt:lpstr>Impact</vt:lpstr>
      <vt:lpstr>Courier New</vt:lpstr>
      <vt:lpstr>Yu Gothic Medium</vt:lpstr>
      <vt:lpstr>Arial</vt:lpstr>
      <vt:lpstr>mr_BenzaG</vt:lpstr>
      <vt:lpstr>Bahnschrift Light Condensed</vt:lpstr>
      <vt:lpstr>Wingdings 3</vt:lpstr>
      <vt:lpstr>Ион</vt:lpstr>
      <vt:lpstr>Министерство просвещения ПМР  ГОУ СПО «Тираспольский техникум информатики и права»</vt:lpstr>
      <vt:lpstr>Цели и задачи курсовой работы</vt:lpstr>
      <vt:lpstr>Введение</vt:lpstr>
      <vt:lpstr>Описание предметной области</vt:lpstr>
      <vt:lpstr>Аналоги программного продукта</vt:lpstr>
      <vt:lpstr>Аналоги программного продукта</vt:lpstr>
      <vt:lpstr>ИЗМЕНЕНИЕ / Удаление</vt:lpstr>
      <vt:lpstr>Руководство программиста</vt:lpstr>
      <vt:lpstr>Руководство пользователя</vt:lpstr>
      <vt:lpstr>Заключение</vt:lpstr>
      <vt:lpstr>Доклад окончен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cp:lastModifiedBy>Александр</cp:lastModifiedBy>
  <cp:revision>96</cp:revision>
  <dcterms:modified xsi:type="dcterms:W3CDTF">2021-05-07T10:27:35Z</dcterms:modified>
</cp:coreProperties>
</file>