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56" r:id="rId4"/>
    <p:sldId id="257" r:id="rId5"/>
    <p:sldId id="258" r:id="rId6"/>
    <p:sldId id="272" r:id="rId7"/>
    <p:sldId id="259" r:id="rId8"/>
    <p:sldId id="260" r:id="rId9"/>
    <p:sldId id="266" r:id="rId10"/>
    <p:sldId id="267" r:id="rId11"/>
    <p:sldId id="265" r:id="rId12"/>
    <p:sldId id="273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7FF"/>
    <a:srgbClr val="B3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5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6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52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14630400" cy="82296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870700" y="2383750"/>
            <a:ext cx="490637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endParaRPr lang="en-US" sz="21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0" y="227578"/>
            <a:ext cx="14630400" cy="1686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53"/>
              </a:lnSpc>
              <a:buNone/>
            </a:pPr>
            <a:r>
              <a:rPr lang="ru-RU" dirty="0" smtClean="0">
                <a:solidFill>
                  <a:srgbClr val="CFCBBF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Министерство просвещения ПМР</a:t>
            </a:r>
          </a:p>
          <a:p>
            <a:pPr marL="0" indent="0" algn="ctr">
              <a:lnSpc>
                <a:spcPts val="2253"/>
              </a:lnSpc>
              <a:buNone/>
            </a:pPr>
            <a:r>
              <a:rPr lang="ru-RU" dirty="0" smtClean="0">
                <a:solidFill>
                  <a:srgbClr val="CFCBBF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ГОУ СПО «Тираспольский техникум информатики и права»</a:t>
            </a:r>
          </a:p>
        </p:txBody>
      </p:sp>
      <p:sp>
        <p:nvSpPr>
          <p:cNvPr id="14" name="Text 11"/>
          <p:cNvSpPr/>
          <p:nvPr/>
        </p:nvSpPr>
        <p:spPr>
          <a:xfrm>
            <a:off x="10120391" y="6069781"/>
            <a:ext cx="4141709" cy="940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00"/>
              </a:lnSpc>
            </a:pPr>
            <a:r>
              <a:rPr lang="ru-RU" sz="1600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Выполнил:</a:t>
            </a:r>
            <a:r>
              <a:rPr lang="ru-RU" sz="1600" dirty="0" smtClean="0">
                <a:solidFill>
                  <a:srgbClr val="AE8625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Сиглов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Артем Витальевич</a:t>
            </a:r>
          </a:p>
          <a:p>
            <a:pPr>
              <a:lnSpc>
                <a:spcPts val="2200"/>
              </a:lnSpc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Специальность 2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.09.02.07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Информационных систем и программирования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ru-RU" sz="1600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Руководитель:</a:t>
            </a:r>
            <a:r>
              <a:rPr lang="ru-RU" dirty="0" smtClean="0">
                <a:solidFill>
                  <a:srgbClr val="AE8625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преподаватель информационных дисциплин высшей квалификационной категории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Балашова Ю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В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ea typeface="Prata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200"/>
              </a:lnSpc>
              <a:buNone/>
            </a:pPr>
            <a:endParaRPr lang="en-US" sz="1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231916" y="5023128"/>
            <a:ext cx="166330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endParaRPr lang="en-US" sz="21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1"/>
          <p:cNvSpPr/>
          <p:nvPr/>
        </p:nvSpPr>
        <p:spPr>
          <a:xfrm>
            <a:off x="1632156" y="7492181"/>
            <a:ext cx="11365971" cy="42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200"/>
              </a:lnSpc>
            </a:pPr>
            <a:r>
              <a:rPr lang="ru-RU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Тирасполь 2024</a:t>
            </a:r>
          </a:p>
          <a:p>
            <a:pPr marL="0" indent="0" algn="l">
              <a:lnSpc>
                <a:spcPts val="2200"/>
              </a:lnSpc>
              <a:buNone/>
            </a:pPr>
            <a:endParaRPr lang="en-US" sz="1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"/>
          <p:cNvSpPr/>
          <p:nvPr/>
        </p:nvSpPr>
        <p:spPr>
          <a:xfrm>
            <a:off x="3425371" y="2514839"/>
            <a:ext cx="7779420" cy="33507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ru-RU" sz="2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о дисциплине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: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МДК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.01.01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Разработка программных модулей на тему</a:t>
            </a:r>
            <a:r>
              <a:rPr lang="en-US" sz="2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: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Разработка системы деятельности диспетчера автобусного парка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.</a:t>
            </a:r>
            <a:endParaRPr lang="en-US" sz="4000" dirty="0">
              <a:ln w="6350">
                <a:noFill/>
              </a:ln>
              <a:gradFill flip="none" rotWithShape="1">
                <a:gsLst>
                  <a:gs pos="0">
                    <a:srgbClr val="B08725"/>
                  </a:gs>
                  <a:gs pos="39000">
                    <a:srgbClr val="BF9B38"/>
                  </a:gs>
                  <a:gs pos="68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1621218"/>
            <a:ext cx="534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КУРСОВАЯ РАБОТА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871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20000">
        <p14:gallery dir="l"/>
      </p:transition>
    </mc:Choice>
    <mc:Fallback xmlns="">
      <p:transition spd="slow" advTm="1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92367" y="342622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30000"/>
              </a:lnSpc>
            </a:pPr>
            <a:r>
              <a:rPr lang="ru-RU" sz="28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Тестирование информационной системы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2015966" y="1547892"/>
            <a:ext cx="19407" cy="5983486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3"/>
          <p:cNvSpPr/>
          <p:nvPr/>
        </p:nvSpPr>
        <p:spPr>
          <a:xfrm>
            <a:off x="2200573" y="1834535"/>
            <a:ext cx="544354" cy="19407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1850648" y="1707436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9" name="Text 5"/>
          <p:cNvSpPr/>
          <p:nvPr/>
        </p:nvSpPr>
        <p:spPr>
          <a:xfrm>
            <a:off x="1976259" y="1698387"/>
            <a:ext cx="98703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1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881074" y="1703388"/>
            <a:ext cx="232338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ru-RU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Приложение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2200573" y="3880862"/>
            <a:ext cx="544354" cy="19407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3" name="Shape 9"/>
          <p:cNvSpPr/>
          <p:nvPr/>
        </p:nvSpPr>
        <p:spPr>
          <a:xfrm>
            <a:off x="1850648" y="3744238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14" name="Text 10"/>
          <p:cNvSpPr/>
          <p:nvPr/>
        </p:nvSpPr>
        <p:spPr>
          <a:xfrm>
            <a:off x="1952923" y="3744714"/>
            <a:ext cx="145375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2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2881074" y="3749715"/>
            <a:ext cx="2287191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ru-RU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Автоматизация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2200573" y="5927189"/>
            <a:ext cx="544354" cy="19407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8" name="Shape 14"/>
          <p:cNvSpPr/>
          <p:nvPr/>
        </p:nvSpPr>
        <p:spPr>
          <a:xfrm>
            <a:off x="1850648" y="5790565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19" name="Text 15"/>
          <p:cNvSpPr/>
          <p:nvPr/>
        </p:nvSpPr>
        <p:spPr>
          <a:xfrm>
            <a:off x="1953280" y="5791041"/>
            <a:ext cx="144661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3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2881074" y="5796042"/>
            <a:ext cx="3061454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ru-RU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Консольный интерфейс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Шеврон 21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Шеврон 22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27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28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81074" y="6140490"/>
            <a:ext cx="679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Этот класс обеспечивает взаимодействие с пользователем через консольный интерфейс, позволяя ему выполнять различные операции с данными о водителях, автобусах и маршрутах.</a:t>
            </a:r>
          </a:p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1074" y="4094163"/>
            <a:ext cx="6794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После ввода всех необходимых данных система добавляет нового водителя в список, что позволяет использовать его информацию для управления и организации работы водителей и маршрутов в системе.</a:t>
            </a:r>
          </a:p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1074" y="1990090"/>
            <a:ext cx="5690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Эта информация, вероятно, используется для управления и организации рабочего процесса, определения расписания работы сотрудников, учета заработной платы и мониторинга производительности.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7065645" y="7104279"/>
            <a:ext cx="546100" cy="721501"/>
            <a:chOff x="7022624" y="7018242"/>
            <a:chExt cx="546100" cy="721501"/>
          </a:xfrm>
        </p:grpSpPr>
        <p:sp>
          <p:nvSpPr>
            <p:cNvPr id="30" name="Прямоугольник 29">
              <a:hlinkClick r:id="rId5" action="ppaction://hlinksldjump"/>
            </p:cNvPr>
            <p:cNvSpPr/>
            <p:nvPr/>
          </p:nvSpPr>
          <p:spPr>
            <a:xfrm>
              <a:off x="7022624" y="7292328"/>
              <a:ext cx="546100" cy="447415"/>
            </a:xfrm>
            <a:prstGeom prst="rect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Равнобедренный треугольник 30"/>
            <p:cNvSpPr/>
            <p:nvPr/>
          </p:nvSpPr>
          <p:spPr>
            <a:xfrm>
              <a:off x="7022624" y="7018242"/>
              <a:ext cx="546100" cy="274086"/>
            </a:xfrm>
            <a:prstGeom prst="triangle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359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4431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Заключение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037993" y="4470797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6142315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Шеврон 8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</a:endParaRPr>
          </a:p>
        </p:txBody>
      </p:sp>
      <p:sp>
        <p:nvSpPr>
          <p:cNvPr id="10" name="Шеврон 9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14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5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37993" y="4137808"/>
            <a:ext cx="1153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Выполнение курсовой работы по разработке информационной системы управления пассажира перевозками включало в себя следующие этапы: изучение предметной области, выявление проблем и недостатков транспортной отрасли, анализ существующих систем, разработку информационной системы деятельности диспетчера автобусного парка.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7041912" y="7131217"/>
            <a:ext cx="546100" cy="721501"/>
            <a:chOff x="7022624" y="7018242"/>
            <a:chExt cx="546100" cy="721501"/>
          </a:xfrm>
        </p:grpSpPr>
        <p:sp>
          <p:nvSpPr>
            <p:cNvPr id="17" name="Прямоугольник 16">
              <a:hlinkClick r:id="rId5" action="ppaction://hlinksldjump"/>
            </p:cNvPr>
            <p:cNvSpPr/>
            <p:nvPr/>
          </p:nvSpPr>
          <p:spPr>
            <a:xfrm>
              <a:off x="7022624" y="7292328"/>
              <a:ext cx="546100" cy="447415"/>
            </a:xfrm>
            <a:prstGeom prst="rect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17"/>
            <p:cNvSpPr/>
            <p:nvPr/>
          </p:nvSpPr>
          <p:spPr>
            <a:xfrm>
              <a:off x="7022624" y="7018242"/>
              <a:ext cx="546100" cy="274086"/>
            </a:xfrm>
            <a:prstGeom prst="triangle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14630400" cy="82296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870700" y="2383750"/>
            <a:ext cx="490637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endParaRPr lang="en-US" sz="21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0" y="227578"/>
            <a:ext cx="14630400" cy="1686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53"/>
              </a:lnSpc>
              <a:buNone/>
            </a:pPr>
            <a:r>
              <a:rPr lang="ru-RU" dirty="0" smtClean="0">
                <a:solidFill>
                  <a:srgbClr val="CFCBBF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Министерство просвещения ПМР</a:t>
            </a:r>
          </a:p>
          <a:p>
            <a:pPr marL="0" indent="0" algn="ctr">
              <a:lnSpc>
                <a:spcPts val="2253"/>
              </a:lnSpc>
              <a:buNone/>
            </a:pPr>
            <a:r>
              <a:rPr lang="ru-RU" dirty="0" smtClean="0">
                <a:solidFill>
                  <a:srgbClr val="CFCBBF"/>
                </a:solidFill>
                <a:latin typeface="Times New Roman" panose="02020603050405020304" pitchFamily="18" charset="0"/>
                <a:ea typeface="Raleway" pitchFamily="34" charset="-122"/>
                <a:cs typeface="Times New Roman" panose="02020603050405020304" pitchFamily="18" charset="0"/>
              </a:rPr>
              <a:t>ГОУ СПО «Тираспольский техникум информатики и права»</a:t>
            </a:r>
          </a:p>
        </p:txBody>
      </p:sp>
      <p:sp>
        <p:nvSpPr>
          <p:cNvPr id="14" name="Text 11"/>
          <p:cNvSpPr/>
          <p:nvPr/>
        </p:nvSpPr>
        <p:spPr>
          <a:xfrm>
            <a:off x="10120391" y="6069781"/>
            <a:ext cx="4141709" cy="940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00"/>
              </a:lnSpc>
            </a:pPr>
            <a:r>
              <a:rPr lang="ru-RU" sz="1600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Выполнил:</a:t>
            </a:r>
            <a:r>
              <a:rPr lang="ru-RU" sz="1600" dirty="0" smtClean="0">
                <a:solidFill>
                  <a:srgbClr val="AE8625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</a:t>
            </a:r>
            <a:r>
              <a:rPr lang="ru-RU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Сиглов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Артем Витальевич</a:t>
            </a:r>
          </a:p>
          <a:p>
            <a:pPr>
              <a:lnSpc>
                <a:spcPts val="2200"/>
              </a:lnSpc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Специальность 2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.09.02.07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Информационных систем и программирования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ru-RU" sz="1600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Руководитель:</a:t>
            </a:r>
            <a:r>
              <a:rPr lang="ru-RU" dirty="0" smtClean="0">
                <a:solidFill>
                  <a:srgbClr val="AE8625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преподаватель информационных дисциплин высшей квалификационной категории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Балашова Ю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В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Prata" pitchFamily="34" charset="-122"/>
                <a:cs typeface="Times New Roman" panose="02020603050405020304" pitchFamily="18" charset="0"/>
              </a:rPr>
              <a:t>.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ea typeface="Prata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200"/>
              </a:lnSpc>
              <a:buNone/>
            </a:pPr>
            <a:endParaRPr lang="en-US" sz="1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231916" y="5023128"/>
            <a:ext cx="166330" cy="335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0"/>
              </a:lnSpc>
              <a:buNone/>
            </a:pPr>
            <a:endParaRPr lang="en-US" sz="21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1"/>
          <p:cNvSpPr/>
          <p:nvPr/>
        </p:nvSpPr>
        <p:spPr>
          <a:xfrm>
            <a:off x="1632156" y="7492181"/>
            <a:ext cx="11365971" cy="42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200"/>
              </a:lnSpc>
            </a:pPr>
            <a:r>
              <a:rPr lang="ru-RU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Тирасполь 2024</a:t>
            </a:r>
          </a:p>
          <a:p>
            <a:pPr marL="0" indent="0" algn="l">
              <a:lnSpc>
                <a:spcPts val="2200"/>
              </a:lnSpc>
              <a:buNone/>
            </a:pPr>
            <a:endParaRPr lang="en-US" sz="17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"/>
          <p:cNvSpPr/>
          <p:nvPr/>
        </p:nvSpPr>
        <p:spPr>
          <a:xfrm>
            <a:off x="3425371" y="2514839"/>
            <a:ext cx="7779420" cy="33507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ru-RU" sz="2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о дисциплине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: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МДК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.01.01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Разработка программных модулей на тему</a:t>
            </a:r>
            <a:r>
              <a:rPr lang="en-US" sz="2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: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Разработка системы деятельности диспетчера автобусного парка</a:t>
            </a:r>
            <a:r>
              <a:rPr lang="en-US" sz="24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.</a:t>
            </a:r>
            <a:endParaRPr lang="en-US" sz="4000" dirty="0">
              <a:ln w="6350">
                <a:noFill/>
              </a:ln>
              <a:gradFill flip="none" rotWithShape="1">
                <a:gsLst>
                  <a:gs pos="0">
                    <a:srgbClr val="B08725"/>
                  </a:gs>
                  <a:gs pos="39000">
                    <a:srgbClr val="BF9B38"/>
                  </a:gs>
                  <a:gs pos="68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1621218"/>
            <a:ext cx="534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КУРСОВАЯ РАБОТА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415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20000">
        <p14:gallery dir="l"/>
      </p:transition>
    </mc:Choice>
    <mc:Fallback xmlns="">
      <p:transition spd="slow" advTm="1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Шеврон 9">
            <a:hlinkClick r:id="" action="ppaction://hlinkshowjump?jump=nextslide"/>
          </p:cNvPr>
          <p:cNvSpPr/>
          <p:nvPr/>
        </p:nvSpPr>
        <p:spPr>
          <a:xfrm>
            <a:off x="12698253" y="7058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Шеврон 10">
            <a:hlinkClick r:id="" action="ppaction://hlinkshowjump?jump=previousslide"/>
          </p:cNvPr>
          <p:cNvSpPr/>
          <p:nvPr/>
        </p:nvSpPr>
        <p:spPr>
          <a:xfrm flipH="1">
            <a:off x="1443991" y="7058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444061" y="7739743"/>
            <a:ext cx="5742158" cy="389167"/>
            <a:chOff x="4444061" y="7739743"/>
            <a:chExt cx="5742158" cy="389167"/>
          </a:xfrm>
        </p:grpSpPr>
        <p:sp>
          <p:nvSpPr>
            <p:cNvPr id="13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2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	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5105400" y="368299"/>
            <a:ext cx="4419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565401" y="1383962"/>
            <a:ext cx="9510352" cy="5613845"/>
          </a:xfrm>
          <a:prstGeom prst="rect">
            <a:avLst/>
          </a:prstGeom>
          <a:ln>
            <a:solidFill>
              <a:srgbClr val="9B57FF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9B57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  <a:hlinkClick r:id="rId4" action="ppaction://hlinksldjump"/>
              </a:rPr>
              <a:t>Введение</a:t>
            </a:r>
            <a:endParaRPr lang="en-US" sz="2800" b="1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9B57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  <a:hlinkClick r:id="rId5" action="ppaction://hlinksldjump"/>
              </a:rPr>
              <a:t>Характеристика деятельности диспетчера автобусного парка</a:t>
            </a:r>
            <a:endParaRPr lang="en-US" sz="2800" b="1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9B57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  <a:hlinkClick r:id="rId6" action="ppaction://hlinksldjump"/>
              </a:rPr>
              <a:t>Анализ существующих решений</a:t>
            </a:r>
            <a:endParaRPr lang="en-US" sz="2800" b="1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9B57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  <a:hlinkClick r:id="rId7" action="ppaction://hlinksldjump"/>
              </a:rPr>
              <a:t>Постановка задачи</a:t>
            </a:r>
            <a:endParaRPr lang="en-US" sz="2800" b="1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9B57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  <a:hlinkClick r:id="rId8" action="ppaction://hlinksldjump"/>
              </a:rPr>
              <a:t>Техническое задание на разработку информационной системы</a:t>
            </a:r>
            <a:endParaRPr lang="en-US" sz="2800" b="1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9B57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  <a:hlinkClick r:id="rId9" action="ppaction://hlinksldjump"/>
              </a:rPr>
              <a:t>Документация на программный продукт</a:t>
            </a:r>
            <a:endParaRPr lang="en-US" sz="2800" b="1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9B57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  <a:hlinkClick r:id="rId10" action="ppaction://hlinksldjump"/>
              </a:rPr>
              <a:t>Тестирование информационной системы </a:t>
            </a:r>
            <a:endParaRPr lang="en-US" sz="2800" b="1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9B57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  <a:hlinkClick r:id="rId11" action="ppaction://hlinksldjump"/>
              </a:rPr>
              <a:t>Заключение</a:t>
            </a:r>
            <a:endParaRPr lang="en-US" sz="2400" b="1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20000">
        <p14:gallery dir="l"/>
      </p:transition>
    </mc:Choice>
    <mc:Fallback xmlns="">
      <p:transition spd="slow" advTm="1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-10069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2" y="1300703"/>
            <a:ext cx="8762998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 err="1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Введение</a:t>
            </a:r>
            <a:endParaRPr lang="en-US" sz="603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2540000"/>
            <a:ext cx="7477601" cy="2828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курсовой работы заключается в необходимости проектирования и реализации информационной системы по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пассажироперевозкам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позволит автоматизировать работу транспортной компании.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разработать информационную систему управления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пассажироперевозками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Шеврон 9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Шеврон 10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87" y="1955347"/>
            <a:ext cx="6067425" cy="3829050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4444061" y="7739743"/>
            <a:ext cx="5742158" cy="389167"/>
            <a:chOff x="4444061" y="7739743"/>
            <a:chExt cx="5742158" cy="389167"/>
          </a:xfrm>
        </p:grpSpPr>
        <p:sp>
          <p:nvSpPr>
            <p:cNvPr id="15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6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022624" y="7018242"/>
            <a:ext cx="546100" cy="721501"/>
            <a:chOff x="7022624" y="7018242"/>
            <a:chExt cx="546100" cy="721501"/>
          </a:xfrm>
        </p:grpSpPr>
        <p:sp>
          <p:nvSpPr>
            <p:cNvPr id="13" name="Прямоугольник 12">
              <a:hlinkClick r:id="rId5" action="ppaction://hlinksldjump"/>
            </p:cNvPr>
            <p:cNvSpPr/>
            <p:nvPr/>
          </p:nvSpPr>
          <p:spPr>
            <a:xfrm>
              <a:off x="7022624" y="7292328"/>
              <a:ext cx="546100" cy="447415"/>
            </a:xfrm>
            <a:prstGeom prst="rect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>
              <a:off x="7022624" y="7018242"/>
              <a:ext cx="546100" cy="274086"/>
            </a:xfrm>
            <a:prstGeom prst="triangle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32890" y="522089"/>
            <a:ext cx="11627961" cy="13720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30000"/>
              </a:lnSpc>
            </a:pPr>
            <a:r>
              <a:rPr lang="ru-RU" sz="40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Характеристика деятельности диспетчера автобусного парка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100738" y="2416254"/>
            <a:ext cx="5104686" cy="2318742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320290" y="2635806"/>
            <a:ext cx="2744391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ru-RU" sz="216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Планирование маршрутов и графиков</a:t>
            </a:r>
            <a:endParaRPr lang="en-US" sz="21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320290" y="3110508"/>
            <a:ext cx="4665583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dirty="0" smtClean="0">
                <a:solidFill>
                  <a:schemeClr val="bg1"/>
                </a:solidFill>
              </a:rPr>
              <a:t>Диспетчер </a:t>
            </a:r>
            <a:r>
              <a:rPr lang="ru-RU" dirty="0">
                <a:solidFill>
                  <a:schemeClr val="bg1"/>
                </a:solidFill>
              </a:rPr>
              <a:t>отвечает за оптимизацию маршрутов и графиков движения автобусов, учитывая пассажиропоток, время суток, дорожные условия и другие факторы.</a:t>
            </a:r>
          </a:p>
        </p:txBody>
      </p:sp>
      <p:sp>
        <p:nvSpPr>
          <p:cNvPr id="8" name="Shape 5"/>
          <p:cNvSpPr/>
          <p:nvPr/>
        </p:nvSpPr>
        <p:spPr>
          <a:xfrm>
            <a:off x="7424976" y="2416254"/>
            <a:ext cx="5104686" cy="2318742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4527" y="2635806"/>
            <a:ext cx="2744391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ru-RU" sz="216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Контроль за движением транспорта</a:t>
            </a:r>
            <a:endParaRPr lang="en-US" sz="21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607504" y="3071287"/>
            <a:ext cx="4665583" cy="140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66"/>
              </a:lnSpc>
            </a:pPr>
            <a:r>
              <a:rPr lang="ru-RU" dirty="0">
                <a:solidFill>
                  <a:schemeClr val="bg1"/>
                </a:solidFill>
              </a:rPr>
              <a:t>Диспетчер отслеживает местоположение автобусов в реальном времени с помощью специализированных систем GPS и радиосвязи.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100739" y="4954548"/>
            <a:ext cx="5104686" cy="2669977"/>
          </a:xfrm>
          <a:prstGeom prst="roundRect">
            <a:avLst>
              <a:gd name="adj" fmla="val 2467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320290" y="5174099"/>
            <a:ext cx="2744391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ru-RU" sz="216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Обеспечение безопасности</a:t>
            </a:r>
            <a:endParaRPr lang="en-US" sz="21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320290" y="5648801"/>
            <a:ext cx="4665583" cy="175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1729" dirty="0">
                <a:solidFill>
                  <a:srgbClr val="E0D6DE"/>
                </a:solidFill>
                <a:latin typeface="Times New Roman" panose="02020603050405020304" pitchFamily="18" charset="0"/>
                <a:ea typeface="Noto Sans TC" pitchFamily="34" charset="-122"/>
                <a:cs typeface="Times New Roman" panose="02020603050405020304" pitchFamily="18" charset="0"/>
              </a:rPr>
              <a:t>Контрастность - это соотношение между самыми темными и самыми яркими участками изображения. Высокая контрастность создает более насыщенные цвета.</a:t>
            </a:r>
            <a:endParaRPr lang="en-US" sz="17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7424976" y="4954548"/>
            <a:ext cx="5104686" cy="2669977"/>
          </a:xfrm>
          <a:prstGeom prst="roundRect">
            <a:avLst>
              <a:gd name="adj" fmla="val 2467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4527" y="5174099"/>
            <a:ext cx="2863572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1"/>
              </a:lnSpc>
              <a:buNone/>
            </a:pPr>
            <a:r>
              <a:rPr lang="ru-RU" sz="216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Учет и анализ данных</a:t>
            </a:r>
            <a:endParaRPr lang="en-US" sz="21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644527" y="5648801"/>
            <a:ext cx="4665583" cy="1053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66"/>
              </a:lnSpc>
            </a:pPr>
            <a:r>
              <a:rPr lang="ru-RU" dirty="0">
                <a:solidFill>
                  <a:schemeClr val="bg1"/>
                </a:solidFill>
              </a:rPr>
              <a:t>Диспетчер отслеживает статистику по перевозкам, заполняет отчеты о работе автобусов, анализирует данные для оптимизации работы парка и повышения эффективности перевозок.</a:t>
            </a:r>
            <a:r>
              <a:rPr lang="en-US" sz="1729" dirty="0" smtClean="0">
                <a:solidFill>
                  <a:schemeClr val="bg1"/>
                </a:solidFill>
                <a:latin typeface="Times New Roman" panose="02020603050405020304" pitchFamily="18" charset="0"/>
                <a:ea typeface="Noto Sans TC" pitchFamily="34" charset="-122"/>
                <a:cs typeface="Times New Roman" panose="02020603050405020304" pitchFamily="18" charset="0"/>
              </a:rPr>
              <a:t>.</a:t>
            </a:r>
            <a:endParaRPr lang="en-US" sz="172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Шеврон 17">
            <a:hlinkClick r:id="" action="ppaction://hlinkshowjump?jump=nextslide"/>
          </p:cNvPr>
          <p:cNvSpPr/>
          <p:nvPr/>
        </p:nvSpPr>
        <p:spPr>
          <a:xfrm>
            <a:off x="12698253" y="7058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Шеврон 18">
            <a:hlinkClick r:id="" action="ppaction://hlinkshowjump?jump=previousslide"/>
          </p:cNvPr>
          <p:cNvSpPr/>
          <p:nvPr/>
        </p:nvSpPr>
        <p:spPr>
          <a:xfrm flipH="1">
            <a:off x="1443991" y="7058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4444121" y="7844076"/>
            <a:ext cx="5742158" cy="389167"/>
            <a:chOff x="4444061" y="7739743"/>
            <a:chExt cx="5742158" cy="389167"/>
          </a:xfrm>
        </p:grpSpPr>
        <p:sp>
          <p:nvSpPr>
            <p:cNvPr id="23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24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7016671" y="7130890"/>
            <a:ext cx="546100" cy="721501"/>
            <a:chOff x="7022624" y="7018242"/>
            <a:chExt cx="546100" cy="721501"/>
          </a:xfrm>
        </p:grpSpPr>
        <p:sp>
          <p:nvSpPr>
            <p:cNvPr id="25" name="Прямоугольник 24">
              <a:hlinkClick r:id="rId4" action="ppaction://hlinksldjump"/>
            </p:cNvPr>
            <p:cNvSpPr/>
            <p:nvPr/>
          </p:nvSpPr>
          <p:spPr>
            <a:xfrm>
              <a:off x="7022624" y="7292328"/>
              <a:ext cx="546100" cy="447415"/>
            </a:xfrm>
            <a:prstGeom prst="rect">
              <a:avLst/>
            </a:prstGeom>
            <a:solidFill>
              <a:srgbClr val="9B57FF"/>
            </a:solidFill>
            <a:ln>
              <a:solidFill>
                <a:srgbClr val="9B5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авнобедренный треугольник 25"/>
            <p:cNvSpPr/>
            <p:nvPr/>
          </p:nvSpPr>
          <p:spPr>
            <a:xfrm>
              <a:off x="7022624" y="7018242"/>
              <a:ext cx="546100" cy="274086"/>
            </a:xfrm>
            <a:prstGeom prst="triangle">
              <a:avLst/>
            </a:prstGeom>
            <a:solidFill>
              <a:srgbClr val="9B5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360301" y="378738"/>
            <a:ext cx="124799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30000"/>
              </a:lnSpc>
            </a:pPr>
            <a:r>
              <a:rPr lang="ru-RU" sz="44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Анализ существующих решений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188601" y="3109913"/>
            <a:ext cx="71222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«Автопарк»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Noto Sans TC" pitchFamily="34" charset="-122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предназначена для комплексной автоматизации авто предприятия. Программа позволяет вести учет всего, что связано с автопарком: ТО, ремонты, ДТП, ГСМ, резина, комплектующие, документы на автомобили, путевые листы; прием и обработку поступающих заказов, учет работы и взаиморасчеты с водителями, учет работы операторов и диспетчеров.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188601" y="4620339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188601" y="5775365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Шеврон 9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Шеврон 10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https://pisoft.ru/images/auto/apark_vid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7" y="2910942"/>
            <a:ext cx="4897596" cy="27756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Группа 14"/>
          <p:cNvGrpSpPr/>
          <p:nvPr/>
        </p:nvGrpSpPr>
        <p:grpSpPr>
          <a:xfrm>
            <a:off x="4443883" y="7811488"/>
            <a:ext cx="5742158" cy="389167"/>
            <a:chOff x="4444061" y="7739743"/>
            <a:chExt cx="5742158" cy="389167"/>
          </a:xfrm>
        </p:grpSpPr>
        <p:sp>
          <p:nvSpPr>
            <p:cNvPr id="16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7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7041912" y="7101162"/>
            <a:ext cx="546100" cy="721501"/>
            <a:chOff x="7022624" y="7018242"/>
            <a:chExt cx="546100" cy="721501"/>
          </a:xfrm>
        </p:grpSpPr>
        <p:sp>
          <p:nvSpPr>
            <p:cNvPr id="18" name="Прямоугольник 17">
              <a:hlinkClick r:id="rId5" action="ppaction://hlinksldjump"/>
            </p:cNvPr>
            <p:cNvSpPr/>
            <p:nvPr/>
          </p:nvSpPr>
          <p:spPr>
            <a:xfrm>
              <a:off x="7022624" y="7292328"/>
              <a:ext cx="546100" cy="447415"/>
            </a:xfrm>
            <a:prstGeom prst="rect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авнобедренный треугольник 18"/>
            <p:cNvSpPr/>
            <p:nvPr/>
          </p:nvSpPr>
          <p:spPr>
            <a:xfrm>
              <a:off x="7022624" y="7018242"/>
              <a:ext cx="546100" cy="274086"/>
            </a:xfrm>
            <a:prstGeom prst="triangle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" y="0"/>
            <a:ext cx="14630400" cy="8229600"/>
          </a:xfrm>
          <a:prstGeom prst="rect">
            <a:avLst/>
          </a:prstGeom>
        </p:spPr>
      </p:pic>
      <p:sp>
        <p:nvSpPr>
          <p:cNvPr id="3" name="Шеврон 2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Шеврон 3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2188" y="472284"/>
            <a:ext cx="6982040" cy="740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6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Анализ существующих решений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9281" y="3376136"/>
            <a:ext cx="73152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ТМ: Корпоративные поездки — современное решение, которое позволяет произвести автоматизацию собственного автопарка предприятия. Благодаря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цифровизации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процесса заказа можно в реальном времени собирать информацию о положении автомобилей и сократить холостой пробег.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https://1wmb.ru/nuimg/aHR0cHM6Ly91c2VyNjc5MDIuY2xpZW50cy1jZG5ub3cucnUvbG9jYWxTdG9yYWdlL25ld3MvNWMvNWUvMzMvMzkvNWM1ZTMzMzlfcmVzaXplZFNjYWxlZF8xMDIwdG81NzQucG5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19442" r="15176" b="20070"/>
          <a:stretch/>
        </p:blipFill>
        <p:spPr bwMode="auto">
          <a:xfrm>
            <a:off x="9087773" y="3488898"/>
            <a:ext cx="4359275" cy="2082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4443883" y="7811488"/>
            <a:ext cx="5742158" cy="389167"/>
            <a:chOff x="4444061" y="7739743"/>
            <a:chExt cx="5742158" cy="389167"/>
          </a:xfrm>
        </p:grpSpPr>
        <p:sp>
          <p:nvSpPr>
            <p:cNvPr id="10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1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022624" y="7094144"/>
            <a:ext cx="546100" cy="721501"/>
            <a:chOff x="7022624" y="7018242"/>
            <a:chExt cx="546100" cy="721501"/>
          </a:xfrm>
        </p:grpSpPr>
        <p:sp>
          <p:nvSpPr>
            <p:cNvPr id="13" name="Прямоугольник 12">
              <a:hlinkClick r:id="rId4" action="ppaction://hlinksldjump"/>
            </p:cNvPr>
            <p:cNvSpPr/>
            <p:nvPr/>
          </p:nvSpPr>
          <p:spPr>
            <a:xfrm>
              <a:off x="7022624" y="7292328"/>
              <a:ext cx="546100" cy="447415"/>
            </a:xfrm>
            <a:prstGeom prst="rect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7022624" y="7018242"/>
              <a:ext cx="546100" cy="274086"/>
            </a:xfrm>
            <a:prstGeom prst="triangle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725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665917"/>
            <a:ext cx="57676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 err="1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Постоновка</a:t>
            </a:r>
            <a:r>
              <a:rPr lang="ru-RU" sz="4374" b="1" dirty="0" smtClean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 задачи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138" y="2026207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2" y="2471142"/>
            <a:ext cx="37659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sz="2400" dirty="0">
                <a:solidFill>
                  <a:srgbClr val="9B57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Информация, хранимая в информационной системе автобусного парка:</a:t>
            </a:r>
          </a:p>
        </p:txBody>
      </p:sp>
      <p:sp>
        <p:nvSpPr>
          <p:cNvPr id="7" name="Text 3"/>
          <p:cNvSpPr/>
          <p:nvPr/>
        </p:nvSpPr>
        <p:spPr>
          <a:xfrm>
            <a:off x="1997603" y="3621551"/>
            <a:ext cx="3169008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Информация о маршрутах.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Информация о водителях.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Сведения об автобусах.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Расписание работы водителей </a:t>
            </a: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82" y="2052084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723764" y="2572829"/>
            <a:ext cx="2819401" cy="10494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ru-RU" sz="2400" dirty="0">
                <a:solidFill>
                  <a:srgbClr val="9B57FF"/>
                </a:solidFill>
              </a:rPr>
              <a:t>Информация о маршрутах</a:t>
            </a:r>
            <a:endParaRPr lang="en-US" sz="2800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6663571" y="3573177"/>
            <a:ext cx="406177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Номер маршрута;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Название начального и конечного пункта движения;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Время начала и конца движения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Интервал движения и протяженность в минутах</a:t>
            </a:r>
          </a:p>
        </p:txBody>
      </p:sp>
      <p:sp>
        <p:nvSpPr>
          <p:cNvPr id="18" name="Шеврон 17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Шеврон 18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948" y="2128488"/>
            <a:ext cx="444341" cy="444341"/>
          </a:xfrm>
          <a:prstGeom prst="rect">
            <a:avLst/>
          </a:prstGeom>
        </p:spPr>
      </p:pic>
      <p:sp>
        <p:nvSpPr>
          <p:cNvPr id="23" name="Text 8"/>
          <p:cNvSpPr/>
          <p:nvPr/>
        </p:nvSpPr>
        <p:spPr>
          <a:xfrm>
            <a:off x="10664038" y="2572829"/>
            <a:ext cx="2933617" cy="10494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ru-RU" sz="2400" dirty="0" smtClean="0">
                <a:solidFill>
                  <a:srgbClr val="9B57FF"/>
                </a:solidFill>
              </a:rPr>
              <a:t>Сведения об автобусе</a:t>
            </a:r>
            <a:endParaRPr lang="en-US" sz="2800" dirty="0">
              <a:solidFill>
                <a:srgbClr val="9B5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18061" y="3519012"/>
            <a:ext cx="73152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Вместимость 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Гос. номер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26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27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078696" y="7095964"/>
            <a:ext cx="546100" cy="721501"/>
            <a:chOff x="7022624" y="7018242"/>
            <a:chExt cx="546100" cy="721501"/>
          </a:xfrm>
        </p:grpSpPr>
        <p:sp>
          <p:nvSpPr>
            <p:cNvPr id="21" name="Прямоугольник 20">
              <a:hlinkClick r:id="rId6" action="ppaction://hlinksldjump"/>
            </p:cNvPr>
            <p:cNvSpPr/>
            <p:nvPr/>
          </p:nvSpPr>
          <p:spPr>
            <a:xfrm>
              <a:off x="7022624" y="7292328"/>
              <a:ext cx="546100" cy="447415"/>
            </a:xfrm>
            <a:prstGeom prst="rect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/>
            <p:cNvSpPr/>
            <p:nvPr/>
          </p:nvSpPr>
          <p:spPr>
            <a:xfrm>
              <a:off x="7022624" y="7018242"/>
              <a:ext cx="546100" cy="274086"/>
            </a:xfrm>
            <a:prstGeom prst="triangle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968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-199350" y="279400"/>
            <a:ext cx="95427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30000"/>
              </a:lnSpc>
            </a:pPr>
            <a:r>
              <a:rPr lang="ru-RU" sz="36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Техническое задание на разработку информационной системы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Шеврон 8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Шеврон 9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14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15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6800" y="2273300"/>
            <a:ext cx="7607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	Программный </a:t>
            </a:r>
            <a:r>
              <a:rPr lang="ru-RU" sz="2400" b="1" dirty="0">
                <a:solidFill>
                  <a:schemeClr val="bg1"/>
                </a:solidFill>
              </a:rPr>
              <a:t>продукт был реализован с использованием объектно-ориентированного программирования, то есть в ней используются классы, каждый из которых описывает некоторую сущность предметной области.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	Программная </a:t>
            </a:r>
            <a:r>
              <a:rPr lang="ru-RU" sz="2400" b="1" dirty="0">
                <a:solidFill>
                  <a:schemeClr val="bg1"/>
                </a:solidFill>
              </a:rPr>
              <a:t>реализация курсовой работы была выполнена в интегрированной среде разработки </a:t>
            </a:r>
            <a:r>
              <a:rPr lang="ru-RU" sz="2400" b="1" dirty="0" err="1">
                <a:solidFill>
                  <a:schemeClr val="bg1"/>
                </a:solidFill>
              </a:rPr>
              <a:t>Microsoft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Visual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Studio</a:t>
            </a:r>
            <a:r>
              <a:rPr lang="ru-RU" sz="2400" b="1" dirty="0">
                <a:solidFill>
                  <a:schemeClr val="bg1"/>
                </a:solidFill>
              </a:rPr>
              <a:t> 2019 на языке программирования высокого уровня C#.</a:t>
            </a:r>
          </a:p>
          <a:p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7058232" y="7104279"/>
            <a:ext cx="546100" cy="721501"/>
            <a:chOff x="7022624" y="7018242"/>
            <a:chExt cx="546100" cy="721501"/>
          </a:xfrm>
        </p:grpSpPr>
        <p:sp>
          <p:nvSpPr>
            <p:cNvPr id="12" name="Прямоугольник 11">
              <a:hlinkClick r:id="rId5" action="ppaction://hlinksldjump"/>
            </p:cNvPr>
            <p:cNvSpPr/>
            <p:nvPr/>
          </p:nvSpPr>
          <p:spPr>
            <a:xfrm>
              <a:off x="7022624" y="7292328"/>
              <a:ext cx="546100" cy="447415"/>
            </a:xfrm>
            <a:prstGeom prst="rect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бедренный треугольник 15"/>
            <p:cNvSpPr/>
            <p:nvPr/>
          </p:nvSpPr>
          <p:spPr>
            <a:xfrm>
              <a:off x="7022624" y="7018242"/>
              <a:ext cx="546100" cy="274086"/>
            </a:xfrm>
            <a:prstGeom prst="triangle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2" name="Shape 2"/>
          <p:cNvSpPr/>
          <p:nvPr/>
        </p:nvSpPr>
        <p:spPr>
          <a:xfrm>
            <a:off x="7392948" y="1894047"/>
            <a:ext cx="6030952" cy="4303551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21" name="Shape 2"/>
          <p:cNvSpPr/>
          <p:nvPr/>
        </p:nvSpPr>
        <p:spPr>
          <a:xfrm>
            <a:off x="1308100" y="1894046"/>
            <a:ext cx="5982573" cy="4303553"/>
          </a:xfrm>
          <a:prstGeom prst="roundRect">
            <a:avLst>
              <a:gd name="adj" fmla="val 2841"/>
            </a:avLst>
          </a:prstGeom>
          <a:solidFill>
            <a:srgbClr val="1A1A21"/>
          </a:solidFill>
          <a:ln/>
        </p:spPr>
      </p:sp>
      <p:sp>
        <p:nvSpPr>
          <p:cNvPr id="4" name="Text 1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30000"/>
              </a:lnSpc>
            </a:pPr>
            <a:r>
              <a:rPr lang="ru-RU" sz="3200" b="1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Документация на программный продукт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22678" y="1820098"/>
            <a:ext cx="98703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1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495223" y="1861185"/>
            <a:ext cx="145375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B380FF"/>
                </a:solidFill>
                <a:latin typeface="Times New Roman" panose="02020603050405020304" pitchFamily="18" charset="0"/>
                <a:ea typeface="Sora" pitchFamily="34" charset="-122"/>
                <a:cs typeface="Times New Roman" panose="02020603050405020304" pitchFamily="18" charset="0"/>
              </a:rPr>
              <a:t>2</a:t>
            </a: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3723799" y="4779589"/>
            <a:ext cx="144661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491770" y="4779589"/>
            <a:ext cx="152162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Шеврон 24">
            <a:hlinkClick r:id="" action="ppaction://hlinkshowjump?jump=nextslide"/>
          </p:cNvPr>
          <p:cNvSpPr/>
          <p:nvPr/>
        </p:nvSpPr>
        <p:spPr>
          <a:xfrm>
            <a:off x="13815853" y="7566285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Шеврон 25">
            <a:hlinkClick r:id="" action="ppaction://hlinkshowjump?jump=previousslide"/>
          </p:cNvPr>
          <p:cNvSpPr/>
          <p:nvPr/>
        </p:nvSpPr>
        <p:spPr>
          <a:xfrm flipH="1">
            <a:off x="364491" y="7566284"/>
            <a:ext cx="449580" cy="320085"/>
          </a:xfrm>
          <a:prstGeom prst="chevron">
            <a:avLst>
              <a:gd name="adj" fmla="val 43664"/>
            </a:avLst>
          </a:prstGeom>
          <a:solidFill>
            <a:srgbClr val="9B5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gradFill>
                <a:gsLst>
                  <a:gs pos="0">
                    <a:srgbClr val="B08725"/>
                  </a:gs>
                  <a:gs pos="46000">
                    <a:srgbClr val="BF9B38"/>
                  </a:gs>
                  <a:gs pos="62000">
                    <a:srgbClr val="DCBD57"/>
                  </a:gs>
                  <a:gs pos="53000">
                    <a:srgbClr val="FCF087"/>
                  </a:gs>
                  <a:gs pos="100000">
                    <a:srgbClr val="D6B24D"/>
                  </a:gs>
                </a:gsLst>
                <a:path path="shape">
                  <a:fillToRect l="50000" t="50000" r="50000" b="50000"/>
                </a:path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4460203" y="7817465"/>
            <a:ext cx="5742158" cy="389167"/>
            <a:chOff x="4444061" y="7739743"/>
            <a:chExt cx="5742158" cy="389167"/>
          </a:xfrm>
        </p:grpSpPr>
        <p:sp>
          <p:nvSpPr>
            <p:cNvPr id="30" name="Shape 0"/>
            <p:cNvSpPr/>
            <p:nvPr/>
          </p:nvSpPr>
          <p:spPr>
            <a:xfrm>
              <a:off x="4444061" y="7739743"/>
              <a:ext cx="5742158" cy="389167"/>
            </a:xfrm>
            <a:prstGeom prst="snip2SameRect">
              <a:avLst/>
            </a:prstGeom>
            <a:gradFill flip="none" rotWithShape="1">
              <a:gsLst>
                <a:gs pos="0">
                  <a:srgbClr val="9B57FF">
                    <a:shade val="30000"/>
                    <a:satMod val="115000"/>
                  </a:srgbClr>
                </a:gs>
                <a:gs pos="50000">
                  <a:srgbClr val="9B57FF">
                    <a:shade val="67500"/>
                    <a:satMod val="115000"/>
                  </a:srgbClr>
                </a:gs>
                <a:gs pos="100000">
                  <a:srgbClr val="9B57FF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9B57FF"/>
              </a:solidFill>
            </a:ln>
          </p:spPr>
        </p:sp>
        <p:sp>
          <p:nvSpPr>
            <p:cNvPr id="31" name="Text 11"/>
            <p:cNvSpPr/>
            <p:nvPr/>
          </p:nvSpPr>
          <p:spPr>
            <a:xfrm>
              <a:off x="4689988" y="7748058"/>
              <a:ext cx="5250308" cy="258014"/>
            </a:xfrm>
            <a:prstGeom prst="snipRoundRect">
              <a:avLst/>
            </a:prstGeom>
            <a:noFill/>
            <a:ln/>
          </p:spPr>
          <p:txBody>
            <a:bodyPr wrap="square" rtlCol="0" anchor="t"/>
            <a:lstStyle/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Курсовая работа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Сиглов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А.В.       </a:t>
              </a:r>
              <a:r>
                <a:rPr lang="ru-RU" dirty="0" err="1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ИСиП</a:t>
              </a:r>
              <a:r>
                <a:rPr lang="ru-RU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215</a:t>
              </a:r>
              <a:endParaRPr lang="ru-RU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2200"/>
                </a:lnSpc>
              </a:pPr>
              <a:r>
                <a:rPr lang="ru-RU" dirty="0" smtClean="0">
                  <a:ln w="6350">
                    <a:noFill/>
                  </a:ln>
                  <a:gradFill flip="none" rotWithShape="1">
                    <a:gsLst>
                      <a:gs pos="0">
                        <a:srgbClr val="B08725"/>
                      </a:gs>
                      <a:gs pos="49000">
                        <a:srgbClr val="BF9B38"/>
                      </a:gs>
                      <a:gs pos="58000">
                        <a:srgbClr val="DCBD57"/>
                      </a:gs>
                      <a:gs pos="53000">
                        <a:srgbClr val="FCF087"/>
                      </a:gs>
                      <a:gs pos="100000">
                        <a:srgbClr val="D6B24D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icrosoft Yi Baiti" panose="03000500000000000000" pitchFamily="66" charset="0"/>
                  <a:cs typeface="Times New Roman" panose="02020603050405020304" pitchFamily="18" charset="0"/>
                </a:rPr>
                <a:t>    </a:t>
              </a:r>
              <a:endParaRPr lang="ru-RU" dirty="0">
                <a:ln w="6350">
                  <a:noFill/>
                </a:ln>
                <a:gradFill flip="none" rotWithShape="1">
                  <a:gsLst>
                    <a:gs pos="0">
                      <a:srgbClr val="B08725"/>
                    </a:gs>
                    <a:gs pos="49000">
                      <a:srgbClr val="BF9B38"/>
                    </a:gs>
                    <a:gs pos="58000">
                      <a:srgbClr val="DCBD57"/>
                    </a:gs>
                    <a:gs pos="53000">
                      <a:srgbClr val="FCF087"/>
                    </a:gs>
                    <a:gs pos="100000">
                      <a:srgbClr val="D6B24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endParaRPr>
            </a:p>
            <a:p>
              <a:pPr marL="0" indent="0" algn="l">
                <a:lnSpc>
                  <a:spcPts val="2200"/>
                </a:lnSpc>
                <a:buNone/>
              </a:pPr>
              <a:endParaRPr lang="en-US" sz="176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30530" y="1817547"/>
            <a:ext cx="29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380FF"/>
                </a:solidFill>
              </a:rPr>
              <a:t>Руководство пользователя</a:t>
            </a:r>
            <a:endParaRPr lang="ru-RU" dirty="0">
              <a:solidFill>
                <a:srgbClr val="B38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49747" y="1861120"/>
            <a:ext cx="29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380FF"/>
                </a:solidFill>
              </a:rPr>
              <a:t>Руководство программиста</a:t>
            </a:r>
            <a:endParaRPr lang="ru-RU" dirty="0">
              <a:solidFill>
                <a:srgbClr val="B38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678" y="2306822"/>
            <a:ext cx="5663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Прежде чем получить доступ к программе, пользователю необходимо ввести логин и </a:t>
            </a:r>
            <a:r>
              <a:rPr lang="ru-RU" sz="2400" dirty="0" smtClean="0">
                <a:solidFill>
                  <a:schemeClr val="bg1"/>
                </a:solidFill>
              </a:rPr>
              <a:t>пароль. </a:t>
            </a:r>
            <a:r>
              <a:rPr lang="ru-RU" sz="2400" dirty="0">
                <a:solidFill>
                  <a:schemeClr val="bg1"/>
                </a:solidFill>
              </a:rPr>
              <a:t>Это обеспечивает безопасность и контроль доступа к функционалу. После успешной аутентификации система разрешает доступ к основному интерфейсу программы.</a:t>
            </a:r>
          </a:p>
          <a:p>
            <a:endParaRPr lang="ru-RU" sz="24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1770" y="2198450"/>
            <a:ext cx="5364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</a:t>
            </a:r>
            <a:r>
              <a:rPr lang="ru-RU" sz="2400" dirty="0" smtClean="0">
                <a:solidFill>
                  <a:schemeClr val="bg1"/>
                </a:solidFill>
              </a:rPr>
              <a:t>роцесс </a:t>
            </a:r>
            <a:r>
              <a:rPr lang="ru-RU" sz="2400" dirty="0">
                <a:solidFill>
                  <a:schemeClr val="bg1"/>
                </a:solidFill>
              </a:rPr>
              <a:t>управления и координации деятельности программистов в рамках проекта разработки программного обеспечения. Этот процесс включает в себя не только управление техническими аспектами разработки, но и организационные и коммуникативные аспекты, необходимые для успешного выполнения проекта.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7042150" y="7105332"/>
            <a:ext cx="546100" cy="721501"/>
            <a:chOff x="7022624" y="7018242"/>
            <a:chExt cx="546100" cy="721501"/>
          </a:xfrm>
        </p:grpSpPr>
        <p:sp>
          <p:nvSpPr>
            <p:cNvPr id="23" name="Прямоугольник 22">
              <a:hlinkClick r:id="rId4" action="ppaction://hlinksldjump"/>
            </p:cNvPr>
            <p:cNvSpPr/>
            <p:nvPr/>
          </p:nvSpPr>
          <p:spPr>
            <a:xfrm>
              <a:off x="7022624" y="7292328"/>
              <a:ext cx="546100" cy="447415"/>
            </a:xfrm>
            <a:prstGeom prst="rect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/>
            <p:cNvSpPr/>
            <p:nvPr/>
          </p:nvSpPr>
          <p:spPr>
            <a:xfrm>
              <a:off x="7022624" y="7018242"/>
              <a:ext cx="546100" cy="274086"/>
            </a:xfrm>
            <a:prstGeom prst="triangle">
              <a:avLst/>
            </a:prstGeom>
            <a:solidFill>
              <a:srgbClr val="9B5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5052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741</Words>
  <Application>Microsoft Office PowerPoint</Application>
  <PresentationFormat>Произвольный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Microsoft Yi Baiti</vt:lpstr>
      <vt:lpstr>Noto Sans TC</vt:lpstr>
      <vt:lpstr>Prata</vt:lpstr>
      <vt:lpstr>Raleway</vt:lpstr>
      <vt:lpstr>Sora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Home</cp:lastModifiedBy>
  <cp:revision>22</cp:revision>
  <dcterms:created xsi:type="dcterms:W3CDTF">2024-04-12T01:16:38Z</dcterms:created>
  <dcterms:modified xsi:type="dcterms:W3CDTF">2024-05-20T14:43:19Z</dcterms:modified>
</cp:coreProperties>
</file>