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54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404A-0AEC-4580-8A39-1CB14FE14D25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7E96-1C69-4611-B1FE-D300993D0C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404A-0AEC-4580-8A39-1CB14FE14D25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7E96-1C69-4611-B1FE-D300993D0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404A-0AEC-4580-8A39-1CB14FE14D25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7E96-1C69-4611-B1FE-D300993D0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404A-0AEC-4580-8A39-1CB14FE14D25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7E96-1C69-4611-B1FE-D300993D0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404A-0AEC-4580-8A39-1CB14FE14D25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52887E96-1C69-4611-B1FE-D300993D0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404A-0AEC-4580-8A39-1CB14FE14D25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7E96-1C69-4611-B1FE-D300993D0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404A-0AEC-4580-8A39-1CB14FE14D25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7E96-1C69-4611-B1FE-D300993D0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404A-0AEC-4580-8A39-1CB14FE14D25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7E96-1C69-4611-B1FE-D300993D0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404A-0AEC-4580-8A39-1CB14FE14D25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7E96-1C69-4611-B1FE-D300993D0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404A-0AEC-4580-8A39-1CB14FE14D25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7E96-1C69-4611-B1FE-D300993D0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404A-0AEC-4580-8A39-1CB14FE14D25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7E96-1C69-4611-B1FE-D300993D0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F9D404A-0AEC-4580-8A39-1CB14FE14D25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2887E96-1C69-4611-B1FE-D300993D0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98126" y="109176"/>
            <a:ext cx="7479350" cy="779099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Наведіть</a:t>
            </a:r>
            <a:r>
              <a:rPr lang="ru-RU" dirty="0" smtClean="0"/>
              <a:t> приклад </a:t>
            </a:r>
            <a:r>
              <a:rPr lang="ru-RU" dirty="0" err="1" smtClean="0"/>
              <a:t>рисунків</a:t>
            </a:r>
            <a:r>
              <a:rPr lang="ru-RU" dirty="0" smtClean="0"/>
              <a:t>, схем </a:t>
            </a:r>
            <a:r>
              <a:rPr lang="ru-RU" dirty="0" err="1" smtClean="0"/>
              <a:t>роботи</a:t>
            </a:r>
            <a:r>
              <a:rPr lang="ru-RU" dirty="0" smtClean="0"/>
              <a:t> пристрою.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14697"/>
            <a:ext cx="11904617" cy="4423955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ru-RU" sz="1000" b="1" dirty="0" smtClean="0"/>
              <a:t>Числа в </a:t>
            </a:r>
            <a:r>
              <a:rPr lang="ru-RU" sz="1000" b="1" dirty="0" err="1" smtClean="0"/>
              <a:t>першому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стовпці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розташовувалися</a:t>
            </a:r>
            <a:r>
              <a:rPr lang="ru-RU" sz="1000" b="1" dirty="0" smtClean="0"/>
              <a:t> по порядку </a:t>
            </a:r>
            <a:r>
              <a:rPr lang="ru-RU" sz="1000" b="1" dirty="0" err="1" smtClean="0"/>
              <a:t>від</a:t>
            </a:r>
            <a:r>
              <a:rPr lang="ru-RU" sz="1000" b="1" dirty="0" smtClean="0"/>
              <a:t> 0, 1, 2, 3 </a:t>
            </a:r>
            <a:r>
              <a:rPr lang="ru-RU" sz="1000" b="1" dirty="0" err="1" smtClean="0"/>
              <a:t>і</a:t>
            </a:r>
            <a:r>
              <a:rPr lang="ru-RU" sz="1000" b="1" dirty="0" smtClean="0"/>
              <a:t> т.д. до 9, у другому </a:t>
            </a:r>
            <a:r>
              <a:rPr lang="ru-RU" sz="1000" b="1" dirty="0" err="1" smtClean="0"/>
              <a:t>стовпці</a:t>
            </a:r>
            <a:r>
              <a:rPr lang="ru-RU" sz="1000" b="1" dirty="0" smtClean="0"/>
              <a:t> числа </a:t>
            </a:r>
            <a:r>
              <a:rPr lang="ru-RU" sz="1000" b="1" dirty="0" err="1" smtClean="0"/>
              <a:t>розташовувалися</a:t>
            </a:r>
            <a:r>
              <a:rPr lang="ru-RU" sz="1000" b="1" dirty="0" smtClean="0"/>
              <a:t> в </a:t>
            </a:r>
            <a:r>
              <a:rPr lang="ru-RU" sz="1000" b="1" dirty="0" err="1" smtClean="0"/>
              <a:t>зворотному</a:t>
            </a:r>
            <a:r>
              <a:rPr lang="ru-RU" sz="1000" b="1" dirty="0" smtClean="0"/>
              <a:t> порядку, 9, 8, 7 </a:t>
            </a:r>
            <a:r>
              <a:rPr lang="ru-RU" sz="1000" b="1" dirty="0" err="1" smtClean="0"/>
              <a:t>і</a:t>
            </a:r>
            <a:r>
              <a:rPr lang="ru-RU" sz="1000" b="1" dirty="0" smtClean="0"/>
              <a:t> т.д. до 0. </a:t>
            </a:r>
            <a:r>
              <a:rPr lang="ru-RU" sz="1000" b="1" dirty="0" err="1" smtClean="0"/>
              <a:t>Між</a:t>
            </a:r>
            <a:r>
              <a:rPr lang="ru-RU" sz="1000" b="1" dirty="0" smtClean="0"/>
              <a:t> числами </a:t>
            </a:r>
            <a:r>
              <a:rPr lang="ru-RU" sz="1000" b="1" dirty="0" err="1" smtClean="0"/>
              <a:t>розміщувалися</a:t>
            </a:r>
            <a:r>
              <a:rPr lang="ru-RU" sz="1000" b="1" dirty="0" smtClean="0"/>
              <a:t> канавки, </a:t>
            </a:r>
            <a:r>
              <a:rPr lang="ru-RU" sz="1000" b="1" dirty="0" err="1" smtClean="0"/>
              <a:t>що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використовуються</a:t>
            </a:r>
            <a:r>
              <a:rPr lang="ru-RU" sz="1000" b="1" dirty="0" smtClean="0"/>
              <a:t> для </a:t>
            </a:r>
            <a:r>
              <a:rPr lang="ru-RU" sz="1000" b="1" dirty="0" err="1" smtClean="0"/>
              <a:t>пересування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лінійок</a:t>
            </a:r>
            <a:r>
              <a:rPr lang="ru-RU" sz="1000" b="1" dirty="0" smtClean="0"/>
              <a:t>. </a:t>
            </a:r>
            <a:r>
              <a:rPr lang="ru-RU" sz="1000" b="1" dirty="0" err="1" smtClean="0"/>
              <a:t>Після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наближення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лінійки</a:t>
            </a:r>
            <a:r>
              <a:rPr lang="ru-RU" sz="1000" b="1" dirty="0" smtClean="0"/>
              <a:t> до </a:t>
            </a:r>
            <a:r>
              <a:rPr lang="ru-RU" sz="1000" b="1" dirty="0" err="1" smtClean="0"/>
              <a:t>нижньому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положенню</a:t>
            </a:r>
            <a:r>
              <a:rPr lang="ru-RU" sz="1000" b="1" dirty="0" smtClean="0"/>
              <a:t>, </a:t>
            </a:r>
            <a:r>
              <a:rPr lang="ru-RU" sz="1000" b="1" dirty="0" err="1" smtClean="0"/>
              <a:t>підпружинений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гачок</a:t>
            </a:r>
            <a:r>
              <a:rPr lang="ru-RU" sz="1000" b="1" dirty="0" smtClean="0"/>
              <a:t>, </a:t>
            </a:r>
            <a:r>
              <a:rPr lang="ru-RU" sz="1000" b="1" dirty="0" err="1" smtClean="0"/>
              <a:t>який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вбудований</a:t>
            </a:r>
            <a:r>
              <a:rPr lang="ru-RU" sz="1000" b="1" dirty="0" smtClean="0"/>
              <a:t> в </a:t>
            </a:r>
            <a:r>
              <a:rPr lang="ru-RU" sz="1000" b="1" dirty="0" err="1" smtClean="0"/>
              <a:t>тіло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лінійки</a:t>
            </a:r>
            <a:r>
              <a:rPr lang="ru-RU" sz="1000" b="1" dirty="0" smtClean="0"/>
              <a:t>, через </a:t>
            </a:r>
            <a:r>
              <a:rPr lang="ru-RU" sz="1000" b="1" dirty="0" err="1" smtClean="0"/>
              <a:t>що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відкрилося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віконце</a:t>
            </a:r>
            <a:r>
              <a:rPr lang="ru-RU" sz="1000" b="1" dirty="0" smtClean="0"/>
              <a:t> входить в паз в </a:t>
            </a:r>
            <a:r>
              <a:rPr lang="ru-RU" sz="1000" b="1" dirty="0" err="1" smtClean="0"/>
              <a:t>сусідній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лінійки</a:t>
            </a:r>
            <a:r>
              <a:rPr lang="ru-RU" sz="1000" b="1" dirty="0" smtClean="0"/>
              <a:t>, </a:t>
            </a:r>
            <a:r>
              <a:rPr lang="ru-RU" sz="1000" b="1" dirty="0" err="1" smtClean="0"/>
              <a:t>пересуваючи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її</a:t>
            </a:r>
            <a:r>
              <a:rPr lang="ru-RU" sz="1000" b="1" dirty="0" smtClean="0"/>
              <a:t> на один </a:t>
            </a:r>
            <a:r>
              <a:rPr lang="ru-RU" sz="1000" b="1" dirty="0" err="1" smtClean="0"/>
              <a:t>крок</a:t>
            </a:r>
            <a:r>
              <a:rPr lang="ru-RU" sz="1000" b="1" dirty="0" smtClean="0"/>
              <a:t>, </a:t>
            </a:r>
            <a:r>
              <a:rPr lang="ru-RU" sz="1000" b="1" dirty="0" err="1" smtClean="0"/>
              <a:t>щоб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відзначити</a:t>
            </a:r>
            <a:r>
              <a:rPr lang="ru-RU" sz="1000" b="1" dirty="0" smtClean="0"/>
              <a:t> десятки </a:t>
            </a:r>
            <a:r>
              <a:rPr lang="ru-RU" sz="1000" b="1" dirty="0" err="1" smtClean="0"/>
              <a:t>одиниць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першої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лінійки</a:t>
            </a:r>
            <a:r>
              <a:rPr lang="ru-RU" sz="1000" b="1" dirty="0" smtClean="0"/>
              <a:t>. </a:t>
            </a:r>
            <a:r>
              <a:rPr lang="ru-RU" sz="1000" b="1" dirty="0" err="1" smtClean="0"/>
              <a:t>Якщо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лінійка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дійде</a:t>
            </a:r>
            <a:r>
              <a:rPr lang="ru-RU" sz="1000" b="1" dirty="0" smtClean="0"/>
              <a:t> до </a:t>
            </a:r>
            <a:r>
              <a:rPr lang="ru-RU" sz="1000" b="1" dirty="0" err="1" smtClean="0"/>
              <a:t>кінця</a:t>
            </a:r>
            <a:r>
              <a:rPr lang="ru-RU" sz="1000" b="1" dirty="0" smtClean="0"/>
              <a:t>, </a:t>
            </a:r>
            <a:r>
              <a:rPr lang="ru-RU" sz="1000" b="1" dirty="0" err="1" smtClean="0"/>
              <a:t>і</a:t>
            </a:r>
            <a:r>
              <a:rPr lang="ru-RU" sz="1000" b="1" dirty="0" smtClean="0"/>
              <a:t>, </a:t>
            </a:r>
            <a:r>
              <a:rPr lang="ru-RU" sz="1000" b="1" dirty="0" err="1" smtClean="0"/>
              <a:t>отже</a:t>
            </a:r>
            <a:r>
              <a:rPr lang="ru-RU" sz="1000" b="1" dirty="0" smtClean="0"/>
              <a:t>, число в </a:t>
            </a:r>
            <a:r>
              <a:rPr lang="ru-RU" sz="1000" b="1" dirty="0" err="1" smtClean="0"/>
              <a:t>нижньому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віконці</a:t>
            </a:r>
            <a:r>
              <a:rPr lang="ru-RU" sz="1000" b="1" dirty="0" smtClean="0"/>
              <a:t> буде </a:t>
            </a:r>
            <a:r>
              <a:rPr lang="ru-RU" sz="1000" b="1" dirty="0" err="1" smtClean="0"/>
              <a:t>відсутній</a:t>
            </a:r>
            <a:r>
              <a:rPr lang="ru-RU" sz="1000" b="1" dirty="0" smtClean="0"/>
              <a:t>, </a:t>
            </a:r>
            <a:r>
              <a:rPr lang="ru-RU" sz="1000" b="1" dirty="0" err="1" smtClean="0"/>
              <a:t>необхідно</a:t>
            </a:r>
            <a:r>
              <a:rPr lang="ru-RU" sz="1000" b="1" dirty="0" smtClean="0"/>
              <a:t> перевести </a:t>
            </a:r>
            <a:r>
              <a:rPr lang="ru-RU" sz="1000" b="1" dirty="0" err="1" smtClean="0"/>
              <a:t>лінійку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вгору</a:t>
            </a:r>
            <a:r>
              <a:rPr lang="ru-RU" sz="1000" b="1" dirty="0" smtClean="0"/>
              <a:t>, </a:t>
            </a:r>
            <a:r>
              <a:rPr lang="ru-RU" sz="1000" b="1" dirty="0" err="1" smtClean="0"/>
              <a:t>поки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покажчик</a:t>
            </a:r>
            <a:r>
              <a:rPr lang="ru-RU" sz="1000" b="1" dirty="0" smtClean="0"/>
              <a:t> не </a:t>
            </a:r>
            <a:r>
              <a:rPr lang="ru-RU" sz="1000" b="1" dirty="0" err="1" smtClean="0"/>
              <a:t>досягне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крайнього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верхнього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положення</a:t>
            </a:r>
            <a:r>
              <a:rPr lang="ru-RU" sz="1000" b="1" dirty="0" smtClean="0"/>
              <a:t>, </a:t>
            </a:r>
            <a:r>
              <a:rPr lang="ru-RU" sz="1000" b="1" dirty="0" err="1" smtClean="0"/>
              <a:t>індіціруя</a:t>
            </a:r>
            <a:r>
              <a:rPr lang="ru-RU" sz="1000" b="1" dirty="0" smtClean="0"/>
              <a:t> в </a:t>
            </a:r>
            <a:r>
              <a:rPr lang="ru-RU" sz="1000" b="1" dirty="0" err="1" smtClean="0"/>
              <a:t>віконці</a:t>
            </a:r>
            <a:r>
              <a:rPr lang="ru-RU" sz="1000" b="1" dirty="0" smtClean="0"/>
              <a:t>, </a:t>
            </a:r>
            <a:r>
              <a:rPr lang="ru-RU" sz="1000" b="1" dirty="0" err="1" smtClean="0"/>
              <a:t>в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сукупності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з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розрядом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десятків</a:t>
            </a:r>
            <a:r>
              <a:rPr lang="ru-RU" sz="1000" b="1" dirty="0" smtClean="0"/>
              <a:t>, </a:t>
            </a:r>
            <a:r>
              <a:rPr lang="ru-RU" sz="1000" b="1" dirty="0" err="1" smtClean="0"/>
              <a:t>шукане</a:t>
            </a:r>
            <a:r>
              <a:rPr lang="ru-RU" sz="1000" b="1" dirty="0" smtClean="0"/>
              <a:t> число. Детально, як </a:t>
            </a:r>
            <a:r>
              <a:rPr lang="ru-RU" sz="1000" b="1" dirty="0" err="1" smtClean="0"/>
              <a:t>це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працює</a:t>
            </a:r>
            <a:r>
              <a:rPr lang="ru-RU" sz="1000" b="1" dirty="0" smtClean="0"/>
              <a:t>, описано в </a:t>
            </a:r>
            <a:r>
              <a:rPr lang="ru-RU" sz="1000" b="1" dirty="0" err="1" smtClean="0"/>
              <a:t>інструкції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використання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інструменту</a:t>
            </a:r>
            <a:r>
              <a:rPr lang="ru-RU" sz="1000" b="1" dirty="0" smtClean="0"/>
              <a:t>.</a:t>
            </a:r>
          </a:p>
          <a:p>
            <a:pPr algn="ctr">
              <a:buNone/>
            </a:pPr>
            <a:r>
              <a:rPr lang="ru-RU" sz="1000" b="1" dirty="0" smtClean="0"/>
              <a:t> </a:t>
            </a:r>
          </a:p>
          <a:p>
            <a:pPr algn="ctr">
              <a:buNone/>
            </a:pPr>
            <a:r>
              <a:rPr lang="ru-RU" sz="1000" b="1" dirty="0" err="1" smtClean="0"/>
              <a:t>Замість</a:t>
            </a:r>
            <a:r>
              <a:rPr lang="ru-RU" sz="1000" b="1" dirty="0" smtClean="0"/>
              <a:t> того, </a:t>
            </a:r>
            <a:r>
              <a:rPr lang="ru-RU" sz="1000" b="1" dirty="0" err="1" smtClean="0"/>
              <a:t>щоб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розміщувати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дві</a:t>
            </a:r>
            <a:r>
              <a:rPr lang="ru-RU" sz="1000" b="1" dirty="0" smtClean="0"/>
              <a:t> колонки один над одним на </a:t>
            </a:r>
            <a:r>
              <a:rPr lang="ru-RU" sz="1000" b="1" dirty="0" err="1" smtClean="0"/>
              <a:t>кожній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лінійці</a:t>
            </a:r>
            <a:r>
              <a:rPr lang="ru-RU" sz="1000" b="1" dirty="0" smtClean="0"/>
              <a:t>, пан Перро </a:t>
            </a:r>
            <a:r>
              <a:rPr lang="ru-RU" sz="1000" b="1" dirty="0" err="1" smtClean="0"/>
              <a:t>міг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би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розмістити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їх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поруч</a:t>
            </a:r>
            <a:r>
              <a:rPr lang="ru-RU" sz="1000" b="1" dirty="0" smtClean="0"/>
              <a:t>, одну </a:t>
            </a:r>
            <a:r>
              <a:rPr lang="ru-RU" sz="1000" b="1" dirty="0" err="1" smtClean="0"/>
              <a:t>трохи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вище</a:t>
            </a:r>
            <a:r>
              <a:rPr lang="ru-RU" sz="1000" b="1" dirty="0" smtClean="0"/>
              <a:t>, </a:t>
            </a:r>
            <a:r>
              <a:rPr lang="ru-RU" sz="1000" b="1" dirty="0" err="1" smtClean="0"/>
              <a:t>ніж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іншу</a:t>
            </a:r>
            <a:r>
              <a:rPr lang="ru-RU" sz="1000" b="1" dirty="0" smtClean="0"/>
              <a:t>, </a:t>
            </a:r>
            <a:r>
              <a:rPr lang="ru-RU" sz="1000" b="1" dirty="0" err="1" smtClean="0"/>
              <a:t>і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відповідно</a:t>
            </a:r>
            <a:r>
              <a:rPr lang="ru-RU" sz="1000" b="1" dirty="0" smtClean="0"/>
              <a:t> до </a:t>
            </a:r>
            <a:r>
              <a:rPr lang="ru-RU" sz="1000" b="1" dirty="0" err="1" smtClean="0"/>
              <a:t>цього</a:t>
            </a:r>
            <a:r>
              <a:rPr lang="ru-RU" sz="1000" b="1" dirty="0" smtClean="0"/>
              <a:t>, </a:t>
            </a:r>
            <a:r>
              <a:rPr lang="ru-RU" sz="1000" b="1" dirty="0" err="1" smtClean="0"/>
              <a:t>розташувати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індиціюється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віконця</a:t>
            </a:r>
            <a:r>
              <a:rPr lang="ru-RU" sz="1000" b="1" dirty="0" smtClean="0"/>
              <a:t>, в </a:t>
            </a:r>
            <a:r>
              <a:rPr lang="ru-RU" sz="1000" b="1" dirty="0" err="1" smtClean="0"/>
              <a:t>яких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відображаються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потрібні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номери</a:t>
            </a:r>
            <a:r>
              <a:rPr lang="ru-RU" sz="1000" b="1" dirty="0" smtClean="0"/>
              <a:t>. Таким чином, не </a:t>
            </a:r>
            <a:r>
              <a:rPr lang="ru-RU" sz="1000" b="1" dirty="0" err="1" smtClean="0"/>
              <a:t>потрібно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було</a:t>
            </a:r>
            <a:r>
              <a:rPr lang="ru-RU" sz="1000" b="1" dirty="0" smtClean="0"/>
              <a:t> б </a:t>
            </a:r>
            <a:r>
              <a:rPr lang="ru-RU" sz="1000" b="1" dirty="0" err="1" smtClean="0"/>
              <a:t>робити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рахунки</a:t>
            </a:r>
            <a:r>
              <a:rPr lang="ru-RU" sz="1000" b="1" dirty="0" smtClean="0"/>
              <a:t> такими </a:t>
            </a:r>
            <a:r>
              <a:rPr lang="ru-RU" sz="1000" b="1" dirty="0" err="1" smtClean="0"/>
              <a:t>довгими</a:t>
            </a:r>
            <a:r>
              <a:rPr lang="ru-RU" sz="1000" b="1" dirty="0" smtClean="0"/>
              <a:t>.</a:t>
            </a:r>
          </a:p>
          <a:p>
            <a:pPr algn="ctr">
              <a:buNone/>
            </a:pPr>
            <a:r>
              <a:rPr lang="ru-RU" sz="1000" b="1" dirty="0" smtClean="0"/>
              <a:t>У </a:t>
            </a:r>
            <a:r>
              <a:rPr lang="ru-RU" sz="1000" b="1" dirty="0" err="1" smtClean="0"/>
              <a:t>машині</a:t>
            </a:r>
            <a:r>
              <a:rPr lang="ru-RU" sz="1000" b="1" dirty="0" smtClean="0"/>
              <a:t> пана </a:t>
            </a:r>
            <a:r>
              <a:rPr lang="ru-RU" sz="1000" b="1" dirty="0" err="1" smtClean="0"/>
              <a:t>Перейри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використовується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ця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ідея</a:t>
            </a:r>
            <a:r>
              <a:rPr lang="ru-RU" sz="1000" b="1" dirty="0" smtClean="0"/>
              <a:t>, </a:t>
            </a:r>
            <a:r>
              <a:rPr lang="ru-RU" sz="1000" b="1" dirty="0" err="1" smtClean="0"/>
              <a:t>але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більш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винахідливо</a:t>
            </a:r>
            <a:r>
              <a:rPr lang="ru-RU" sz="1000" b="1" dirty="0" smtClean="0"/>
              <a:t>.</a:t>
            </a:r>
          </a:p>
          <a:p>
            <a:pPr algn="ctr">
              <a:buNone/>
            </a:pPr>
            <a:r>
              <a:rPr lang="ru-RU" sz="1000" b="1" dirty="0" smtClean="0"/>
              <a:t> </a:t>
            </a:r>
          </a:p>
          <a:p>
            <a:pPr algn="ctr">
              <a:buNone/>
            </a:pPr>
            <a:r>
              <a:rPr lang="ru-RU" sz="1000" b="1" dirty="0" err="1" smtClean="0"/>
              <a:t>Замість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лінійок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він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використовує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невеликі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дерев'яні</a:t>
            </a:r>
            <a:r>
              <a:rPr lang="ru-RU" sz="1000" b="1" dirty="0" smtClean="0"/>
              <a:t> колеса </a:t>
            </a:r>
            <a:r>
              <a:rPr lang="ru-RU" sz="1000" b="1" dirty="0" err="1" smtClean="0"/>
              <a:t>або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дуже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короткі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циліндри</a:t>
            </a:r>
            <a:r>
              <a:rPr lang="ru-RU" sz="1000" b="1" dirty="0" smtClean="0"/>
              <a:t>, </a:t>
            </a:r>
            <a:r>
              <a:rPr lang="ru-RU" sz="1000" b="1" dirty="0" err="1" smtClean="0"/>
              <a:t>розміщені</a:t>
            </a:r>
            <a:r>
              <a:rPr lang="ru-RU" sz="1000" b="1" dirty="0" smtClean="0"/>
              <a:t> на </a:t>
            </a:r>
            <a:r>
              <a:rPr lang="ru-RU" sz="1000" b="1" dirty="0" err="1" smtClean="0"/>
              <a:t>загальній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осі</a:t>
            </a:r>
            <a:r>
              <a:rPr lang="ru-RU" sz="1000" b="1" dirty="0" smtClean="0"/>
              <a:t>. </a:t>
            </a:r>
            <a:r>
              <a:rPr lang="ru-RU" sz="1000" b="1" dirty="0" err="1" smtClean="0"/>
              <a:t>Циліндричну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поверхню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цих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коліщаток</a:t>
            </a:r>
            <a:r>
              <a:rPr lang="ru-RU" sz="1000" b="1" dirty="0" smtClean="0"/>
              <a:t>, </a:t>
            </a:r>
            <a:r>
              <a:rPr lang="ru-RU" sz="1000" b="1" dirty="0" err="1" smtClean="0"/>
              <a:t>що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представляють</a:t>
            </a:r>
            <a:r>
              <a:rPr lang="ru-RU" sz="1000" b="1" dirty="0" smtClean="0"/>
              <a:t> собою </a:t>
            </a:r>
            <a:r>
              <a:rPr lang="ru-RU" sz="1000" b="1" dirty="0" err="1" smtClean="0"/>
              <a:t>лінійки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нескінченної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довжини</a:t>
            </a:r>
            <a:r>
              <a:rPr lang="ru-RU" sz="1000" b="1" dirty="0" smtClean="0"/>
              <a:t>, </a:t>
            </a:r>
            <a:r>
              <a:rPr lang="ru-RU" sz="1000" b="1" dirty="0" err="1" smtClean="0"/>
              <a:t>він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розділив</a:t>
            </a:r>
            <a:r>
              <a:rPr lang="ru-RU" sz="1000" b="1" dirty="0" smtClean="0"/>
              <a:t> по колу на </a:t>
            </a:r>
            <a:r>
              <a:rPr lang="ru-RU" sz="1000" b="1" dirty="0" err="1" smtClean="0"/>
              <a:t>тридцять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рівних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частин</a:t>
            </a:r>
            <a:r>
              <a:rPr lang="ru-RU" sz="1000" b="1" dirty="0" smtClean="0"/>
              <a:t>, в </a:t>
            </a:r>
            <a:r>
              <a:rPr lang="ru-RU" sz="1000" b="1" dirty="0" err="1" smtClean="0"/>
              <a:t>яких</a:t>
            </a:r>
            <a:r>
              <a:rPr lang="ru-RU" sz="1000" b="1" dirty="0" smtClean="0"/>
              <a:t> написав </a:t>
            </a:r>
            <a:r>
              <a:rPr lang="ru-RU" sz="1000" b="1" dirty="0" err="1" smtClean="0"/>
              <a:t>дві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послідовності</a:t>
            </a:r>
            <a:r>
              <a:rPr lang="ru-RU" sz="1000" b="1" dirty="0" smtClean="0"/>
              <a:t> чисел. Перша - три рази </a:t>
            </a:r>
            <a:r>
              <a:rPr lang="ru-RU" sz="1000" b="1" dirty="0" err="1" smtClean="0"/>
              <a:t>повторює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послідовність</a:t>
            </a:r>
            <a:r>
              <a:rPr lang="ru-RU" sz="1000" b="1" dirty="0" smtClean="0"/>
              <a:t> 1 2 3 4 5 6 7 8 9 0, друга - три рази </a:t>
            </a:r>
            <a:r>
              <a:rPr lang="ru-RU" sz="1000" b="1" dirty="0" err="1" smtClean="0"/>
              <a:t>повторює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послідовність</a:t>
            </a:r>
            <a:r>
              <a:rPr lang="ru-RU" sz="1000" b="1" dirty="0" smtClean="0"/>
              <a:t> 0 9 8 7 6 5 4 3 2 1. З </a:t>
            </a:r>
            <a:r>
              <a:rPr lang="ru-RU" sz="1000" b="1" dirty="0" err="1" smtClean="0"/>
              <a:t>цих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коліс</a:t>
            </a:r>
            <a:r>
              <a:rPr lang="ru-RU" sz="1000" b="1" dirty="0" smtClean="0"/>
              <a:t>: </a:t>
            </a:r>
            <a:r>
              <a:rPr lang="ru-RU" sz="1000" b="1" dirty="0" err="1" smtClean="0"/>
              <a:t>одне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використовувалося</a:t>
            </a:r>
            <a:r>
              <a:rPr lang="ru-RU" sz="1000" b="1" dirty="0" smtClean="0"/>
              <a:t> для </a:t>
            </a:r>
            <a:r>
              <a:rPr lang="ru-RU" sz="1000" b="1" dirty="0" err="1" smtClean="0"/>
              <a:t>підрахунку</a:t>
            </a:r>
            <a:r>
              <a:rPr lang="ru-RU" sz="1000" b="1" dirty="0" smtClean="0"/>
              <a:t> Денье, </a:t>
            </a:r>
            <a:r>
              <a:rPr lang="ru-RU" sz="1000" b="1" dirty="0" err="1" smtClean="0"/>
              <a:t>одне</a:t>
            </a:r>
            <a:r>
              <a:rPr lang="ru-RU" sz="1000" b="1" dirty="0" smtClean="0"/>
              <a:t> - для Су, </a:t>
            </a:r>
            <a:r>
              <a:rPr lang="ru-RU" sz="1000" b="1" dirty="0" err="1" smtClean="0"/>
              <a:t>одне</a:t>
            </a:r>
            <a:r>
              <a:rPr lang="ru-RU" sz="1000" b="1" dirty="0" smtClean="0"/>
              <a:t> - для </a:t>
            </a:r>
            <a:r>
              <a:rPr lang="ru-RU" sz="1000" b="1" dirty="0" err="1" smtClean="0"/>
              <a:t>найпростіших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дробів</a:t>
            </a:r>
            <a:r>
              <a:rPr lang="ru-RU" sz="1000" b="1" dirty="0" smtClean="0"/>
              <a:t>: 1/2, 1/3, 1/4, 1/6 </a:t>
            </a:r>
            <a:r>
              <a:rPr lang="ru-RU" sz="1000" b="1" dirty="0" err="1" smtClean="0"/>
              <a:t>і</a:t>
            </a:r>
            <a:r>
              <a:rPr lang="ru-RU" sz="1000" b="1" dirty="0" smtClean="0"/>
              <a:t> так </a:t>
            </a:r>
            <a:r>
              <a:rPr lang="ru-RU" sz="1000" b="1" dirty="0" err="1" smtClean="0"/>
              <a:t>далі</a:t>
            </a:r>
            <a:r>
              <a:rPr lang="ru-RU" sz="1000" b="1" dirty="0" smtClean="0"/>
              <a:t>, </a:t>
            </a:r>
            <a:r>
              <a:rPr lang="ru-RU" sz="1000" b="1" dirty="0" err="1" smtClean="0"/>
              <a:t>і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сім</a:t>
            </a:r>
            <a:r>
              <a:rPr lang="ru-RU" sz="1000" b="1" dirty="0" smtClean="0"/>
              <a:t> - для </a:t>
            </a:r>
            <a:r>
              <a:rPr lang="ru-RU" sz="1000" b="1" dirty="0" err="1" smtClean="0"/>
              <a:t>цілих</a:t>
            </a:r>
            <a:r>
              <a:rPr lang="ru-RU" sz="1000" b="1" dirty="0" smtClean="0"/>
              <a:t> чисел: </a:t>
            </a:r>
            <a:r>
              <a:rPr lang="ru-RU" sz="1000" b="1" dirty="0" err="1" smtClean="0"/>
              <a:t>одиниць</a:t>
            </a:r>
            <a:r>
              <a:rPr lang="ru-RU" sz="1000" b="1" dirty="0" smtClean="0"/>
              <a:t>, </a:t>
            </a:r>
            <a:r>
              <a:rPr lang="ru-RU" sz="1000" b="1" dirty="0" err="1" smtClean="0"/>
              <a:t>десятків</a:t>
            </a:r>
            <a:r>
              <a:rPr lang="ru-RU" sz="1000" b="1" dirty="0" smtClean="0"/>
              <a:t>, </a:t>
            </a:r>
            <a:r>
              <a:rPr lang="ru-RU" sz="1000" b="1" dirty="0" err="1" smtClean="0"/>
              <a:t>сотень</a:t>
            </a:r>
            <a:r>
              <a:rPr lang="ru-RU" sz="1000" b="1" dirty="0" smtClean="0"/>
              <a:t>, </a:t>
            </a:r>
            <a:r>
              <a:rPr lang="ru-RU" sz="1000" b="1" dirty="0" err="1" smtClean="0"/>
              <a:t>тисяч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і</a:t>
            </a:r>
            <a:r>
              <a:rPr lang="ru-RU" sz="1000" b="1" dirty="0" smtClean="0"/>
              <a:t> так </a:t>
            </a:r>
            <a:r>
              <a:rPr lang="ru-RU" sz="1000" b="1" dirty="0" err="1" smtClean="0"/>
              <a:t>далі</a:t>
            </a:r>
            <a:r>
              <a:rPr lang="ru-RU" sz="1000" b="1" dirty="0" smtClean="0"/>
              <a:t> до </a:t>
            </a:r>
            <a:r>
              <a:rPr lang="ru-RU" sz="1000" b="1" dirty="0" err="1" smtClean="0"/>
              <a:t>мільйона</a:t>
            </a:r>
            <a:r>
              <a:rPr lang="ru-RU" sz="1000" b="1" dirty="0" smtClean="0"/>
              <a:t>. </a:t>
            </a:r>
            <a:r>
              <a:rPr lang="ru-RU" sz="1000" b="1" dirty="0" err="1" smtClean="0"/>
              <a:t>Всі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ці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коліщатка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утворюють</a:t>
            </a:r>
            <a:r>
              <a:rPr lang="ru-RU" sz="1000" b="1" dirty="0" smtClean="0"/>
              <a:t> один </a:t>
            </a:r>
            <a:r>
              <a:rPr lang="ru-RU" sz="1000" b="1" dirty="0" err="1" smtClean="0"/>
              <a:t>циліндр</a:t>
            </a:r>
            <a:r>
              <a:rPr lang="ru-RU" sz="1000" b="1" dirty="0" smtClean="0"/>
              <a:t>, 7.6 </a:t>
            </a:r>
            <a:r>
              <a:rPr lang="ru-RU" sz="1000" b="1" dirty="0" err="1" smtClean="0"/>
              <a:t>сантиметрів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завдовжки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і</a:t>
            </a:r>
            <a:r>
              <a:rPr lang="ru-RU" sz="1000" b="1" dirty="0" smtClean="0"/>
              <a:t> 1.8 </a:t>
            </a:r>
            <a:r>
              <a:rPr lang="ru-RU" sz="1000" b="1" dirty="0" err="1" smtClean="0"/>
              <a:t>сантиметрів</a:t>
            </a:r>
            <a:r>
              <a:rPr lang="ru-RU" sz="1000" b="1" dirty="0" smtClean="0"/>
              <a:t> в </a:t>
            </a:r>
            <a:r>
              <a:rPr lang="ru-RU" sz="1000" b="1" dirty="0" err="1" smtClean="0"/>
              <a:t>діаметрі</a:t>
            </a:r>
            <a:r>
              <a:rPr lang="ru-RU" sz="1000" b="1" dirty="0" smtClean="0"/>
              <a:t>, </a:t>
            </a:r>
            <a:r>
              <a:rPr lang="ru-RU" sz="1000" b="1" dirty="0" err="1" smtClean="0"/>
              <a:t>укладений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в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компактний</a:t>
            </a:r>
            <a:r>
              <a:rPr lang="ru-RU" sz="1000" b="1" dirty="0" smtClean="0"/>
              <a:t> корпус.</a:t>
            </a:r>
          </a:p>
          <a:p>
            <a:pPr algn="ctr">
              <a:buNone/>
            </a:pPr>
            <a:r>
              <a:rPr lang="ru-RU" sz="1000" b="1" dirty="0" smtClean="0"/>
              <a:t> </a:t>
            </a:r>
          </a:p>
          <a:p>
            <a:pPr algn="ctr">
              <a:buNone/>
            </a:pPr>
            <a:r>
              <a:rPr lang="ru-RU" sz="1000" b="1" dirty="0" smtClean="0"/>
              <a:t>На </a:t>
            </a:r>
            <a:r>
              <a:rPr lang="ru-RU" sz="1000" b="1" dirty="0" err="1" smtClean="0"/>
              <a:t>верхній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частині</a:t>
            </a:r>
            <a:r>
              <a:rPr lang="ru-RU" sz="1000" b="1" dirty="0" smtClean="0"/>
              <a:t> корпусу </a:t>
            </a:r>
            <a:r>
              <a:rPr lang="ru-RU" sz="1000" b="1" dirty="0" err="1" smtClean="0"/>
              <a:t>розташовані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віконця</a:t>
            </a:r>
            <a:r>
              <a:rPr lang="ru-RU" sz="1000" b="1" dirty="0" smtClean="0"/>
              <a:t>, </a:t>
            </a:r>
            <a:r>
              <a:rPr lang="ru-RU" sz="1000" b="1" dirty="0" err="1" smtClean="0"/>
              <a:t>яких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стільки</a:t>
            </a:r>
            <a:r>
              <a:rPr lang="ru-RU" sz="1000" b="1" dirty="0" smtClean="0"/>
              <a:t> ж, </a:t>
            </a:r>
            <a:r>
              <a:rPr lang="ru-RU" sz="1000" b="1" dirty="0" err="1" smtClean="0"/>
              <a:t>скільки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коліщаток</a:t>
            </a:r>
            <a:r>
              <a:rPr lang="ru-RU" sz="1000" b="1" dirty="0" smtClean="0"/>
              <a:t>. </a:t>
            </a:r>
            <a:r>
              <a:rPr lang="ru-RU" sz="1000" b="1" dirty="0" err="1" smtClean="0"/>
              <a:t>Кожне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віконце</a:t>
            </a:r>
            <a:r>
              <a:rPr lang="ru-RU" sz="1000" b="1" dirty="0" smtClean="0"/>
              <a:t> - </a:t>
            </a:r>
            <a:r>
              <a:rPr lang="ru-RU" sz="1000" b="1" dirty="0" err="1" smtClean="0"/>
              <a:t>розміром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з</a:t>
            </a:r>
            <a:r>
              <a:rPr lang="ru-RU" sz="1000" b="1" dirty="0" smtClean="0"/>
              <a:t> одну </a:t>
            </a:r>
            <a:r>
              <a:rPr lang="ru-RU" sz="1000" b="1" dirty="0" err="1" smtClean="0"/>
              <a:t>третину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окружності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циліндра</a:t>
            </a:r>
            <a:r>
              <a:rPr lang="ru-RU" sz="1000" b="1" dirty="0" smtClean="0"/>
              <a:t>. </a:t>
            </a:r>
            <a:r>
              <a:rPr lang="ru-RU" sz="1000" b="1" dirty="0" err="1" smtClean="0"/>
              <a:t>Коліщатка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повертаються</a:t>
            </a:r>
            <a:r>
              <a:rPr lang="ru-RU" sz="1000" b="1" dirty="0" smtClean="0"/>
              <a:t> через </a:t>
            </a:r>
            <a:r>
              <a:rPr lang="ru-RU" sz="1000" b="1" dirty="0" err="1" smtClean="0"/>
              <a:t>ці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віконця</a:t>
            </a:r>
            <a:r>
              <a:rPr lang="ru-RU" sz="1000" b="1" dirty="0" smtClean="0"/>
              <a:t> за </a:t>
            </a:r>
            <a:r>
              <a:rPr lang="ru-RU" sz="1000" b="1" dirty="0" err="1" smtClean="0"/>
              <a:t>допомогою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кінчика</a:t>
            </a:r>
            <a:r>
              <a:rPr lang="ru-RU" sz="1000" b="1" dirty="0" smtClean="0"/>
              <a:t> пера так само, як </a:t>
            </a:r>
            <a:r>
              <a:rPr lang="ru-RU" sz="1000" b="1" dirty="0" err="1" smtClean="0"/>
              <a:t>і</a:t>
            </a:r>
            <a:r>
              <a:rPr lang="ru-RU" sz="1000" b="1" dirty="0" smtClean="0"/>
              <a:t> в </a:t>
            </a:r>
            <a:r>
              <a:rPr lang="ru-RU" sz="1000" b="1" dirty="0" err="1" smtClean="0"/>
              <a:t>машині</a:t>
            </a:r>
            <a:r>
              <a:rPr lang="ru-RU" sz="1000" b="1" dirty="0" smtClean="0"/>
              <a:t> пана Перро, </a:t>
            </a:r>
            <a:r>
              <a:rPr lang="ru-RU" sz="1000" b="1" dirty="0" err="1" smtClean="0"/>
              <a:t>вибираючи</a:t>
            </a:r>
            <a:r>
              <a:rPr lang="ru-RU" sz="1000" b="1" dirty="0" smtClean="0"/>
              <a:t> число, яке </a:t>
            </a:r>
            <a:r>
              <a:rPr lang="ru-RU" sz="1000" b="1" dirty="0" err="1" smtClean="0"/>
              <a:t>потрібно</a:t>
            </a:r>
            <a:r>
              <a:rPr lang="ru-RU" sz="1000" b="1" dirty="0" smtClean="0"/>
              <a:t>, </a:t>
            </a:r>
            <a:r>
              <a:rPr lang="ru-RU" sz="1000" b="1" dirty="0" err="1" smtClean="0"/>
              <a:t>від</a:t>
            </a:r>
            <a:r>
              <a:rPr lang="ru-RU" sz="1000" b="1" dirty="0" smtClean="0"/>
              <a:t> 1 до 9 </a:t>
            </a:r>
            <a:r>
              <a:rPr lang="ru-RU" sz="1000" b="1" dirty="0" err="1" smtClean="0"/>
              <a:t>і</a:t>
            </a:r>
            <a:r>
              <a:rPr lang="ru-RU" sz="1000" b="1" dirty="0" smtClean="0"/>
              <a:t> 0. При </a:t>
            </a:r>
            <a:r>
              <a:rPr lang="ru-RU" sz="1000" b="1" dirty="0" err="1" smtClean="0"/>
              <a:t>використанні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коліщаток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є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перевага</a:t>
            </a:r>
            <a:r>
              <a:rPr lang="ru-RU" sz="1000" b="1" dirty="0" smtClean="0"/>
              <a:t>. Числа </a:t>
            </a:r>
            <a:r>
              <a:rPr lang="ru-RU" sz="1000" b="1" dirty="0" err="1" smtClean="0"/>
              <a:t>стовпців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йдуть</a:t>
            </a:r>
            <a:r>
              <a:rPr lang="ru-RU" sz="1000" b="1" dirty="0" smtClean="0"/>
              <a:t> один за одним, </a:t>
            </a:r>
            <a:r>
              <a:rPr lang="ru-RU" sz="1000" b="1" dirty="0" err="1" smtClean="0"/>
              <a:t>і</a:t>
            </a:r>
            <a:r>
              <a:rPr lang="ru-RU" sz="1000" b="1" dirty="0" smtClean="0"/>
              <a:t> не </a:t>
            </a:r>
            <a:r>
              <a:rPr lang="ru-RU" sz="1000" b="1" dirty="0" err="1" smtClean="0"/>
              <a:t>потрібно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повертати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коліщатка</a:t>
            </a:r>
            <a:r>
              <a:rPr lang="ru-RU" sz="1000" b="1" dirty="0" smtClean="0"/>
              <a:t> в </a:t>
            </a:r>
            <a:r>
              <a:rPr lang="ru-RU" sz="1000" b="1" dirty="0" err="1" smtClean="0"/>
              <a:t>зворотну</a:t>
            </a:r>
            <a:r>
              <a:rPr lang="ru-RU" sz="1000" b="1" dirty="0" smtClean="0"/>
              <a:t> сторону для </a:t>
            </a:r>
            <a:r>
              <a:rPr lang="ru-RU" sz="1000" b="1" dirty="0" err="1" smtClean="0"/>
              <a:t>отримання</a:t>
            </a:r>
            <a:r>
              <a:rPr lang="ru-RU" sz="1000" b="1" dirty="0" smtClean="0"/>
              <a:t> результату, </a:t>
            </a:r>
            <a:r>
              <a:rPr lang="ru-RU" sz="1000" b="1" dirty="0" err="1" smtClean="0"/>
              <a:t>що</a:t>
            </a:r>
            <a:r>
              <a:rPr lang="ru-RU" sz="1000" b="1" dirty="0" smtClean="0"/>
              <a:t> часто </a:t>
            </a:r>
            <a:r>
              <a:rPr lang="ru-RU" sz="1000" b="1" dirty="0" err="1" smtClean="0"/>
              <a:t>потрібно</a:t>
            </a:r>
            <a:r>
              <a:rPr lang="ru-RU" sz="1000" b="1" dirty="0" smtClean="0"/>
              <a:t> при </a:t>
            </a:r>
            <a:r>
              <a:rPr lang="ru-RU" sz="1000" b="1" dirty="0" err="1" smtClean="0"/>
              <a:t>роботі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з</a:t>
            </a:r>
            <a:r>
              <a:rPr lang="ru-RU" sz="1000" b="1" dirty="0" smtClean="0"/>
              <a:t> абаком Перро.</a:t>
            </a:r>
          </a:p>
          <a:p>
            <a:pPr algn="ctr">
              <a:buNone/>
            </a:pPr>
            <a:r>
              <a:rPr lang="ru-RU" sz="1000" b="1" dirty="0" smtClean="0"/>
              <a:t> </a:t>
            </a:r>
          </a:p>
          <a:p>
            <a:pPr algn="ctr">
              <a:buNone/>
            </a:pPr>
            <a:r>
              <a:rPr lang="ru-RU" sz="1000" b="1" dirty="0" smtClean="0"/>
              <a:t>Г-н Перейра </a:t>
            </a:r>
            <a:r>
              <a:rPr lang="ru-RU" sz="1000" b="1" dirty="0" err="1" smtClean="0"/>
              <a:t>розділив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окружності</a:t>
            </a:r>
            <a:r>
              <a:rPr lang="ru-RU" sz="1000" b="1" dirty="0" smtClean="0"/>
              <a:t> колеса на </a:t>
            </a:r>
            <a:r>
              <a:rPr lang="ru-RU" sz="1000" b="1" dirty="0" err="1" smtClean="0"/>
              <a:t>тридцять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частин</a:t>
            </a:r>
            <a:r>
              <a:rPr lang="ru-RU" sz="1000" b="1" dirty="0" smtClean="0"/>
              <a:t>, а не на </a:t>
            </a:r>
            <a:r>
              <a:rPr lang="ru-RU" sz="1000" b="1" dirty="0" err="1" smtClean="0"/>
              <a:t>двадцять</a:t>
            </a:r>
            <a:r>
              <a:rPr lang="ru-RU" sz="1000" b="1" dirty="0" smtClean="0"/>
              <a:t>, так, </a:t>
            </a:r>
            <a:r>
              <a:rPr lang="ru-RU" sz="1000" b="1" dirty="0" err="1" smtClean="0"/>
              <a:t>що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віконця</a:t>
            </a:r>
            <a:r>
              <a:rPr lang="ru-RU" sz="1000" b="1" dirty="0" smtClean="0"/>
              <a:t>, </a:t>
            </a:r>
            <a:r>
              <a:rPr lang="ru-RU" sz="1000" b="1" dirty="0" err="1" smtClean="0"/>
              <a:t>що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знаходяться</a:t>
            </a:r>
            <a:r>
              <a:rPr lang="ru-RU" sz="1000" b="1" dirty="0" smtClean="0"/>
              <a:t> у </a:t>
            </a:r>
            <a:r>
              <a:rPr lang="ru-RU" sz="1000" b="1" dirty="0" err="1" smtClean="0"/>
              <a:t>верхній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частині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вікна</a:t>
            </a:r>
            <a:r>
              <a:rPr lang="ru-RU" sz="1000" b="1" dirty="0" smtClean="0"/>
              <a:t>, </a:t>
            </a:r>
            <a:r>
              <a:rPr lang="ru-RU" sz="1000" b="1" dirty="0" err="1" smtClean="0"/>
              <a:t>займали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лише</a:t>
            </a:r>
            <a:r>
              <a:rPr lang="ru-RU" sz="1000" b="1" dirty="0" smtClean="0"/>
              <a:t> одну </a:t>
            </a:r>
            <a:r>
              <a:rPr lang="ru-RU" sz="1000" b="1" dirty="0" err="1" smtClean="0"/>
              <a:t>третю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частину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довжини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окружності</a:t>
            </a:r>
            <a:r>
              <a:rPr lang="ru-RU" sz="1000" b="1" dirty="0" smtClean="0"/>
              <a:t> колеса, а </a:t>
            </a:r>
            <a:r>
              <a:rPr lang="ru-RU" sz="1000" b="1" dirty="0" smtClean="0"/>
              <a:t>не половину</a:t>
            </a:r>
            <a:r>
              <a:rPr lang="ru-RU" sz="1000" b="1" dirty="0" smtClean="0"/>
              <a:t>, </a:t>
            </a:r>
            <a:r>
              <a:rPr lang="ru-RU" sz="1000" b="1" dirty="0" err="1" smtClean="0"/>
              <a:t>що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було</a:t>
            </a:r>
            <a:r>
              <a:rPr lang="ru-RU" sz="1000" b="1" dirty="0" smtClean="0"/>
              <a:t> б не так </a:t>
            </a:r>
            <a:r>
              <a:rPr lang="ru-RU" sz="1000" b="1" dirty="0" err="1" smtClean="0"/>
              <a:t>зручно</a:t>
            </a:r>
            <a:r>
              <a:rPr lang="ru-RU" sz="1000" b="1" dirty="0" smtClean="0"/>
              <a:t>. </a:t>
            </a:r>
            <a:r>
              <a:rPr lang="ru-RU" sz="1000" b="1" dirty="0" err="1" smtClean="0"/>
              <a:t>Він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міг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би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розділити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їх</a:t>
            </a:r>
            <a:r>
              <a:rPr lang="ru-RU" sz="1000" b="1" dirty="0" smtClean="0"/>
              <a:t> на сорок </a:t>
            </a:r>
            <a:r>
              <a:rPr lang="ru-RU" sz="1000" b="1" dirty="0" err="1" smtClean="0"/>
              <a:t>чи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п'ятдесят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частин</a:t>
            </a:r>
            <a:r>
              <a:rPr lang="ru-RU" sz="1000" b="1" dirty="0" smtClean="0"/>
              <a:t>, </a:t>
            </a:r>
            <a:r>
              <a:rPr lang="ru-RU" sz="1000" b="1" dirty="0" err="1" smtClean="0"/>
              <a:t>тоді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віконця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займали</a:t>
            </a:r>
            <a:r>
              <a:rPr lang="ru-RU" sz="1000" b="1" dirty="0" smtClean="0"/>
              <a:t> б 1/4 </a:t>
            </a:r>
            <a:r>
              <a:rPr lang="ru-RU" sz="1000" b="1" dirty="0" err="1" smtClean="0"/>
              <a:t>або</a:t>
            </a:r>
            <a:r>
              <a:rPr lang="ru-RU" sz="1000" b="1" dirty="0" smtClean="0"/>
              <a:t> 1/5 </a:t>
            </a:r>
            <a:r>
              <a:rPr lang="ru-RU" sz="1000" b="1" dirty="0" err="1" smtClean="0"/>
              <a:t>довжини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окружності</a:t>
            </a:r>
            <a:r>
              <a:rPr lang="ru-RU" sz="1000" b="1" dirty="0" smtClean="0"/>
              <a:t> колеса, </a:t>
            </a:r>
            <a:r>
              <a:rPr lang="ru-RU" sz="1000" b="1" dirty="0" err="1" smtClean="0"/>
              <a:t>але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більша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кількість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поділів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вимагало</a:t>
            </a:r>
            <a:r>
              <a:rPr lang="ru-RU" sz="1000" b="1" dirty="0" smtClean="0"/>
              <a:t> б </a:t>
            </a:r>
            <a:r>
              <a:rPr lang="ru-RU" sz="1000" b="1" dirty="0" err="1" smtClean="0"/>
              <a:t>збільшення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діаметра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коліщаток</a:t>
            </a:r>
            <a:r>
              <a:rPr lang="ru-RU" sz="1000" b="1" dirty="0" smtClean="0"/>
              <a:t>.</a:t>
            </a:r>
          </a:p>
          <a:p>
            <a:pPr algn="ctr">
              <a:buNone/>
            </a:pPr>
            <a:r>
              <a:rPr lang="ru-RU" sz="1000" b="1" dirty="0" smtClean="0"/>
              <a:t> </a:t>
            </a:r>
          </a:p>
          <a:p>
            <a:pPr algn="ctr">
              <a:buNone/>
            </a:pPr>
            <a:r>
              <a:rPr lang="ru-RU" sz="1000" b="1" dirty="0" err="1" smtClean="0"/>
              <a:t>Крім</a:t>
            </a:r>
            <a:r>
              <a:rPr lang="ru-RU" sz="1000" b="1" dirty="0" smtClean="0"/>
              <a:t> того, у </a:t>
            </a:r>
            <a:r>
              <a:rPr lang="ru-RU" sz="1000" b="1" dirty="0" err="1" smtClean="0"/>
              <a:t>верхній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частині</a:t>
            </a:r>
            <a:r>
              <a:rPr lang="ru-RU" sz="1000" b="1" dirty="0" smtClean="0"/>
              <a:t> корпусу, в </a:t>
            </a:r>
            <a:r>
              <a:rPr lang="ru-RU" sz="1000" b="1" dirty="0" err="1" smtClean="0"/>
              <a:t>якому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розташовувалися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коліщатка</a:t>
            </a:r>
            <a:r>
              <a:rPr lang="ru-RU" sz="1000" b="1" dirty="0" smtClean="0"/>
              <a:t>, </a:t>
            </a:r>
            <a:r>
              <a:rPr lang="ru-RU" sz="1000" b="1" dirty="0" err="1" smtClean="0"/>
              <a:t>є</a:t>
            </a:r>
            <a:r>
              <a:rPr lang="ru-RU" sz="1000" b="1" dirty="0" smtClean="0"/>
              <a:t> два ряди </a:t>
            </a:r>
            <a:r>
              <a:rPr lang="ru-RU" sz="1000" b="1" dirty="0" err="1" smtClean="0"/>
              <a:t>віконець</a:t>
            </a:r>
            <a:r>
              <a:rPr lang="ru-RU" sz="1000" b="1" dirty="0" smtClean="0"/>
              <a:t> по </a:t>
            </a:r>
            <a:r>
              <a:rPr lang="ru-RU" sz="1000" b="1" dirty="0" err="1" smtClean="0"/>
              <a:t>всій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довжині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кришки</a:t>
            </a:r>
            <a:r>
              <a:rPr lang="ru-RU" sz="1000" b="1" dirty="0" smtClean="0"/>
              <a:t>. Один ряд - </a:t>
            </a:r>
            <a:r>
              <a:rPr lang="ru-RU" sz="1000" b="1" dirty="0" err="1" smtClean="0"/>
              <a:t>вгорі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кришки</a:t>
            </a:r>
            <a:r>
              <a:rPr lang="ru-RU" sz="1000" b="1" dirty="0" smtClean="0"/>
              <a:t>, а </a:t>
            </a:r>
            <a:r>
              <a:rPr lang="ru-RU" sz="1000" b="1" dirty="0" err="1" smtClean="0"/>
              <a:t>другий</a:t>
            </a:r>
            <a:r>
              <a:rPr lang="ru-RU" sz="1000" b="1" dirty="0" smtClean="0"/>
              <a:t> - внизу. Один ряд </a:t>
            </a:r>
            <a:r>
              <a:rPr lang="ru-RU" sz="1000" b="1" dirty="0" err="1" smtClean="0"/>
              <a:t>використовувався</a:t>
            </a:r>
            <a:r>
              <a:rPr lang="ru-RU" sz="1000" b="1" dirty="0" smtClean="0"/>
              <a:t> для </a:t>
            </a:r>
            <a:r>
              <a:rPr lang="ru-RU" sz="1000" b="1" dirty="0" err="1" smtClean="0"/>
              <a:t>знаходження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суми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або</a:t>
            </a:r>
            <a:r>
              <a:rPr lang="ru-RU" sz="1000" b="1" dirty="0" smtClean="0"/>
              <a:t> твори, </a:t>
            </a:r>
            <a:r>
              <a:rPr lang="ru-RU" sz="1000" b="1" dirty="0" err="1" smtClean="0"/>
              <a:t>інший</a:t>
            </a:r>
            <a:r>
              <a:rPr lang="ru-RU" sz="1000" b="1" dirty="0" smtClean="0"/>
              <a:t> - </a:t>
            </a:r>
            <a:r>
              <a:rPr lang="ru-RU" sz="1000" b="1" dirty="0" err="1" smtClean="0"/>
              <a:t>використовувався</a:t>
            </a:r>
            <a:r>
              <a:rPr lang="ru-RU" sz="1000" b="1" dirty="0" smtClean="0"/>
              <a:t> для </a:t>
            </a:r>
            <a:r>
              <a:rPr lang="ru-RU" sz="1000" b="1" dirty="0" err="1" smtClean="0"/>
              <a:t>знаходження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різниці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або</a:t>
            </a:r>
            <a:r>
              <a:rPr lang="ru-RU" sz="1000" b="1" dirty="0" smtClean="0"/>
              <a:t> результату </a:t>
            </a:r>
            <a:r>
              <a:rPr lang="ru-RU" sz="1000" b="1" dirty="0" err="1" smtClean="0"/>
              <a:t>ділення</a:t>
            </a:r>
            <a:r>
              <a:rPr lang="ru-RU" sz="1000" b="1" dirty="0" smtClean="0"/>
              <a:t>.</a:t>
            </a:r>
          </a:p>
          <a:p>
            <a:pPr algn="ctr">
              <a:buNone/>
            </a:pPr>
            <a:r>
              <a:rPr lang="ru-RU" sz="1000" b="1" dirty="0" smtClean="0"/>
              <a:t> </a:t>
            </a:r>
          </a:p>
          <a:p>
            <a:pPr algn="ctr">
              <a:buNone/>
            </a:pPr>
            <a:r>
              <a:rPr lang="ru-RU" sz="1000" b="1" dirty="0" err="1" smtClean="0"/>
              <a:t>Засоби</a:t>
            </a:r>
            <a:r>
              <a:rPr lang="ru-RU" sz="1000" b="1" dirty="0" smtClean="0"/>
              <a:t>, </a:t>
            </a:r>
            <a:r>
              <a:rPr lang="ru-RU" sz="1000" b="1" dirty="0" err="1" smtClean="0"/>
              <a:t>які</a:t>
            </a:r>
            <a:r>
              <a:rPr lang="ru-RU" sz="1000" b="1" dirty="0" smtClean="0"/>
              <a:t> пан Перейра </a:t>
            </a:r>
            <a:r>
              <a:rPr lang="ru-RU" sz="1000" b="1" dirty="0" err="1" smtClean="0"/>
              <a:t>знайшов</a:t>
            </a:r>
            <a:r>
              <a:rPr lang="ru-RU" sz="1000" b="1" dirty="0" smtClean="0"/>
              <a:t> для </a:t>
            </a:r>
            <a:r>
              <a:rPr lang="ru-RU" sz="1000" b="1" dirty="0" err="1" smtClean="0"/>
              <a:t>перенесення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переповнення</a:t>
            </a:r>
            <a:r>
              <a:rPr lang="ru-RU" sz="1000" b="1" dirty="0" smtClean="0"/>
              <a:t>, - </a:t>
            </a:r>
            <a:r>
              <a:rPr lang="ru-RU" sz="1000" b="1" dirty="0" err="1" smtClean="0"/>
              <a:t>дуже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винахідливі</a:t>
            </a:r>
            <a:r>
              <a:rPr lang="ru-RU" sz="1000" b="1" dirty="0" smtClean="0"/>
              <a:t>. Для </a:t>
            </a:r>
            <a:r>
              <a:rPr lang="ru-RU" sz="1000" b="1" dirty="0" err="1" smtClean="0"/>
              <a:t>цього</a:t>
            </a:r>
            <a:r>
              <a:rPr lang="ru-RU" sz="1000" b="1" dirty="0" smtClean="0"/>
              <a:t> на </a:t>
            </a:r>
            <a:r>
              <a:rPr lang="ru-RU" sz="1000" b="1" dirty="0" err="1" smtClean="0"/>
              <a:t>одній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з</a:t>
            </a:r>
            <a:r>
              <a:rPr lang="ru-RU" sz="1000" b="1" dirty="0" smtClean="0"/>
              <a:t> плоских </a:t>
            </a:r>
            <a:r>
              <a:rPr lang="ru-RU" sz="1000" b="1" dirty="0" err="1" smtClean="0"/>
              <a:t>сторін</a:t>
            </a:r>
            <a:r>
              <a:rPr lang="ru-RU" sz="1000" b="1" dirty="0" smtClean="0"/>
              <a:t> кожного колеса </a:t>
            </a:r>
            <a:r>
              <a:rPr lang="ru-RU" sz="1000" b="1" dirty="0" err="1" smtClean="0"/>
              <a:t>він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зробив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тридцять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зубів</a:t>
            </a:r>
            <a:r>
              <a:rPr lang="ru-RU" sz="1000" b="1" dirty="0" smtClean="0"/>
              <a:t>, </a:t>
            </a:r>
            <a:r>
              <a:rPr lang="ru-RU" sz="1000" b="1" dirty="0" err="1" smtClean="0"/>
              <a:t>більш-менш</a:t>
            </a:r>
            <a:r>
              <a:rPr lang="ru-RU" sz="1000" b="1" dirty="0" smtClean="0"/>
              <a:t> схожих на </a:t>
            </a:r>
            <a:r>
              <a:rPr lang="ru-RU" sz="1000" b="1" dirty="0" err="1" smtClean="0"/>
              <a:t>зуби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зубчастого</a:t>
            </a:r>
            <a:r>
              <a:rPr lang="ru-RU" sz="1000" b="1" dirty="0" smtClean="0"/>
              <a:t> колеса. </a:t>
            </a:r>
            <a:r>
              <a:rPr lang="ru-RU" sz="1000" b="1" dirty="0" err="1" smtClean="0"/>
              <a:t>Інша</a:t>
            </a:r>
            <a:r>
              <a:rPr lang="ru-RU" sz="1000" b="1" dirty="0" smtClean="0"/>
              <a:t> сторона </a:t>
            </a:r>
            <a:r>
              <a:rPr lang="ru-RU" sz="1000" b="1" dirty="0" err="1" smtClean="0"/>
              <a:t>була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зарезервована</a:t>
            </a:r>
            <a:r>
              <a:rPr lang="ru-RU" sz="1000" b="1" dirty="0" smtClean="0"/>
              <a:t> для </a:t>
            </a:r>
            <a:r>
              <a:rPr lang="ru-RU" sz="1000" b="1" dirty="0" err="1" smtClean="0"/>
              <a:t>розміщення</a:t>
            </a:r>
            <a:r>
              <a:rPr lang="ru-RU" sz="1000" b="1" dirty="0" smtClean="0"/>
              <a:t> невеликого балансу, </a:t>
            </a:r>
            <a:r>
              <a:rPr lang="ru-RU" sz="1000" b="1" dirty="0" err="1" smtClean="0"/>
              <a:t>що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має</a:t>
            </a:r>
            <a:r>
              <a:rPr lang="ru-RU" sz="1000" b="1" dirty="0" smtClean="0"/>
              <a:t> на </a:t>
            </a:r>
            <a:r>
              <a:rPr lang="ru-RU" sz="1000" b="1" dirty="0" err="1" smtClean="0"/>
              <a:t>одній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стороні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гачок</a:t>
            </a:r>
            <a:r>
              <a:rPr lang="ru-RU" sz="1000" b="1" dirty="0" smtClean="0"/>
              <a:t>, а на </a:t>
            </a:r>
            <a:r>
              <a:rPr lang="ru-RU" sz="1000" b="1" dirty="0" err="1" smtClean="0"/>
              <a:t>інший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похилу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площину</a:t>
            </a:r>
            <a:r>
              <a:rPr lang="ru-RU" sz="1000" b="1" dirty="0" smtClean="0"/>
              <a:t>. </a:t>
            </a:r>
            <a:r>
              <a:rPr lang="ru-RU" sz="1000" b="1" dirty="0" err="1" smtClean="0"/>
              <a:t>Кожен</a:t>
            </a:r>
            <a:r>
              <a:rPr lang="ru-RU" sz="1000" b="1" dirty="0" smtClean="0"/>
              <a:t> раз, коли колесо </a:t>
            </a:r>
            <a:r>
              <a:rPr lang="ru-RU" sz="1000" b="1" dirty="0" err="1" smtClean="0"/>
              <a:t>поверталося</a:t>
            </a:r>
            <a:r>
              <a:rPr lang="ru-RU" sz="1000" b="1" dirty="0" smtClean="0"/>
              <a:t> на десять </a:t>
            </a:r>
            <a:r>
              <a:rPr lang="ru-RU" sz="1000" b="1" dirty="0" err="1" smtClean="0"/>
              <a:t>поділок</a:t>
            </a:r>
            <a:r>
              <a:rPr lang="ru-RU" sz="1000" b="1" dirty="0" smtClean="0"/>
              <a:t>, </a:t>
            </a:r>
            <a:r>
              <a:rPr lang="ru-RU" sz="1000" b="1" dirty="0" err="1" smtClean="0"/>
              <a:t>похила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площина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наштовхувалася</a:t>
            </a:r>
            <a:r>
              <a:rPr lang="ru-RU" sz="1000" b="1" dirty="0" smtClean="0"/>
              <a:t> на зуб, </a:t>
            </a:r>
            <a:r>
              <a:rPr lang="ru-RU" sz="1000" b="1" dirty="0" err="1" smtClean="0"/>
              <a:t>закріплений</a:t>
            </a:r>
            <a:r>
              <a:rPr lang="ru-RU" sz="1000" b="1" dirty="0" smtClean="0"/>
              <a:t> на </a:t>
            </a:r>
            <a:r>
              <a:rPr lang="ru-RU" sz="1000" b="1" dirty="0" err="1" smtClean="0"/>
              <a:t>залізній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пластині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між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двома</a:t>
            </a:r>
            <a:r>
              <a:rPr lang="ru-RU" sz="1000" b="1" dirty="0" smtClean="0"/>
              <a:t> колесами.</a:t>
            </a:r>
          </a:p>
          <a:p>
            <a:pPr algn="ctr">
              <a:buNone/>
            </a:pPr>
            <a:r>
              <a:rPr lang="ru-RU" sz="1000" b="1" dirty="0" smtClean="0"/>
              <a:t> </a:t>
            </a:r>
          </a:p>
          <a:p>
            <a:pPr algn="ctr">
              <a:buNone/>
            </a:pPr>
            <a:r>
              <a:rPr lang="ru-RU" sz="1000" b="1" dirty="0" smtClean="0"/>
              <a:t>Цей зуб </a:t>
            </a:r>
            <a:r>
              <a:rPr lang="ru-RU" sz="1000" b="1" dirty="0" err="1" smtClean="0"/>
              <a:t>заштовхував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похилу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площину</a:t>
            </a:r>
            <a:r>
              <a:rPr lang="ru-RU" sz="1000" b="1" dirty="0" smtClean="0"/>
              <a:t> в паз в </a:t>
            </a:r>
            <a:r>
              <a:rPr lang="ru-RU" sz="1000" b="1" dirty="0" err="1" smtClean="0"/>
              <a:t>тілі</a:t>
            </a:r>
            <a:r>
              <a:rPr lang="ru-RU" sz="1000" b="1" dirty="0" smtClean="0"/>
              <a:t> колеса, </a:t>
            </a:r>
            <a:r>
              <a:rPr lang="ru-RU" sz="1000" b="1" dirty="0" err="1" smtClean="0"/>
              <a:t>тим</a:t>
            </a:r>
            <a:r>
              <a:rPr lang="ru-RU" sz="1000" b="1" dirty="0" smtClean="0"/>
              <a:t> самим </a:t>
            </a:r>
            <a:r>
              <a:rPr lang="ru-RU" sz="1000" b="1" dirty="0" err="1" smtClean="0"/>
              <a:t>інша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частина</a:t>
            </a:r>
            <a:r>
              <a:rPr lang="ru-RU" sz="1000" b="1" dirty="0" smtClean="0"/>
              <a:t> балансу </a:t>
            </a:r>
            <a:r>
              <a:rPr lang="ru-RU" sz="1000" b="1" dirty="0" err="1" smtClean="0"/>
              <a:t>з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гачком</a:t>
            </a:r>
            <a:r>
              <a:rPr lang="ru-RU" sz="1000" b="1" dirty="0" smtClean="0"/>
              <a:t> проходила через пластину, яка мала </a:t>
            </a:r>
            <a:r>
              <a:rPr lang="ru-RU" sz="1000" b="1" dirty="0" err="1" smtClean="0"/>
              <a:t>отвір</a:t>
            </a:r>
            <a:r>
              <a:rPr lang="ru-RU" sz="1000" b="1" dirty="0" smtClean="0"/>
              <a:t>, </a:t>
            </a:r>
            <a:r>
              <a:rPr lang="ru-RU" sz="1000" b="1" dirty="0" err="1" smtClean="0"/>
              <a:t>спеціально</a:t>
            </a:r>
            <a:r>
              <a:rPr lang="ru-RU" sz="1000" b="1" dirty="0" smtClean="0"/>
              <a:t> для </a:t>
            </a:r>
            <a:r>
              <a:rPr lang="ru-RU" sz="1000" b="1" dirty="0" err="1" smtClean="0"/>
              <a:t>цієї</a:t>
            </a:r>
            <a:r>
              <a:rPr lang="ru-RU" sz="1000" b="1" dirty="0" smtClean="0"/>
              <a:t> мети, </a:t>
            </a:r>
            <a:r>
              <a:rPr lang="ru-RU" sz="1000" b="1" dirty="0" err="1" smtClean="0"/>
              <a:t>зачеплений</a:t>
            </a:r>
            <a:r>
              <a:rPr lang="ru-RU" sz="1000" b="1" dirty="0" smtClean="0"/>
              <a:t> за один </a:t>
            </a:r>
            <a:r>
              <a:rPr lang="ru-RU" sz="1000" b="1" dirty="0" err="1" smtClean="0"/>
              <a:t>з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тридцяти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зубців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сусіднього</a:t>
            </a:r>
            <a:r>
              <a:rPr lang="ru-RU" sz="1000" b="1" dirty="0" smtClean="0"/>
              <a:t> колеса, </a:t>
            </a:r>
            <a:r>
              <a:rPr lang="ru-RU" sz="1000" b="1" dirty="0" err="1" smtClean="0"/>
              <a:t>що</a:t>
            </a:r>
            <a:r>
              <a:rPr lang="ru-RU" sz="1000" b="1" dirty="0" smtClean="0"/>
              <a:t> переводило </a:t>
            </a:r>
            <a:r>
              <a:rPr lang="ru-RU" sz="1000" b="1" dirty="0" err="1" smtClean="0"/>
              <a:t>його</a:t>
            </a:r>
            <a:r>
              <a:rPr lang="ru-RU" sz="1000" b="1" dirty="0" smtClean="0"/>
              <a:t> на один </a:t>
            </a:r>
            <a:r>
              <a:rPr lang="ru-RU" sz="1000" b="1" dirty="0" err="1" smtClean="0"/>
              <a:t>крок</a:t>
            </a:r>
            <a:r>
              <a:rPr lang="ru-RU" sz="1000" b="1" dirty="0" smtClean="0"/>
              <a:t> вперед. </a:t>
            </a:r>
            <a:r>
              <a:rPr lang="ru-RU" sz="1000" b="1" dirty="0" err="1" smtClean="0"/>
              <a:t>Після</a:t>
            </a:r>
            <a:r>
              <a:rPr lang="ru-RU" sz="1000" b="1" dirty="0" smtClean="0"/>
              <a:t> того, як </a:t>
            </a:r>
            <a:r>
              <a:rPr lang="ru-RU" sz="1000" b="1" dirty="0" err="1" smtClean="0"/>
              <a:t>цей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крок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був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зроблений</a:t>
            </a:r>
            <a:r>
              <a:rPr lang="ru-RU" sz="1000" b="1" dirty="0" smtClean="0"/>
              <a:t>, </a:t>
            </a:r>
            <a:r>
              <a:rPr lang="ru-RU" sz="1000" b="1" dirty="0" err="1" smtClean="0"/>
              <a:t>похила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площина</a:t>
            </a:r>
            <a:r>
              <a:rPr lang="ru-RU" sz="1000" b="1" dirty="0" smtClean="0"/>
              <a:t> проходила зуб на </a:t>
            </a:r>
            <a:r>
              <a:rPr lang="ru-RU" sz="1000" b="1" dirty="0" err="1" smtClean="0"/>
              <a:t>залізній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пластині</a:t>
            </a:r>
            <a:r>
              <a:rPr lang="ru-RU" sz="1000" b="1" dirty="0" smtClean="0"/>
              <a:t>, </a:t>
            </a:r>
            <a:r>
              <a:rPr lang="ru-RU" sz="1000" b="1" dirty="0" err="1" smtClean="0"/>
              <a:t>повертаючись</a:t>
            </a:r>
            <a:r>
              <a:rPr lang="ru-RU" sz="1000" b="1" dirty="0" smtClean="0"/>
              <a:t> назад на </a:t>
            </a:r>
            <a:r>
              <a:rPr lang="ru-RU" sz="1000" b="1" dirty="0" err="1" smtClean="0"/>
              <a:t>своє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місце</a:t>
            </a:r>
            <a:r>
              <a:rPr lang="ru-RU" sz="1000" b="1" dirty="0" smtClean="0"/>
              <a:t> за </a:t>
            </a:r>
            <a:r>
              <a:rPr lang="ru-RU" sz="1000" b="1" dirty="0" err="1" smtClean="0"/>
              <a:t>допомогою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пружини</a:t>
            </a:r>
            <a:r>
              <a:rPr lang="ru-RU" sz="1000" b="1" dirty="0" smtClean="0"/>
              <a:t>, таким чином, </a:t>
            </a:r>
            <a:r>
              <a:rPr lang="ru-RU" sz="1000" b="1" dirty="0" err="1" smtClean="0"/>
              <a:t>гачок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повертався</a:t>
            </a:r>
            <a:r>
              <a:rPr lang="ru-RU" sz="1000" b="1" dirty="0" smtClean="0"/>
              <a:t> в </a:t>
            </a:r>
            <a:r>
              <a:rPr lang="ru-RU" sz="1000" b="1" dirty="0" err="1" smtClean="0"/>
              <a:t>тіло</a:t>
            </a:r>
            <a:r>
              <a:rPr lang="ru-RU" sz="1000" b="1" dirty="0" smtClean="0"/>
              <a:t> колеса </a:t>
            </a:r>
            <a:r>
              <a:rPr lang="ru-RU" sz="1000" b="1" dirty="0" err="1" smtClean="0"/>
              <a:t>і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забирався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з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сусіднього</a:t>
            </a:r>
            <a:r>
              <a:rPr lang="ru-RU" sz="1000" b="1" dirty="0" smtClean="0"/>
              <a:t> </a:t>
            </a:r>
            <a:r>
              <a:rPr lang="ru-RU" sz="1000" b="1" dirty="0" err="1" smtClean="0"/>
              <a:t>колеса</a:t>
            </a:r>
            <a:r>
              <a:rPr lang="ru-RU" sz="1000" b="1" dirty="0" smtClean="0"/>
              <a:t>.</a:t>
            </a:r>
          </a:p>
          <a:p>
            <a:pPr algn="ctr"/>
            <a:endParaRPr lang="en-US" sz="1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383177"/>
            <a:ext cx="492905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2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ЗАДАНИЕ 2.1.2</a:t>
            </a:r>
            <a:endParaRPr lang="ru-RU" sz="2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807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err="1" smtClean="0"/>
              <a:t>Рахункова</a:t>
            </a:r>
            <a:r>
              <a:rPr lang="ru-RU" u="sng" dirty="0" smtClean="0"/>
              <a:t> машина </a:t>
            </a:r>
            <a:r>
              <a:rPr lang="ru-RU" u="sng" dirty="0" err="1" smtClean="0"/>
              <a:t>Перейри</a:t>
            </a:r>
            <a:r>
              <a:rPr lang="ru-RU" u="sng" dirty="0" smtClean="0"/>
              <a:t> (</a:t>
            </a:r>
            <a:r>
              <a:rPr lang="ru-RU" u="sng" dirty="0" err="1" smtClean="0"/>
              <a:t>Малюнки</a:t>
            </a:r>
            <a:r>
              <a:rPr lang="ru-RU" u="sng" dirty="0" smtClean="0"/>
              <a:t>)</a:t>
            </a:r>
            <a:endParaRPr lang="ru-RU" dirty="0"/>
          </a:p>
        </p:txBody>
      </p:sp>
      <p:pic>
        <p:nvPicPr>
          <p:cNvPr id="5" name="Содержимое 4" descr="image00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8465217" y="1431199"/>
            <a:ext cx="3308771" cy="3355593"/>
          </a:xfrm>
        </p:spPr>
      </p:pic>
      <p:pic>
        <p:nvPicPr>
          <p:cNvPr id="6" name="Содержимое 5" descr="image003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00242" y="1439169"/>
            <a:ext cx="3932421" cy="3353894"/>
          </a:xfrm>
        </p:spPr>
      </p:pic>
      <p:pic>
        <p:nvPicPr>
          <p:cNvPr id="7" name="Рисунок 6" descr="image00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93174" y="2185738"/>
            <a:ext cx="3737172" cy="25910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23</TotalTime>
  <Words>163</Words>
  <Application>Microsoft Office PowerPoint</Application>
  <PresentationFormat>Произвольный</PresentationFormat>
  <Paragraphs>19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Апекс</vt:lpstr>
      <vt:lpstr>Наведіть приклад рисунків, схем роботи пристрою.</vt:lpstr>
      <vt:lpstr>Рахункова машина Перейри (Малюнки)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Счетная машинка Перейры</dc:title>
  <dc:creator>Пользователь Windows</dc:creator>
  <cp:lastModifiedBy>Артем</cp:lastModifiedBy>
  <cp:revision>4</cp:revision>
  <dcterms:created xsi:type="dcterms:W3CDTF">2021-02-27T15:19:13Z</dcterms:created>
  <dcterms:modified xsi:type="dcterms:W3CDTF">2021-02-28T08:23:08Z</dcterms:modified>
</cp:coreProperties>
</file>