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3" r:id="rId10"/>
    <p:sldId id="277" r:id="rId11"/>
    <p:sldId id="278" r:id="rId12"/>
    <p:sldId id="274" r:id="rId13"/>
    <p:sldId id="279" r:id="rId14"/>
    <p:sldId id="26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embeddedFontLst>
    <p:embeddedFont>
      <p:font typeface="InputMonoNarrow Light" panose="02000509020000090004" pitchFamily="49" charset="0"/>
      <p:regular r:id="rId25"/>
      <p: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Georgia" panose="02040502050405020303" pitchFamily="18" charset="0"/>
      <p:regular r:id="rId31"/>
      <p:bold r:id="rId32"/>
      <p:italic r:id="rId33"/>
      <p:boldItalic r:id="rId34"/>
    </p:embeddedFont>
    <p:embeddedFont>
      <p:font typeface="Trajan Pro" panose="02020502050506020301" pitchFamily="18" charset="0"/>
      <p:regular r:id="rId35"/>
    </p:embeddedFont>
    <p:embeddedFont>
      <p:font typeface="Fira Code Medium" panose="020B0609050000020004" pitchFamily="49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manity Hour I" initials="HHI" lastIdx="3" clrIdx="0">
    <p:extLst>
      <p:ext uri="{19B8F6BF-5375-455C-9EA6-DF929625EA0E}">
        <p15:presenceInfo xmlns:p15="http://schemas.microsoft.com/office/powerpoint/2012/main" userId="503649c9c3cece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87917" autoAdjust="0"/>
  </p:normalViewPr>
  <p:slideViewPr>
    <p:cSldViewPr snapToGrid="0">
      <p:cViewPr varScale="1">
        <p:scale>
          <a:sx n="99" d="100"/>
          <a:sy n="99" d="100"/>
        </p:scale>
        <p:origin x="89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A986D-9B00-4CB9-AC66-F55781C429EE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13D55-D322-4B90-A76E-0E13E0E1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62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do we study concurrent programming?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3D55-D322-4B90-A76E-0E13E0E1CC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38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3D55-D322-4B90-A76E-0E13E0E1CC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0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3D55-D322-4B90-A76E-0E13E0E1CC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14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3D55-D322-4B90-A76E-0E13E0E1CC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22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3D55-D322-4B90-A76E-0E13E0E1CC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49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3D55-D322-4B90-A76E-0E13E0E1CC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3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3D55-D322-4B90-A76E-0E13E0E1CC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52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3D55-D322-4B90-A76E-0E13E0E1CC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7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Georgia" panose="02040502050405020303" pitchFamily="18" charset="0"/>
              </a:rPr>
              <a:t>https://msdn.microsoft.com/en-us/library/system.text.regularexpressions.regex(v=vs.110).aspx</a:t>
            </a:r>
          </a:p>
          <a:p>
            <a:r>
              <a:rPr lang="en-US" dirty="0" smtClean="0"/>
              <a:t>https://msdn.microsoft.com/en-us/library/system.text.encoding(v=vs.110).aspx</a:t>
            </a:r>
          </a:p>
          <a:p>
            <a:r>
              <a:rPr lang="en-US" dirty="0" smtClean="0"/>
              <a:t>https://msdn.microsoft.com/en-us/library/system.guid(v=vs.110).aspx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3D55-D322-4B90-A76E-0E13E0E1CC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25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3D55-D322-4B90-A76E-0E13E0E1CC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0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3D55-D322-4B90-A76E-0E13E0E1CC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87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do we study </a:t>
            </a:r>
            <a:r>
              <a:rPr lang="en-US" baseline="0" smtClean="0"/>
              <a:t>concurrent programming?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3D55-D322-4B90-A76E-0E13E0E1CC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22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3D55-D322-4B90-A76E-0E13E0E1CC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27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3D55-D322-4B90-A76E-0E13E0E1CC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40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3D55-D322-4B90-A76E-0E13E0E1CC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31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3D55-D322-4B90-A76E-0E13E0E1CC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8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3D55-D322-4B90-A76E-0E13E0E1CC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9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3D55-D322-4B90-A76E-0E13E0E1CC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51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3D55-D322-4B90-A76E-0E13E0E1CC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60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3D55-D322-4B90-A76E-0E13E0E1CC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33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3D55-D322-4B90-A76E-0E13E0E1CC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1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234-2A5F-455B-A2DF-E20A04F0FD11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C01-CF4C-44FE-A0D4-B9FDFA06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2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234-2A5F-455B-A2DF-E20A04F0FD11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C01-CF4C-44FE-A0D4-B9FDFA06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2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234-2A5F-455B-A2DF-E20A04F0FD11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C01-CF4C-44FE-A0D4-B9FDFA06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2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234-2A5F-455B-A2DF-E20A04F0FD11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C01-CF4C-44FE-A0D4-B9FDFA06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234-2A5F-455B-A2DF-E20A04F0FD11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C01-CF4C-44FE-A0D4-B9FDFA06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6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234-2A5F-455B-A2DF-E20A04F0FD11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C01-CF4C-44FE-A0D4-B9FDFA06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5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234-2A5F-455B-A2DF-E20A04F0FD11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C01-CF4C-44FE-A0D4-B9FDFA06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4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234-2A5F-455B-A2DF-E20A04F0FD11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C01-CF4C-44FE-A0D4-B9FDFA06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7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234-2A5F-455B-A2DF-E20A04F0FD11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C01-CF4C-44FE-A0D4-B9FDFA06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3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234-2A5F-455B-A2DF-E20A04F0FD11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C01-CF4C-44FE-A0D4-B9FDFA06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0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234-2A5F-455B-A2DF-E20A04F0FD11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C01-CF4C-44FE-A0D4-B9FDFA06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1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79234-2A5F-455B-A2DF-E20A04F0FD11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11C01-CF4C-44FE-A0D4-B9FDFA06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0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adlockempire.github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rajan Pro" panose="02020502050506020301" pitchFamily="18" charset="0"/>
              </a:rPr>
              <a:t>Async</a:t>
            </a:r>
            <a:r>
              <a:rPr lang="en-US" dirty="0" smtClean="0">
                <a:latin typeface="Trajan Pro" panose="02020502050506020301" pitchFamily="18" charset="0"/>
              </a:rPr>
              <a:t> and Parallel Programming</a:t>
            </a:r>
            <a:endParaRPr lang="en-US" dirty="0"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rajan Pro" panose="02020502050506020301" pitchFamily="18" charset="0"/>
              </a:rPr>
              <a:t>What happened?</a:t>
            </a:r>
            <a:endParaRPr lang="en-US" dirty="0">
              <a:latin typeface="Trajan Pro" panose="02020502050506020301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4250" y="1633538"/>
            <a:ext cx="4876800" cy="19082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lIns="365760" tIns="182880" rIns="365760" bIns="182880" rtlCol="0">
            <a:spAutoFit/>
          </a:bodyPr>
          <a:lstStyle/>
          <a:p>
            <a:pPr algn="ctr"/>
            <a:r>
              <a:rPr lang="en-US" sz="2000" b="1" dirty="0" smtClean="0">
                <a:latin typeface="InputMonoNarrow Light" panose="02000509020000090004" pitchFamily="49" charset="0"/>
              </a:rPr>
              <a:t>count++</a:t>
            </a:r>
          </a:p>
          <a:p>
            <a:endParaRPr lang="en-US" sz="2000" b="1" dirty="0" smtClean="0">
              <a:latin typeface="InputMonoNarrow Light" panose="02000509020000090004" pitchFamily="49" charset="0"/>
            </a:endParaRPr>
          </a:p>
          <a:p>
            <a:r>
              <a:rPr lang="en-US" sz="2000" b="1" dirty="0" err="1" smtClean="0">
                <a:latin typeface="InputMonoNarrow Light" panose="02000509020000090004" pitchFamily="49" charset="0"/>
              </a:rPr>
              <a:t>mov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eax</a:t>
            </a:r>
            <a:r>
              <a:rPr lang="en-US" sz="2000" dirty="0" smtClean="0">
                <a:latin typeface="InputMonoNarrow Light" panose="02000509020000090004" pitchFamily="49" charset="0"/>
              </a:rPr>
              <a:t>,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dword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ptr</a:t>
            </a:r>
            <a:r>
              <a:rPr lang="en-US" sz="2000" dirty="0" smtClean="0">
                <a:latin typeface="InputMonoNarrow Light" panose="02000509020000090004" pitchFamily="49" charset="0"/>
              </a:rPr>
              <a:t> [count]</a:t>
            </a:r>
          </a:p>
          <a:p>
            <a:r>
              <a:rPr lang="en-US" sz="2000" b="1" dirty="0" err="1" smtClean="0">
                <a:latin typeface="InputMonoNarrow Light" panose="02000509020000090004" pitchFamily="49" charset="0"/>
              </a:rPr>
              <a:t>inc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eax</a:t>
            </a:r>
            <a:endParaRPr lang="en-US" sz="2000" dirty="0" smtClean="0">
              <a:latin typeface="InputMonoNarrow Light" panose="02000509020000090004" pitchFamily="49" charset="0"/>
            </a:endParaRPr>
          </a:p>
          <a:p>
            <a:r>
              <a:rPr lang="en-US" sz="2000" b="1" dirty="0" err="1" smtClean="0">
                <a:latin typeface="InputMonoNarrow Light" panose="02000509020000090004" pitchFamily="49" charset="0"/>
              </a:rPr>
              <a:t>mov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dword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ptr</a:t>
            </a:r>
            <a:r>
              <a:rPr lang="en-US" sz="2000" dirty="0" smtClean="0">
                <a:latin typeface="InputMonoNarrow Light" panose="02000509020000090004" pitchFamily="49" charset="0"/>
              </a:rPr>
              <a:t> [count],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eax</a:t>
            </a:r>
            <a:endParaRPr lang="en-US" sz="2000" dirty="0" smtClean="0">
              <a:latin typeface="InputMonoNarrow Light" panose="020005090200000900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050457"/>
              </p:ext>
            </p:extLst>
          </p:nvPr>
        </p:nvGraphicFramePr>
        <p:xfrm>
          <a:off x="3106737" y="3830361"/>
          <a:ext cx="5978526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989263"/>
                <a:gridCol w="29892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1</a:t>
                      </a:r>
                      <a:endParaRPr lang="en-US" dirty="0">
                        <a:latin typeface="InputMonoNarrow Light" panose="0200050902000009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2</a:t>
                      </a:r>
                      <a:endParaRPr lang="en-US" dirty="0">
                        <a:latin typeface="InputMonoNarrow Light" panose="020005090200000900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count = 0, </a:t>
                      </a:r>
                      <a:r>
                        <a:rPr lang="en-US" dirty="0" err="1" smtClean="0">
                          <a:latin typeface="InputMonoNarrow Light" panose="02000509020000090004" pitchFamily="49" charset="0"/>
                        </a:rPr>
                        <a:t>eax</a:t>
                      </a: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InputMonoNarrow Light" panose="020005090200000900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latin typeface="InputMonoNarrow Light" panose="0200050902000009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count = 0, </a:t>
                      </a:r>
                      <a:r>
                        <a:rPr lang="en-US" dirty="0" err="1" smtClean="0">
                          <a:latin typeface="InputMonoNarrow Light" panose="02000509020000090004" pitchFamily="49" charset="0"/>
                        </a:rPr>
                        <a:t>eax</a:t>
                      </a: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 = 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2560320" y="2743201"/>
            <a:ext cx="856648" cy="240632"/>
          </a:xfrm>
          <a:prstGeom prst="rightArrow">
            <a:avLst>
              <a:gd name="adj1" fmla="val 50000"/>
              <a:gd name="adj2" fmla="val 82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8467324" y="2464069"/>
            <a:ext cx="856648" cy="240632"/>
          </a:xfrm>
          <a:prstGeom prst="rightArrow">
            <a:avLst>
              <a:gd name="adj1" fmla="val 50000"/>
              <a:gd name="adj2" fmla="val 82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rajan Pro" panose="02020502050506020301" pitchFamily="18" charset="0"/>
              </a:rPr>
              <a:t>What happened?</a:t>
            </a:r>
            <a:endParaRPr lang="en-US" dirty="0">
              <a:latin typeface="Trajan Pro" panose="02020502050506020301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4250" y="1633538"/>
            <a:ext cx="4876800" cy="19082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lIns="365760" tIns="182880" rIns="365760" bIns="182880" rtlCol="0">
            <a:spAutoFit/>
          </a:bodyPr>
          <a:lstStyle/>
          <a:p>
            <a:pPr algn="ctr"/>
            <a:r>
              <a:rPr lang="en-US" sz="2000" b="1" dirty="0" smtClean="0">
                <a:latin typeface="InputMonoNarrow Light" panose="02000509020000090004" pitchFamily="49" charset="0"/>
              </a:rPr>
              <a:t>count++</a:t>
            </a:r>
          </a:p>
          <a:p>
            <a:endParaRPr lang="en-US" sz="2000" b="1" dirty="0" smtClean="0">
              <a:latin typeface="InputMonoNarrow Light" panose="02000509020000090004" pitchFamily="49" charset="0"/>
            </a:endParaRPr>
          </a:p>
          <a:p>
            <a:r>
              <a:rPr lang="en-US" sz="2000" b="1" dirty="0" err="1" smtClean="0">
                <a:latin typeface="InputMonoNarrow Light" panose="02000509020000090004" pitchFamily="49" charset="0"/>
              </a:rPr>
              <a:t>mov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eax</a:t>
            </a:r>
            <a:r>
              <a:rPr lang="en-US" sz="2000" dirty="0" smtClean="0">
                <a:latin typeface="InputMonoNarrow Light" panose="02000509020000090004" pitchFamily="49" charset="0"/>
              </a:rPr>
              <a:t>,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dword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ptr</a:t>
            </a:r>
            <a:r>
              <a:rPr lang="en-US" sz="2000" dirty="0" smtClean="0">
                <a:latin typeface="InputMonoNarrow Light" panose="02000509020000090004" pitchFamily="49" charset="0"/>
              </a:rPr>
              <a:t> [count]</a:t>
            </a:r>
          </a:p>
          <a:p>
            <a:r>
              <a:rPr lang="en-US" sz="2000" b="1" dirty="0" err="1" smtClean="0">
                <a:latin typeface="InputMonoNarrow Light" panose="02000509020000090004" pitchFamily="49" charset="0"/>
              </a:rPr>
              <a:t>inc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eax</a:t>
            </a:r>
            <a:endParaRPr lang="en-US" sz="2000" dirty="0" smtClean="0">
              <a:latin typeface="InputMonoNarrow Light" panose="02000509020000090004" pitchFamily="49" charset="0"/>
            </a:endParaRPr>
          </a:p>
          <a:p>
            <a:r>
              <a:rPr lang="en-US" sz="2000" b="1" dirty="0" err="1" smtClean="0">
                <a:latin typeface="InputMonoNarrow Light" panose="02000509020000090004" pitchFamily="49" charset="0"/>
              </a:rPr>
              <a:t>mov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dword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ptr</a:t>
            </a:r>
            <a:r>
              <a:rPr lang="en-US" sz="2000" dirty="0" smtClean="0">
                <a:latin typeface="InputMonoNarrow Light" panose="02000509020000090004" pitchFamily="49" charset="0"/>
              </a:rPr>
              <a:t> [count],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eax</a:t>
            </a:r>
            <a:endParaRPr lang="en-US" sz="2000" dirty="0" smtClean="0">
              <a:latin typeface="InputMonoNarrow Light" panose="020005090200000900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516704"/>
              </p:ext>
            </p:extLst>
          </p:nvPr>
        </p:nvGraphicFramePr>
        <p:xfrm>
          <a:off x="3106737" y="3830361"/>
          <a:ext cx="5978526" cy="1656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989263"/>
                <a:gridCol w="29892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1</a:t>
                      </a:r>
                      <a:endParaRPr lang="en-US" dirty="0">
                        <a:latin typeface="InputMonoNarrow Light" panose="0200050902000009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2</a:t>
                      </a:r>
                      <a:endParaRPr lang="en-US" dirty="0">
                        <a:latin typeface="InputMonoNarrow Light" panose="020005090200000900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count = 0, </a:t>
                      </a:r>
                      <a:r>
                        <a:rPr lang="en-US" dirty="0" err="1" smtClean="0">
                          <a:latin typeface="InputMonoNarrow Light" panose="02000509020000090004" pitchFamily="49" charset="0"/>
                        </a:rPr>
                        <a:t>eax</a:t>
                      </a: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latin typeface="InputMonoNarrow Light" panose="020005090200000900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latin typeface="InputMonoNarrow Light" panose="0200050902000009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count = 0, </a:t>
                      </a:r>
                      <a:r>
                        <a:rPr lang="en-US" dirty="0" err="1" smtClean="0">
                          <a:latin typeface="InputMonoNarrow Light" panose="02000509020000090004" pitchFamily="49" charset="0"/>
                        </a:rPr>
                        <a:t>eax</a:t>
                      </a: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 =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count = 0, </a:t>
                      </a:r>
                      <a:r>
                        <a:rPr lang="en-US" dirty="0" err="1" smtClean="0">
                          <a:latin typeface="InputMonoNarrow Light" panose="02000509020000090004" pitchFamily="49" charset="0"/>
                        </a:rPr>
                        <a:t>eax</a:t>
                      </a: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 =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InputMonoNarrow Light" panose="02000509020000090004" pitchFamily="49" charset="0"/>
                        </a:rPr>
                        <a:t>count = 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2560320" y="2743201"/>
            <a:ext cx="856648" cy="240632"/>
          </a:xfrm>
          <a:prstGeom prst="rightArrow">
            <a:avLst>
              <a:gd name="adj1" fmla="val 50000"/>
              <a:gd name="adj2" fmla="val 82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8467324" y="3080087"/>
            <a:ext cx="856648" cy="240632"/>
          </a:xfrm>
          <a:prstGeom prst="rightArrow">
            <a:avLst>
              <a:gd name="adj1" fmla="val 50000"/>
              <a:gd name="adj2" fmla="val 82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rajan Pro" panose="02020502050506020301" pitchFamily="18" charset="0"/>
              </a:rPr>
              <a:t>What happened?</a:t>
            </a:r>
            <a:endParaRPr lang="en-US" dirty="0">
              <a:latin typeface="Trajan Pro" panose="02020502050506020301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4250" y="1633538"/>
            <a:ext cx="4876800" cy="19082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lIns="365760" tIns="182880" rIns="365760" bIns="182880" rtlCol="0">
            <a:spAutoFit/>
          </a:bodyPr>
          <a:lstStyle/>
          <a:p>
            <a:pPr algn="ctr"/>
            <a:r>
              <a:rPr lang="en-US" sz="2000" b="1" dirty="0" smtClean="0">
                <a:latin typeface="InputMonoNarrow Light" panose="02000509020000090004" pitchFamily="49" charset="0"/>
              </a:rPr>
              <a:t>count++</a:t>
            </a:r>
          </a:p>
          <a:p>
            <a:endParaRPr lang="en-US" sz="2000" b="1" dirty="0" smtClean="0">
              <a:latin typeface="InputMonoNarrow Light" panose="02000509020000090004" pitchFamily="49" charset="0"/>
            </a:endParaRPr>
          </a:p>
          <a:p>
            <a:r>
              <a:rPr lang="en-US" sz="2000" b="1" dirty="0" err="1" smtClean="0">
                <a:latin typeface="InputMonoNarrow Light" panose="02000509020000090004" pitchFamily="49" charset="0"/>
              </a:rPr>
              <a:t>mov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eax</a:t>
            </a:r>
            <a:r>
              <a:rPr lang="en-US" sz="2000" dirty="0" smtClean="0">
                <a:latin typeface="InputMonoNarrow Light" panose="02000509020000090004" pitchFamily="49" charset="0"/>
              </a:rPr>
              <a:t>,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dword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ptr</a:t>
            </a:r>
            <a:r>
              <a:rPr lang="en-US" sz="2000" dirty="0" smtClean="0">
                <a:latin typeface="InputMonoNarrow Light" panose="02000509020000090004" pitchFamily="49" charset="0"/>
              </a:rPr>
              <a:t> [count]</a:t>
            </a:r>
          </a:p>
          <a:p>
            <a:r>
              <a:rPr lang="en-US" sz="2000" b="1" dirty="0" err="1" smtClean="0">
                <a:latin typeface="InputMonoNarrow Light" panose="02000509020000090004" pitchFamily="49" charset="0"/>
              </a:rPr>
              <a:t>inc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eax</a:t>
            </a:r>
            <a:endParaRPr lang="en-US" sz="2000" dirty="0" smtClean="0">
              <a:latin typeface="InputMonoNarrow Light" panose="02000509020000090004" pitchFamily="49" charset="0"/>
            </a:endParaRPr>
          </a:p>
          <a:p>
            <a:r>
              <a:rPr lang="en-US" sz="2000" b="1" dirty="0" err="1" smtClean="0">
                <a:latin typeface="InputMonoNarrow Light" panose="02000509020000090004" pitchFamily="49" charset="0"/>
              </a:rPr>
              <a:t>mov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dword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ptr</a:t>
            </a:r>
            <a:r>
              <a:rPr lang="en-US" sz="2000" dirty="0" smtClean="0">
                <a:latin typeface="InputMonoNarrow Light" panose="02000509020000090004" pitchFamily="49" charset="0"/>
              </a:rPr>
              <a:t> [count],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eax</a:t>
            </a:r>
            <a:endParaRPr lang="en-US" sz="2000" dirty="0" smtClean="0">
              <a:latin typeface="InputMonoNarrow Light" panose="020005090200000900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49336"/>
              </p:ext>
            </p:extLst>
          </p:nvPr>
        </p:nvGraphicFramePr>
        <p:xfrm>
          <a:off x="3106737" y="3830361"/>
          <a:ext cx="5978526" cy="2026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989263"/>
                <a:gridCol w="29892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1</a:t>
                      </a:r>
                      <a:endParaRPr lang="en-US" dirty="0">
                        <a:latin typeface="InputMonoNarrow Light" panose="0200050902000009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2</a:t>
                      </a:r>
                      <a:endParaRPr lang="en-US" dirty="0">
                        <a:latin typeface="InputMonoNarrow Light" panose="020005090200000900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count = 0, </a:t>
                      </a:r>
                      <a:r>
                        <a:rPr lang="en-US" dirty="0" err="1" smtClean="0">
                          <a:latin typeface="InputMonoNarrow Light" panose="02000509020000090004" pitchFamily="49" charset="0"/>
                        </a:rPr>
                        <a:t>eax</a:t>
                      </a: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InputMonoNarrow Light" panose="020005090200000900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InputMonoNarrow Light" panose="0200050902000009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count = 0, </a:t>
                      </a:r>
                      <a:r>
                        <a:rPr lang="en-US" dirty="0" err="1" smtClean="0">
                          <a:latin typeface="InputMonoNarrow Light" panose="02000509020000090004" pitchFamily="49" charset="0"/>
                        </a:rPr>
                        <a:t>eax</a:t>
                      </a: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 =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count </a:t>
                      </a: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= 0, </a:t>
                      </a:r>
                      <a:r>
                        <a:rPr lang="en-US" dirty="0" err="1" smtClean="0">
                          <a:latin typeface="InputMonoNarrow Light" panose="02000509020000090004" pitchFamily="49" charset="0"/>
                        </a:rPr>
                        <a:t>eax</a:t>
                      </a: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 =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InputMonoNarrow Light" panose="02000509020000090004" pitchFamily="49" charset="0"/>
                        </a:rPr>
                        <a:t>count =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InputMonoNarrow Light" panose="02000509020000090004" pitchFamily="49" charset="0"/>
                        </a:rPr>
                        <a:t>count = 1</a:t>
                      </a: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InputMonoNarrow Light" panose="02000509020000090004" pitchFamily="49" charset="0"/>
                        </a:rPr>
                        <a:t>eax</a:t>
                      </a: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InputMonoNarrow Light" panose="020005090200000900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2560320" y="2743196"/>
            <a:ext cx="856648" cy="240632"/>
          </a:xfrm>
          <a:prstGeom prst="rightArrow">
            <a:avLst>
              <a:gd name="adj1" fmla="val 50000"/>
              <a:gd name="adj2" fmla="val 82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4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rajan Pro" panose="02020502050506020301" pitchFamily="18" charset="0"/>
              </a:rPr>
              <a:t>What happened?</a:t>
            </a:r>
            <a:endParaRPr lang="en-US" dirty="0">
              <a:latin typeface="Trajan Pro" panose="02020502050506020301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4250" y="1633538"/>
            <a:ext cx="4876800" cy="19082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lIns="365760" tIns="182880" rIns="365760" bIns="182880" rtlCol="0">
            <a:spAutoFit/>
          </a:bodyPr>
          <a:lstStyle/>
          <a:p>
            <a:pPr algn="ctr"/>
            <a:r>
              <a:rPr lang="en-US" sz="2000" b="1" dirty="0" smtClean="0">
                <a:latin typeface="InputMonoNarrow Light" panose="02000509020000090004" pitchFamily="49" charset="0"/>
              </a:rPr>
              <a:t>count++</a:t>
            </a:r>
          </a:p>
          <a:p>
            <a:endParaRPr lang="en-US" sz="2000" b="1" dirty="0" smtClean="0">
              <a:latin typeface="InputMonoNarrow Light" panose="02000509020000090004" pitchFamily="49" charset="0"/>
            </a:endParaRPr>
          </a:p>
          <a:p>
            <a:r>
              <a:rPr lang="en-US" sz="2000" b="1" dirty="0" err="1" smtClean="0">
                <a:latin typeface="InputMonoNarrow Light" panose="02000509020000090004" pitchFamily="49" charset="0"/>
              </a:rPr>
              <a:t>mov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eax</a:t>
            </a:r>
            <a:r>
              <a:rPr lang="en-US" sz="2000" dirty="0" smtClean="0">
                <a:latin typeface="InputMonoNarrow Light" panose="02000509020000090004" pitchFamily="49" charset="0"/>
              </a:rPr>
              <a:t>,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dword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ptr</a:t>
            </a:r>
            <a:r>
              <a:rPr lang="en-US" sz="2000" dirty="0" smtClean="0">
                <a:latin typeface="InputMonoNarrow Light" panose="02000509020000090004" pitchFamily="49" charset="0"/>
              </a:rPr>
              <a:t> [count]</a:t>
            </a:r>
          </a:p>
          <a:p>
            <a:r>
              <a:rPr lang="en-US" sz="2000" b="1" dirty="0" err="1" smtClean="0">
                <a:latin typeface="InputMonoNarrow Light" panose="02000509020000090004" pitchFamily="49" charset="0"/>
              </a:rPr>
              <a:t>inc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eax</a:t>
            </a:r>
            <a:endParaRPr lang="en-US" sz="2000" dirty="0" smtClean="0">
              <a:latin typeface="InputMonoNarrow Light" panose="02000509020000090004" pitchFamily="49" charset="0"/>
            </a:endParaRPr>
          </a:p>
          <a:p>
            <a:r>
              <a:rPr lang="en-US" sz="2000" b="1" dirty="0" err="1" smtClean="0">
                <a:latin typeface="InputMonoNarrow Light" panose="02000509020000090004" pitchFamily="49" charset="0"/>
              </a:rPr>
              <a:t>mov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dword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ptr</a:t>
            </a:r>
            <a:r>
              <a:rPr lang="en-US" sz="2000" dirty="0" smtClean="0">
                <a:latin typeface="InputMonoNarrow Light" panose="02000509020000090004" pitchFamily="49" charset="0"/>
              </a:rPr>
              <a:t> [count],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eax</a:t>
            </a:r>
            <a:endParaRPr lang="en-US" sz="2000" dirty="0" smtClean="0">
              <a:latin typeface="InputMonoNarrow Light" panose="020005090200000900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077187"/>
              </p:ext>
            </p:extLst>
          </p:nvPr>
        </p:nvGraphicFramePr>
        <p:xfrm>
          <a:off x="3106737" y="3830361"/>
          <a:ext cx="5978526" cy="2296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989263"/>
                <a:gridCol w="29892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1</a:t>
                      </a:r>
                      <a:endParaRPr lang="en-US" dirty="0">
                        <a:latin typeface="InputMonoNarrow Light" panose="0200050902000009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2</a:t>
                      </a:r>
                      <a:endParaRPr lang="en-US" dirty="0">
                        <a:latin typeface="InputMonoNarrow Light" panose="020005090200000900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count = 0, </a:t>
                      </a:r>
                      <a:r>
                        <a:rPr lang="en-US" dirty="0" err="1" smtClean="0">
                          <a:latin typeface="InputMonoNarrow Light" panose="02000509020000090004" pitchFamily="49" charset="0"/>
                        </a:rPr>
                        <a:t>eax</a:t>
                      </a: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InputMonoNarrow Light" panose="020005090200000900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InputMonoNarrow Light" panose="0200050902000009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count = 0, </a:t>
                      </a:r>
                      <a:r>
                        <a:rPr lang="en-US" dirty="0" err="1" smtClean="0">
                          <a:latin typeface="InputMonoNarrow Light" panose="02000509020000090004" pitchFamily="49" charset="0"/>
                        </a:rPr>
                        <a:t>eax</a:t>
                      </a: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 =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count </a:t>
                      </a: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= 0, </a:t>
                      </a:r>
                      <a:r>
                        <a:rPr lang="en-US" dirty="0" err="1" smtClean="0">
                          <a:latin typeface="InputMonoNarrow Light" panose="02000509020000090004" pitchFamily="49" charset="0"/>
                        </a:rPr>
                        <a:t>eax</a:t>
                      </a: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 =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InputMonoNarrow Light" panose="02000509020000090004" pitchFamily="49" charset="0"/>
                        </a:rPr>
                        <a:t>count =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InputMonoNarrow Light" panose="02000509020000090004" pitchFamily="49" charset="0"/>
                        </a:rPr>
                        <a:t>count = 1</a:t>
                      </a: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InputMonoNarrow Light" panose="02000509020000090004" pitchFamily="49" charset="0"/>
                        </a:rPr>
                        <a:t>eax</a:t>
                      </a: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 =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InputMonoNarrow Light" panose="02000509020000090004" pitchFamily="49" charset="0"/>
                        </a:rPr>
                        <a:t>count = 1</a:t>
                      </a:r>
                      <a:endParaRPr lang="en-US" b="1" dirty="0">
                        <a:latin typeface="InputMonoNarrow Light" panose="0200050902000009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InputMonoNarrow Light" panose="020005090200000900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2560320" y="3070457"/>
            <a:ext cx="856648" cy="240632"/>
          </a:xfrm>
          <a:prstGeom prst="rightArrow">
            <a:avLst>
              <a:gd name="adj1" fmla="val 50000"/>
              <a:gd name="adj2" fmla="val 82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rajan Pro" panose="02020502050506020301" pitchFamily="18" charset="0"/>
              </a:rPr>
              <a:t>Terminology</a:t>
            </a:r>
            <a:endParaRPr lang="en-US" dirty="0">
              <a:latin typeface="Trajan Pro" panose="0202050205050602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475" y="1825625"/>
            <a:ext cx="9153526" cy="3660775"/>
          </a:xfrm>
        </p:spPr>
        <p:txBody>
          <a:bodyPr wrap="square" lIns="91440" anchor="ctr" anchorCtr="1"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Georgia" panose="02040502050405020303" pitchFamily="18" charset="0"/>
              </a:rPr>
              <a:t>Race Condition </a:t>
            </a:r>
            <a:r>
              <a:rPr lang="en-US" dirty="0" smtClean="0">
                <a:latin typeface="Georgia" panose="02040502050405020303" pitchFamily="18" charset="0"/>
              </a:rPr>
              <a:t>– situation when the outcome of calculation depends on the timing of events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Georgia" panose="02040502050405020303" pitchFamily="18" charset="0"/>
              </a:rPr>
              <a:t>Critical Section </a:t>
            </a:r>
            <a:r>
              <a:rPr lang="en-US" dirty="0" smtClean="0">
                <a:latin typeface="Georgia" panose="02040502050405020303" pitchFamily="18" charset="0"/>
              </a:rPr>
              <a:t>– minimal area of the code that creates race condition</a:t>
            </a:r>
          </a:p>
        </p:txBody>
      </p:sp>
    </p:spTree>
    <p:extLst>
      <p:ext uri="{BB962C8B-B14F-4D97-AF65-F5344CB8AC3E}">
        <p14:creationId xmlns:p14="http://schemas.microsoft.com/office/powerpoint/2010/main" val="24370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rajan Pro" panose="02020502050506020301" pitchFamily="18" charset="0"/>
              </a:rPr>
              <a:t>Solutions</a:t>
            </a:r>
            <a:endParaRPr lang="en-US" dirty="0">
              <a:latin typeface="Trajan Pro" panose="0202050205050602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475" y="1825625"/>
            <a:ext cx="9153526" cy="3660775"/>
          </a:xfrm>
        </p:spPr>
        <p:txBody>
          <a:bodyPr wrap="square" lIns="91440" anchor="ctr" anchorCtr="1"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Locking</a:t>
            </a: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Interlocking</a:t>
            </a: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Thread-safe objects</a:t>
            </a: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Lock-free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00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rajan Pro" panose="02020502050506020301" pitchFamily="18" charset="0"/>
              </a:rPr>
              <a:t>Demo 2: Locking</a:t>
            </a:r>
            <a:endParaRPr lang="en-US" dirty="0">
              <a:latin typeface="Trajan Pro" panose="0202050205050602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475" y="3705225"/>
            <a:ext cx="9153526" cy="2505075"/>
          </a:xfrm>
        </p:spPr>
        <p:txBody>
          <a:bodyPr wrap="square" lIns="91440" anchor="ctr" anchorCtr="1"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+ Simple all-round solution</a:t>
            </a: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– Might create performance bottleneck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>
                <a:latin typeface="Georgia" panose="02040502050405020303" pitchFamily="18" charset="0"/>
              </a:rPr>
              <a:t>Lock should be as small as possible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3772" y="1690688"/>
            <a:ext cx="6294932" cy="19082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 lIns="365760" tIns="182880" rIns="365760" bIns="182880" rtlCol="0">
            <a:spAutoFit/>
          </a:bodyPr>
          <a:lstStyle/>
          <a:p>
            <a:r>
              <a:rPr lang="en-US" sz="2000" b="1" dirty="0" smtClean="0">
                <a:latin typeface="InputMonoNarrow Light" panose="02000509020000090004" pitchFamily="49" charset="0"/>
              </a:rPr>
              <a:t>Object </a:t>
            </a:r>
            <a:r>
              <a:rPr lang="en-US" sz="2000" dirty="0" err="1">
                <a:latin typeface="InputMonoNarrow Light" panose="02000509020000090004" pitchFamily="49" charset="0"/>
              </a:rPr>
              <a:t>lockObj</a:t>
            </a:r>
            <a:r>
              <a:rPr lang="en-US" sz="2000" b="1" dirty="0" smtClean="0">
                <a:latin typeface="InputMonoNarrow Light" panose="02000509020000090004" pitchFamily="49" charset="0"/>
              </a:rPr>
              <a:t>= new Object();</a:t>
            </a:r>
          </a:p>
          <a:p>
            <a:r>
              <a:rPr lang="en-US" sz="2000" b="1" dirty="0" smtClean="0">
                <a:latin typeface="InputMonoNarrow Light" panose="02000509020000090004" pitchFamily="49" charset="0"/>
              </a:rPr>
              <a:t>lock(</a:t>
            </a:r>
            <a:r>
              <a:rPr lang="en-US" sz="2000" dirty="0" err="1">
                <a:latin typeface="InputMonoNarrow Light" panose="02000509020000090004" pitchFamily="49" charset="0"/>
              </a:rPr>
              <a:t>lockObj</a:t>
            </a:r>
            <a:r>
              <a:rPr lang="en-US" sz="2000" b="1" dirty="0" smtClean="0">
                <a:latin typeface="InputMonoNarrow Light" panose="02000509020000090004" pitchFamily="49" charset="0"/>
              </a:rPr>
              <a:t>)</a:t>
            </a:r>
            <a:endParaRPr lang="en-US" sz="2000" dirty="0">
              <a:latin typeface="InputMonoNarrow Light" panose="02000509020000090004" pitchFamily="49" charset="0"/>
            </a:endParaRPr>
          </a:p>
          <a:p>
            <a:r>
              <a:rPr lang="en-US" sz="2000" dirty="0" smtClean="0">
                <a:latin typeface="InputMonoNarrow Light" panose="02000509020000090004" pitchFamily="49" charset="0"/>
              </a:rPr>
              <a:t>{</a:t>
            </a:r>
            <a:endParaRPr lang="en-US" sz="2000" dirty="0">
              <a:latin typeface="InputMonoNarrow Light" panose="02000509020000090004" pitchFamily="49" charset="0"/>
            </a:endParaRPr>
          </a:p>
          <a:p>
            <a:r>
              <a:rPr lang="en-US" sz="2000" dirty="0">
                <a:latin typeface="InputMonoNarrow Light" panose="02000509020000090004" pitchFamily="49" charset="0"/>
              </a:rPr>
              <a:t> </a:t>
            </a:r>
            <a:r>
              <a:rPr lang="en-US" sz="2000" dirty="0" smtClean="0">
                <a:latin typeface="InputMonoNarrow Light" panose="02000509020000090004" pitchFamily="49" charset="0"/>
              </a:rPr>
              <a:t>   // Critical section</a:t>
            </a:r>
            <a:endParaRPr lang="en-US" sz="2000" dirty="0">
              <a:latin typeface="InputMonoNarrow Light" panose="02000509020000090004" pitchFamily="49" charset="0"/>
            </a:endParaRPr>
          </a:p>
          <a:p>
            <a:r>
              <a:rPr lang="en-US" sz="2000" dirty="0" smtClean="0">
                <a:latin typeface="InputMonoNarrow Light" panose="02000509020000090004" pitchFamily="49" charset="0"/>
              </a:rPr>
              <a:t>});</a:t>
            </a:r>
            <a:endParaRPr lang="en-US" sz="2000" dirty="0">
              <a:latin typeface="InputMonoNarrow Light" panose="0200050902000009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2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rajan Pro" panose="02020502050506020301" pitchFamily="18" charset="0"/>
              </a:rPr>
              <a:t>Demo 3: Interlocking</a:t>
            </a:r>
            <a:endParaRPr lang="en-US" dirty="0">
              <a:latin typeface="Trajan Pro" panose="0202050205050602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475" y="2705101"/>
            <a:ext cx="9153526" cy="3000374"/>
          </a:xfrm>
        </p:spPr>
        <p:txBody>
          <a:bodyPr wrap="square" lIns="91440" anchor="ctr" anchorCtr="1"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+ Hardware solution </a:t>
            </a:r>
            <a:r>
              <a:rPr lang="en-US" dirty="0" smtClean="0">
                <a:latin typeface="Georgia" panose="02040502050405020303" pitchFamily="18" charset="0"/>
                <a:sym typeface="Wingdings" panose="05000000000000000000" pitchFamily="2" charset="2"/>
              </a:rPr>
              <a:t> higher performance</a:t>
            </a:r>
            <a:endParaRPr lang="en-US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– Limited set of operations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>
                <a:latin typeface="Georgia" panose="02040502050405020303" pitchFamily="18" charset="0"/>
              </a:rPr>
              <a:t>Should be preferred to software locking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0589" y="1931324"/>
            <a:ext cx="734129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lIns="365760" tIns="182880" rIns="365760" bIns="182880" rtlCol="0">
            <a:spAutoFit/>
          </a:bodyPr>
          <a:lstStyle/>
          <a:p>
            <a:r>
              <a:rPr lang="en-US" sz="2000" b="1" dirty="0" err="1">
                <a:latin typeface="InputMonoNarrow Light" panose="02000509020000090004" pitchFamily="49" charset="0"/>
              </a:rPr>
              <a:t>Interlocked</a:t>
            </a:r>
            <a:r>
              <a:rPr lang="en-US" sz="2000" dirty="0" err="1">
                <a:latin typeface="InputMonoNarrow Light" panose="02000509020000090004" pitchFamily="49" charset="0"/>
              </a:rPr>
              <a:t>.Increment</a:t>
            </a:r>
            <a:r>
              <a:rPr lang="en-US" sz="2000" dirty="0">
                <a:latin typeface="InputMonoNarrow Light" panose="02000509020000090004" pitchFamily="49" charset="0"/>
              </a:rPr>
              <a:t>(ref count);</a:t>
            </a:r>
          </a:p>
        </p:txBody>
      </p:sp>
    </p:spTree>
    <p:extLst>
      <p:ext uri="{BB962C8B-B14F-4D97-AF65-F5344CB8AC3E}">
        <p14:creationId xmlns:p14="http://schemas.microsoft.com/office/powerpoint/2010/main" val="355776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rajan Pro" panose="02020502050506020301" pitchFamily="18" charset="0"/>
              </a:rPr>
              <a:t>Demo 4: Thread-safe objects</a:t>
            </a:r>
            <a:endParaRPr lang="en-US" dirty="0">
              <a:latin typeface="Trajan Pro" panose="0202050205050602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475" y="1690688"/>
            <a:ext cx="9153526" cy="4014787"/>
          </a:xfrm>
        </p:spPr>
        <p:txBody>
          <a:bodyPr wrap="square" lIns="91440" anchor="ctr" anchorCtr="1">
            <a:noAutofit/>
          </a:bodyPr>
          <a:lstStyle/>
          <a:p>
            <a:pPr marL="0" indent="0">
              <a:buNone/>
            </a:pPr>
            <a:r>
              <a:rPr lang="en-US" b="1" dirty="0" err="1" smtClean="0">
                <a:latin typeface="Georgia" panose="02040502050405020303" pitchFamily="18" charset="0"/>
              </a:rPr>
              <a:t>System.Collections.Concurrent</a:t>
            </a:r>
            <a:endParaRPr lang="en-US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Designed to avoid locking and therefore offer better performance</a:t>
            </a: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Check </a:t>
            </a:r>
            <a:r>
              <a:rPr lang="en-US" b="1" dirty="0" smtClean="0">
                <a:latin typeface="Georgia" panose="02040502050405020303" pitchFamily="18" charset="0"/>
              </a:rPr>
              <a:t>every</a:t>
            </a:r>
            <a:r>
              <a:rPr lang="en-US" dirty="0" smtClean="0">
                <a:latin typeface="Georgia" panose="02040502050405020303" pitchFamily="18" charset="0"/>
              </a:rPr>
              <a:t> class you’re using for thread safety!</a:t>
            </a:r>
          </a:p>
        </p:txBody>
      </p:sp>
    </p:spTree>
    <p:extLst>
      <p:ext uri="{BB962C8B-B14F-4D97-AF65-F5344CB8AC3E}">
        <p14:creationId xmlns:p14="http://schemas.microsoft.com/office/powerpoint/2010/main" val="418919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rajan Pro" panose="02020502050506020301" pitchFamily="18" charset="0"/>
              </a:rPr>
              <a:t>Demo 5: Lock-free architecture</a:t>
            </a:r>
            <a:endParaRPr lang="en-US" dirty="0">
              <a:latin typeface="Trajan Pro" panose="0202050205050602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475" y="1690688"/>
            <a:ext cx="9153526" cy="4014787"/>
          </a:xfrm>
        </p:spPr>
        <p:txBody>
          <a:bodyPr wrap="square" lIns="91440" anchor="ctr" anchorCtr="1"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Georgia" panose="02040502050405020303" pitchFamily="18" charset="0"/>
              </a:rPr>
              <a:t>Eliminate shared variables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latin typeface="Georgia" panose="02040502050405020303" pitchFamily="18" charset="0"/>
              </a:rPr>
              <a:t> No need for synchronization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Should be used 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45138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rajan Pro" panose="02020502050506020301" pitchFamily="18" charset="0"/>
              </a:rPr>
              <a:t>Motivation</a:t>
            </a:r>
            <a:endParaRPr lang="en-US" dirty="0">
              <a:latin typeface="Trajan Pro" panose="0202050205050602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475" y="1825625"/>
            <a:ext cx="9153526" cy="4203700"/>
          </a:xfrm>
        </p:spPr>
        <p:txBody>
          <a:bodyPr wrap="square" lIns="91440" anchor="ctr" anchorCtr="1"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Georgia" panose="02040502050405020303" pitchFamily="18" charset="0"/>
              </a:rPr>
              <a:t>Responsiveness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 smtClean="0">
                <a:latin typeface="Georgia" panose="02040502050405020303" pitchFamily="18" charset="0"/>
              </a:rPr>
              <a:t>Keep UI usable even when calculations are performed</a:t>
            </a:r>
          </a:p>
          <a:p>
            <a:pPr marL="0" indent="0">
              <a:buNone/>
            </a:pPr>
            <a:r>
              <a:rPr lang="en-US" b="1" dirty="0" smtClean="0">
                <a:latin typeface="Georgia" panose="02040502050405020303" pitchFamily="18" charset="0"/>
              </a:rPr>
              <a:t>Performance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 smtClean="0">
                <a:latin typeface="Georgia" panose="02040502050405020303" pitchFamily="18" charset="0"/>
              </a:rPr>
              <a:t>Split work to several pieces and run them simultaneously</a:t>
            </a: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Georgia" panose="02040502050405020303" pitchFamily="18" charset="0"/>
              </a:rPr>
              <a:t>Correctness</a:t>
            </a: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Ensure the software is doing the right thing and doesn’t break</a:t>
            </a:r>
          </a:p>
        </p:txBody>
      </p:sp>
    </p:spTree>
    <p:extLst>
      <p:ext uri="{BB962C8B-B14F-4D97-AF65-F5344CB8AC3E}">
        <p14:creationId xmlns:p14="http://schemas.microsoft.com/office/powerpoint/2010/main" val="22927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rajan Pro" panose="02020502050506020301" pitchFamily="18" charset="0"/>
              </a:rPr>
              <a:t>Demo 6: Can we do better?</a:t>
            </a:r>
            <a:endParaRPr lang="en-US" dirty="0">
              <a:latin typeface="Trajan Pro" panose="0202050205050602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475" y="1690688"/>
            <a:ext cx="9153526" cy="4014787"/>
          </a:xfrm>
        </p:spPr>
        <p:txBody>
          <a:bodyPr wrap="square" lIns="91440" anchor="ctr" anchorCtr="1"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Understand what is CPU time spent on.</a:t>
            </a: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This is a key to performance optimization!</a:t>
            </a:r>
          </a:p>
          <a:p>
            <a:pPr lvl="1"/>
            <a:r>
              <a:rPr lang="en-US" sz="2000" dirty="0" smtClean="0">
                <a:latin typeface="Georgia" panose="02040502050405020303" pitchFamily="18" charset="0"/>
              </a:rPr>
              <a:t>Reading input?</a:t>
            </a:r>
          </a:p>
          <a:p>
            <a:pPr lvl="1"/>
            <a:r>
              <a:rPr lang="en-US" sz="2000" dirty="0" smtClean="0">
                <a:latin typeface="Georgia" panose="02040502050405020303" pitchFamily="18" charset="0"/>
              </a:rPr>
              <a:t>Calculations?</a:t>
            </a:r>
          </a:p>
          <a:p>
            <a:pPr lvl="1"/>
            <a:r>
              <a:rPr lang="en-US" sz="2000" dirty="0" smtClean="0">
                <a:latin typeface="Georgia" panose="02040502050405020303" pitchFamily="18" charset="0"/>
              </a:rPr>
              <a:t>Synchronization?</a:t>
            </a: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Do benchmarks</a:t>
            </a: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Try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337551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rajan Pro" panose="02020502050506020301" pitchFamily="18" charset="0"/>
              </a:rPr>
              <a:t>Summary</a:t>
            </a:r>
            <a:endParaRPr lang="en-US" dirty="0">
              <a:latin typeface="Trajan Pro" panose="0202050205050602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475" y="1690688"/>
            <a:ext cx="4568691" cy="4014787"/>
          </a:xfrm>
        </p:spPr>
        <p:txBody>
          <a:bodyPr wrap="square" lIns="91440" anchor="t" anchorCtr="0"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Dangers of concurrency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Race conditions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Shared variables</a:t>
            </a: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Solutions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Locking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Interlocking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Thread-safe objects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Lock-free architecture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8135" y="1689088"/>
            <a:ext cx="4568691" cy="401478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Georgia" panose="02040502050405020303" pitchFamily="18" charset="0"/>
              </a:rPr>
              <a:t>Advice: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Don’t use concurrency with no reason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Don’t reinvent the wheel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Test many times!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Pay attention to details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Do benchmarking</a:t>
            </a:r>
          </a:p>
          <a:p>
            <a:pPr lvl="1"/>
            <a:endParaRPr lang="en-US" dirty="0" smtClean="0">
              <a:latin typeface="Georgia" panose="02040502050405020303" pitchFamily="18" charset="0"/>
            </a:endParaRPr>
          </a:p>
          <a:p>
            <a:pPr lvl="1"/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15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rajan Pro" panose="02020502050506020301" pitchFamily="18" charset="0"/>
              </a:rPr>
              <a:t>References</a:t>
            </a:r>
            <a:endParaRPr lang="en-US" dirty="0">
              <a:latin typeface="Trajan Pro" panose="0202050205050602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475" y="1690688"/>
            <a:ext cx="9153526" cy="4014787"/>
          </a:xfrm>
        </p:spPr>
        <p:txBody>
          <a:bodyPr wrap="square" lIns="91440" anchor="ctr" anchorCtr="1">
            <a:noAutofit/>
          </a:bodyPr>
          <a:lstStyle/>
          <a:p>
            <a:pPr marL="0" indent="0">
              <a:buNone/>
            </a:pPr>
            <a:r>
              <a:rPr lang="en-US" dirty="0" err="1" smtClean="0"/>
              <a:t>Pluralsight</a:t>
            </a:r>
            <a:endParaRPr lang="en-US" dirty="0"/>
          </a:p>
          <a:p>
            <a:r>
              <a:rPr lang="en-US" dirty="0"/>
              <a:t>CLR </a:t>
            </a:r>
            <a:r>
              <a:rPr lang="en-US" dirty="0" smtClean="0"/>
              <a:t>Threading </a:t>
            </a:r>
            <a:r>
              <a:rPr lang="en-US" sz="2000" dirty="0" smtClean="0"/>
              <a:t>by </a:t>
            </a:r>
            <a:r>
              <a:rPr lang="en-US" sz="2000" dirty="0"/>
              <a:t>Mike </a:t>
            </a:r>
            <a:r>
              <a:rPr lang="en-US" sz="2000" dirty="0" err="1" smtClean="0"/>
              <a:t>Woodring</a:t>
            </a:r>
            <a:endParaRPr lang="en-US" sz="2000" dirty="0" smtClean="0"/>
          </a:p>
          <a:p>
            <a:r>
              <a:rPr lang="en-US" dirty="0"/>
              <a:t>C# Concurrent </a:t>
            </a:r>
            <a:r>
              <a:rPr lang="en-US" dirty="0" smtClean="0"/>
              <a:t>Collections </a:t>
            </a:r>
            <a:r>
              <a:rPr lang="en-US" sz="2000" dirty="0"/>
              <a:t>by Simon Robinson</a:t>
            </a:r>
            <a:endParaRPr lang="en-US" sz="2000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/>
              <a:t>and Parallel </a:t>
            </a:r>
            <a:r>
              <a:rPr lang="en-US" dirty="0" smtClean="0"/>
              <a:t>Programming </a:t>
            </a:r>
            <a:r>
              <a:rPr lang="en-US" sz="2000" dirty="0"/>
              <a:t>by Dr. Joe </a:t>
            </a:r>
            <a:r>
              <a:rPr lang="en-US" sz="2000" dirty="0" smtClean="0"/>
              <a:t>Hummel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Play The Deadlock Empire!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https://deadlockempire.github.io/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14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rajan Pro" panose="02020502050506020301" pitchFamily="18" charset="0"/>
              </a:rPr>
              <a:t>Where can we use it?</a:t>
            </a:r>
            <a:endParaRPr lang="en-US" dirty="0">
              <a:latin typeface="Trajan Pro" panose="0202050205050602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475" y="1825625"/>
            <a:ext cx="9153526" cy="3660775"/>
          </a:xfrm>
        </p:spPr>
        <p:txBody>
          <a:bodyPr wrap="square" lIns="91440" anchor="ctr" anchorCtr="1"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Cache Provider</a:t>
            </a: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Event Resolver</a:t>
            </a: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Any </a:t>
            </a:r>
            <a:r>
              <a:rPr lang="en-US" b="1" dirty="0" smtClean="0">
                <a:latin typeface="Georgia" panose="02040502050405020303" pitchFamily="18" charset="0"/>
              </a:rPr>
              <a:t>singleton</a:t>
            </a:r>
            <a:r>
              <a:rPr lang="en-US" dirty="0" smtClean="0">
                <a:latin typeface="Georgia" panose="02040502050405020303" pitchFamily="18" charset="0"/>
              </a:rPr>
              <a:t> class that as state</a:t>
            </a: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Call several APIs simultaneously</a:t>
            </a: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Importing data from files</a:t>
            </a:r>
          </a:p>
        </p:txBody>
      </p:sp>
    </p:spTree>
    <p:extLst>
      <p:ext uri="{BB962C8B-B14F-4D97-AF65-F5344CB8AC3E}">
        <p14:creationId xmlns:p14="http://schemas.microsoft.com/office/powerpoint/2010/main" val="16835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rajan Pro" panose="02020502050506020301" pitchFamily="18" charset="0"/>
              </a:rPr>
              <a:t>The Old Way</a:t>
            </a:r>
            <a:endParaRPr lang="en-US" dirty="0">
              <a:latin typeface="Trajan Pro" panose="0202050205050602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475" y="1825625"/>
            <a:ext cx="9153526" cy="3660775"/>
          </a:xfrm>
        </p:spPr>
        <p:txBody>
          <a:bodyPr wrap="square" lIns="91440" anchor="ctr" anchorCtr="1"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Use OS primitives directly</a:t>
            </a: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Manually synchronize threads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7805" y="2070928"/>
            <a:ext cx="212501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Thread</a:t>
            </a:r>
            <a:endParaRPr lang="en-US" sz="48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43808" y="2070928"/>
            <a:ext cx="275121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</a:t>
            </a:r>
            <a:endParaRPr lang="en-US" sz="48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1868" y="4630653"/>
            <a:ext cx="358564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Semaphore</a:t>
            </a:r>
            <a:endParaRPr lang="en-US" sz="48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140" y="3350790"/>
            <a:ext cx="228345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Mutex</a:t>
            </a:r>
            <a:endParaRPr lang="en-US" sz="48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84224" y="3350790"/>
            <a:ext cx="244042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Barrier</a:t>
            </a:r>
            <a:endParaRPr lang="en-US" sz="48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5725" y="4655402"/>
            <a:ext cx="526256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CountdownEvent</a:t>
            </a:r>
            <a:endParaRPr lang="en-US" sz="48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206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rajan Pro" panose="02020502050506020301" pitchFamily="18" charset="0"/>
              </a:rPr>
              <a:t>Task Parallel Library</a:t>
            </a:r>
            <a:endParaRPr lang="en-US" dirty="0">
              <a:latin typeface="Trajan Pro" panose="0202050205050602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475" y="1825626"/>
            <a:ext cx="9153526" cy="2293702"/>
          </a:xfrm>
        </p:spPr>
        <p:txBody>
          <a:bodyPr wrap="square" lIns="91440" anchor="ctr" anchorCtr="1"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The modern approach to concurrency</a:t>
            </a: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Introduced in </a:t>
            </a:r>
            <a:r>
              <a:rPr lang="en-US" b="1" dirty="0" smtClean="0">
                <a:latin typeface="Georgia" panose="02040502050405020303" pitchFamily="18" charset="0"/>
              </a:rPr>
              <a:t>.NET 4</a:t>
            </a: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Operates with higher-level concepts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9814" y="4132279"/>
            <a:ext cx="10363986" cy="1661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 lIns="365760" tIns="182880" rIns="365760" bIns="182880" rtlCol="0">
            <a:spAutoFit/>
          </a:bodyPr>
          <a:lstStyle/>
          <a:p>
            <a:r>
              <a:rPr lang="en-US" sz="2800" b="1" dirty="0" smtClean="0"/>
              <a:t>Task</a:t>
            </a:r>
            <a:r>
              <a:rPr lang="en-US" sz="2800" dirty="0" smtClean="0"/>
              <a:t> – unit of work</a:t>
            </a:r>
          </a:p>
          <a:p>
            <a:r>
              <a:rPr lang="en-US" sz="2800" b="1" dirty="0" smtClean="0"/>
              <a:t>Task</a:t>
            </a:r>
            <a:r>
              <a:rPr lang="en-US" sz="2800" dirty="0" smtClean="0"/>
              <a:t> – a lightweight object that represents calculation and provides methods to manipulate it.</a:t>
            </a:r>
          </a:p>
        </p:txBody>
      </p:sp>
    </p:spTree>
    <p:extLst>
      <p:ext uri="{BB962C8B-B14F-4D97-AF65-F5344CB8AC3E}">
        <p14:creationId xmlns:p14="http://schemas.microsoft.com/office/powerpoint/2010/main" val="4932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rajan Pro" panose="02020502050506020301" pitchFamily="18" charset="0"/>
              </a:rPr>
              <a:t>Task basics</a:t>
            </a:r>
            <a:endParaRPr lang="en-US" dirty="0">
              <a:latin typeface="Trajan Pro" panose="02020502050506020301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2264" y="1703404"/>
            <a:ext cx="7487436" cy="22159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 lIns="365760" tIns="182880" rIns="365760" bIns="182880" rtlCol="0">
            <a:spAutoFit/>
          </a:bodyPr>
          <a:lstStyle/>
          <a:p>
            <a:r>
              <a:rPr lang="en-US" sz="2000" b="1" dirty="0">
                <a:latin typeface="InputMonoNarrow Light" panose="02000509020000090004" pitchFamily="49" charset="0"/>
              </a:rPr>
              <a:t>Task</a:t>
            </a:r>
            <a:r>
              <a:rPr lang="en-US" sz="2000" dirty="0">
                <a:latin typeface="InputMonoNarrow Light" panose="02000509020000090004" pitchFamily="49" charset="0"/>
              </a:rPr>
              <a:t> </a:t>
            </a:r>
            <a:r>
              <a:rPr lang="en-US" sz="2000" dirty="0" err="1">
                <a:latin typeface="InputMonoNarrow Light" panose="02000509020000090004" pitchFamily="49" charset="0"/>
              </a:rPr>
              <a:t>task</a:t>
            </a:r>
            <a:r>
              <a:rPr lang="en-US" sz="2000" dirty="0">
                <a:latin typeface="InputMonoNarrow Light" panose="02000509020000090004" pitchFamily="49" charset="0"/>
              </a:rPr>
              <a:t> = new </a:t>
            </a:r>
            <a:r>
              <a:rPr lang="en-US" sz="2000" b="1" dirty="0">
                <a:latin typeface="InputMonoNarrow Light" panose="02000509020000090004" pitchFamily="49" charset="0"/>
              </a:rPr>
              <a:t>Task</a:t>
            </a:r>
            <a:r>
              <a:rPr lang="en-US" sz="2000" dirty="0">
                <a:latin typeface="InputMonoNarrow Light" panose="02000509020000090004" pitchFamily="49" charset="0"/>
              </a:rPr>
              <a:t>(() =&gt;</a:t>
            </a:r>
          </a:p>
          <a:p>
            <a:r>
              <a:rPr lang="en-US" sz="2000" dirty="0" smtClean="0">
                <a:latin typeface="InputMonoNarrow Light" panose="02000509020000090004" pitchFamily="49" charset="0"/>
              </a:rPr>
              <a:t>{</a:t>
            </a:r>
            <a:endParaRPr lang="en-US" sz="2000" dirty="0">
              <a:latin typeface="InputMonoNarrow Light" panose="02000509020000090004" pitchFamily="49" charset="0"/>
            </a:endParaRPr>
          </a:p>
          <a:p>
            <a:r>
              <a:rPr lang="en-US" sz="2000" dirty="0">
                <a:latin typeface="InputMonoNarrow Light" panose="02000509020000090004" pitchFamily="49" charset="0"/>
              </a:rPr>
              <a:t> </a:t>
            </a:r>
            <a:r>
              <a:rPr lang="en-US" sz="2000" dirty="0" smtClean="0">
                <a:latin typeface="InputMonoNarrow Light" panose="02000509020000090004" pitchFamily="49" charset="0"/>
              </a:rPr>
              <a:t>  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Console.WriteLine</a:t>
            </a:r>
            <a:r>
              <a:rPr lang="en-US" sz="2000" dirty="0">
                <a:latin typeface="InputMonoNarrow Light" panose="02000509020000090004" pitchFamily="49" charset="0"/>
              </a:rPr>
              <a:t>("My awesome code!");</a:t>
            </a:r>
          </a:p>
          <a:p>
            <a:r>
              <a:rPr lang="en-US" sz="2000" dirty="0" smtClean="0">
                <a:latin typeface="InputMonoNarrow Light" panose="02000509020000090004" pitchFamily="49" charset="0"/>
              </a:rPr>
              <a:t>});</a:t>
            </a:r>
            <a:endParaRPr lang="en-US" sz="2000" dirty="0">
              <a:latin typeface="InputMonoNarrow Light" panose="02000509020000090004" pitchFamily="49" charset="0"/>
            </a:endParaRPr>
          </a:p>
          <a:p>
            <a:r>
              <a:rPr lang="en-US" sz="2000" dirty="0" err="1" smtClean="0">
                <a:latin typeface="InputMonoNarrow Light" panose="02000509020000090004" pitchFamily="49" charset="0"/>
              </a:rPr>
              <a:t>task.</a:t>
            </a:r>
            <a:r>
              <a:rPr lang="en-US" sz="2000" b="1" dirty="0" err="1" smtClean="0">
                <a:latin typeface="InputMonoNarrow Light" panose="02000509020000090004" pitchFamily="49" charset="0"/>
              </a:rPr>
              <a:t>Start</a:t>
            </a:r>
            <a:r>
              <a:rPr lang="en-US" sz="2000" dirty="0">
                <a:latin typeface="InputMonoNarrow Light" panose="02000509020000090004" pitchFamily="49" charset="0"/>
              </a:rPr>
              <a:t>();</a:t>
            </a:r>
          </a:p>
          <a:p>
            <a:r>
              <a:rPr lang="en-US" sz="2000" dirty="0" err="1" smtClean="0">
                <a:latin typeface="InputMonoNarrow Light" panose="02000509020000090004" pitchFamily="49" charset="0"/>
              </a:rPr>
              <a:t>task.</a:t>
            </a:r>
            <a:r>
              <a:rPr lang="en-US" sz="2000" b="1" dirty="0" err="1" smtClean="0">
                <a:latin typeface="InputMonoNarrow Light" panose="02000509020000090004" pitchFamily="49" charset="0"/>
              </a:rPr>
              <a:t>Wait</a:t>
            </a:r>
            <a:r>
              <a:rPr lang="en-US" sz="2000" dirty="0">
                <a:latin typeface="InputMonoNarrow Light" panose="02000509020000090004" pitchFamily="49" charset="0"/>
              </a:rPr>
              <a:t>();</a:t>
            </a:r>
            <a:endParaRPr lang="en-US" sz="2000" dirty="0" smtClean="0">
              <a:latin typeface="InputMonoNarrow Light" panose="02000509020000090004" pitchFamily="49" charset="0"/>
              <a:ea typeface="Fira Code Medium" panose="020B06090500000200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6924" y="4103704"/>
            <a:ext cx="8562975" cy="22159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lIns="365760" tIns="182880" rIns="365760" bIns="182880" rtlCol="0">
            <a:spAutoFit/>
          </a:bodyPr>
          <a:lstStyle/>
          <a:p>
            <a:r>
              <a:rPr lang="en-US" sz="2000" dirty="0">
                <a:latin typeface="InputMonoNarrow Light" panose="02000509020000090004" pitchFamily="49" charset="0"/>
              </a:rPr>
              <a:t>Task&lt;</a:t>
            </a:r>
            <a:r>
              <a:rPr lang="en-US" sz="2000" dirty="0" err="1">
                <a:latin typeface="InputMonoNarrow Light" panose="02000509020000090004" pitchFamily="49" charset="0"/>
              </a:rPr>
              <a:t>int</a:t>
            </a:r>
            <a:r>
              <a:rPr lang="en-US" sz="2000" dirty="0">
                <a:latin typeface="InputMonoNarrow Light" panose="02000509020000090004" pitchFamily="49" charset="0"/>
              </a:rPr>
              <a:t>&gt; task2 = </a:t>
            </a:r>
            <a:r>
              <a:rPr lang="en-US" sz="2000" b="1" dirty="0" err="1">
                <a:latin typeface="InputMonoNarrow Light" panose="02000509020000090004" pitchFamily="49" charset="0"/>
              </a:rPr>
              <a:t>Task.Factory.StartNew</a:t>
            </a:r>
            <a:r>
              <a:rPr lang="en-US" sz="2000" dirty="0">
                <a:latin typeface="InputMonoNarrow Light" panose="02000509020000090004" pitchFamily="49" charset="0"/>
              </a:rPr>
              <a:t>&lt;</a:t>
            </a:r>
            <a:r>
              <a:rPr lang="en-US" sz="2000" dirty="0" err="1">
                <a:latin typeface="InputMonoNarrow Light" panose="02000509020000090004" pitchFamily="49" charset="0"/>
              </a:rPr>
              <a:t>int</a:t>
            </a:r>
            <a:r>
              <a:rPr lang="en-US" sz="2000" dirty="0">
                <a:latin typeface="InputMonoNarrow Light" panose="02000509020000090004" pitchFamily="49" charset="0"/>
              </a:rPr>
              <a:t>&gt;(() =&gt;</a:t>
            </a:r>
          </a:p>
          <a:p>
            <a:r>
              <a:rPr lang="en-US" sz="2000" dirty="0">
                <a:latin typeface="InputMonoNarrow Light" panose="02000509020000090004" pitchFamily="49" charset="0"/>
              </a:rPr>
              <a:t>{</a:t>
            </a:r>
          </a:p>
          <a:p>
            <a:r>
              <a:rPr lang="en-US" sz="2000" dirty="0">
                <a:latin typeface="InputMonoNarrow Light" panose="02000509020000090004" pitchFamily="49" charset="0"/>
              </a:rPr>
              <a:t>    </a:t>
            </a:r>
            <a:r>
              <a:rPr lang="en-US" sz="2000" dirty="0" err="1">
                <a:latin typeface="InputMonoNarrow Light" panose="02000509020000090004" pitchFamily="49" charset="0"/>
              </a:rPr>
              <a:t>Console.WriteLine</a:t>
            </a:r>
            <a:r>
              <a:rPr lang="en-US" sz="2000" dirty="0">
                <a:latin typeface="InputMonoNarrow Light" panose="02000509020000090004" pitchFamily="49" charset="0"/>
              </a:rPr>
              <a:t>("My gigantic code!");</a:t>
            </a:r>
          </a:p>
          <a:p>
            <a:r>
              <a:rPr lang="en-US" sz="2000" dirty="0">
                <a:latin typeface="InputMonoNarrow Light" panose="02000509020000090004" pitchFamily="49" charset="0"/>
              </a:rPr>
              <a:t>    return 0;</a:t>
            </a:r>
          </a:p>
          <a:p>
            <a:r>
              <a:rPr lang="en-US" sz="2000" dirty="0">
                <a:latin typeface="InputMonoNarrow Light" panose="02000509020000090004" pitchFamily="49" charset="0"/>
              </a:rPr>
              <a:t>});</a:t>
            </a:r>
          </a:p>
          <a:p>
            <a:r>
              <a:rPr lang="en-US" sz="2000" dirty="0" err="1">
                <a:latin typeface="InputMonoNarrow Light" panose="02000509020000090004" pitchFamily="49" charset="0"/>
              </a:rPr>
              <a:t>int</a:t>
            </a:r>
            <a:r>
              <a:rPr lang="en-US" sz="2000" dirty="0">
                <a:latin typeface="InputMonoNarrow Light" panose="02000509020000090004" pitchFamily="49" charset="0"/>
              </a:rPr>
              <a:t> number = task2.</a:t>
            </a:r>
            <a:r>
              <a:rPr lang="en-US" sz="2000" b="1" dirty="0">
                <a:latin typeface="InputMonoNarrow Light" panose="02000509020000090004" pitchFamily="49" charset="0"/>
              </a:rPr>
              <a:t>Result</a:t>
            </a:r>
            <a:r>
              <a:rPr lang="en-US" sz="2000" dirty="0">
                <a:latin typeface="InputMonoNarrow Light" panose="02000509020000090004" pitchFamily="49" charset="0"/>
              </a:rPr>
              <a:t>;</a:t>
            </a:r>
            <a:endParaRPr lang="en-US" sz="2000" dirty="0" smtClean="0">
              <a:latin typeface="InputMonoNarrow Light" panose="02000509020000090004" pitchFamily="49" charset="0"/>
              <a:ea typeface="Fira Code Medium" panose="020B06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0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rajan Pro" panose="02020502050506020301" pitchFamily="18" charset="0"/>
              </a:rPr>
              <a:t>Demo</a:t>
            </a:r>
            <a:endParaRPr lang="en-US" dirty="0">
              <a:latin typeface="Trajan Pro" panose="0202050205050602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475" y="1825625"/>
            <a:ext cx="9153526" cy="3660775"/>
          </a:xfrm>
        </p:spPr>
        <p:txBody>
          <a:bodyPr wrap="square" lIns="91440" anchor="ctr" anchorCtr="1"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Converting sequential code to parallel</a:t>
            </a:r>
          </a:p>
        </p:txBody>
      </p:sp>
    </p:spTree>
    <p:extLst>
      <p:ext uri="{BB962C8B-B14F-4D97-AF65-F5344CB8AC3E}">
        <p14:creationId xmlns:p14="http://schemas.microsoft.com/office/powerpoint/2010/main" val="61495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rajan Pro" panose="02020502050506020301" pitchFamily="18" charset="0"/>
              </a:rPr>
              <a:t>What happened?</a:t>
            </a:r>
            <a:endParaRPr lang="en-US" dirty="0">
              <a:latin typeface="Trajan Pro" panose="02020502050506020301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4250" y="1633538"/>
            <a:ext cx="4876800" cy="19082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lIns="365760" tIns="182880" rIns="365760" bIns="182880" rtlCol="0">
            <a:spAutoFit/>
          </a:bodyPr>
          <a:lstStyle/>
          <a:p>
            <a:pPr algn="ctr"/>
            <a:r>
              <a:rPr lang="en-US" sz="2000" b="1" dirty="0" smtClean="0">
                <a:latin typeface="InputMonoNarrow Light" panose="02000509020000090004" pitchFamily="49" charset="0"/>
              </a:rPr>
              <a:t>count++</a:t>
            </a:r>
          </a:p>
          <a:p>
            <a:endParaRPr lang="en-US" sz="2000" b="1" dirty="0" smtClean="0">
              <a:latin typeface="InputMonoNarrow Light" panose="02000509020000090004" pitchFamily="49" charset="0"/>
            </a:endParaRPr>
          </a:p>
          <a:p>
            <a:r>
              <a:rPr lang="en-US" sz="2000" b="1" dirty="0" err="1" smtClean="0">
                <a:latin typeface="InputMonoNarrow Light" panose="02000509020000090004" pitchFamily="49" charset="0"/>
              </a:rPr>
              <a:t>mov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eax</a:t>
            </a:r>
            <a:r>
              <a:rPr lang="en-US" sz="2000" dirty="0" smtClean="0">
                <a:latin typeface="InputMonoNarrow Light" panose="02000509020000090004" pitchFamily="49" charset="0"/>
              </a:rPr>
              <a:t>,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dword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ptr</a:t>
            </a:r>
            <a:r>
              <a:rPr lang="en-US" sz="2000" dirty="0" smtClean="0">
                <a:latin typeface="InputMonoNarrow Light" panose="02000509020000090004" pitchFamily="49" charset="0"/>
              </a:rPr>
              <a:t> [count]</a:t>
            </a:r>
          </a:p>
          <a:p>
            <a:r>
              <a:rPr lang="en-US" sz="2000" b="1" dirty="0" err="1" smtClean="0">
                <a:latin typeface="InputMonoNarrow Light" panose="02000509020000090004" pitchFamily="49" charset="0"/>
              </a:rPr>
              <a:t>inc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eax</a:t>
            </a:r>
            <a:endParaRPr lang="en-US" sz="2000" dirty="0" smtClean="0">
              <a:latin typeface="InputMonoNarrow Light" panose="02000509020000090004" pitchFamily="49" charset="0"/>
            </a:endParaRPr>
          </a:p>
          <a:p>
            <a:r>
              <a:rPr lang="en-US" sz="2000" b="1" dirty="0" err="1" smtClean="0">
                <a:latin typeface="InputMonoNarrow Light" panose="02000509020000090004" pitchFamily="49" charset="0"/>
              </a:rPr>
              <a:t>mov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dword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ptr</a:t>
            </a:r>
            <a:r>
              <a:rPr lang="en-US" sz="2000" dirty="0" smtClean="0">
                <a:latin typeface="InputMonoNarrow Light" panose="02000509020000090004" pitchFamily="49" charset="0"/>
              </a:rPr>
              <a:t> [count],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eax</a:t>
            </a:r>
            <a:endParaRPr lang="en-US" sz="2000" dirty="0" smtClean="0">
              <a:latin typeface="InputMonoNarrow Light" panose="0200050902000009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0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rajan Pro" panose="02020502050506020301" pitchFamily="18" charset="0"/>
              </a:rPr>
              <a:t>What happened?</a:t>
            </a:r>
            <a:endParaRPr lang="en-US" dirty="0">
              <a:latin typeface="Trajan Pro" panose="02020502050506020301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4250" y="1633538"/>
            <a:ext cx="4876800" cy="19082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lIns="365760" tIns="182880" rIns="365760" bIns="182880" rtlCol="0">
            <a:spAutoFit/>
          </a:bodyPr>
          <a:lstStyle/>
          <a:p>
            <a:pPr algn="ctr"/>
            <a:r>
              <a:rPr lang="en-US" sz="2000" b="1" dirty="0" smtClean="0">
                <a:latin typeface="InputMonoNarrow Light" panose="02000509020000090004" pitchFamily="49" charset="0"/>
              </a:rPr>
              <a:t>count++</a:t>
            </a:r>
          </a:p>
          <a:p>
            <a:endParaRPr lang="en-US" sz="2000" b="1" dirty="0" smtClean="0">
              <a:latin typeface="InputMonoNarrow Light" panose="02000509020000090004" pitchFamily="49" charset="0"/>
            </a:endParaRPr>
          </a:p>
          <a:p>
            <a:r>
              <a:rPr lang="en-US" sz="2000" b="1" dirty="0" err="1" smtClean="0">
                <a:latin typeface="InputMonoNarrow Light" panose="02000509020000090004" pitchFamily="49" charset="0"/>
              </a:rPr>
              <a:t>mov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eax</a:t>
            </a:r>
            <a:r>
              <a:rPr lang="en-US" sz="2000" dirty="0" smtClean="0">
                <a:latin typeface="InputMonoNarrow Light" panose="02000509020000090004" pitchFamily="49" charset="0"/>
              </a:rPr>
              <a:t>,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dword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ptr</a:t>
            </a:r>
            <a:r>
              <a:rPr lang="en-US" sz="2000" dirty="0" smtClean="0">
                <a:latin typeface="InputMonoNarrow Light" panose="02000509020000090004" pitchFamily="49" charset="0"/>
              </a:rPr>
              <a:t> [count]</a:t>
            </a:r>
          </a:p>
          <a:p>
            <a:r>
              <a:rPr lang="en-US" sz="2000" b="1" dirty="0" err="1" smtClean="0">
                <a:latin typeface="InputMonoNarrow Light" panose="02000509020000090004" pitchFamily="49" charset="0"/>
              </a:rPr>
              <a:t>inc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eax</a:t>
            </a:r>
            <a:endParaRPr lang="en-US" sz="2000" dirty="0" smtClean="0">
              <a:latin typeface="InputMonoNarrow Light" panose="02000509020000090004" pitchFamily="49" charset="0"/>
            </a:endParaRPr>
          </a:p>
          <a:p>
            <a:r>
              <a:rPr lang="en-US" sz="2000" b="1" dirty="0" err="1" smtClean="0">
                <a:latin typeface="InputMonoNarrow Light" panose="02000509020000090004" pitchFamily="49" charset="0"/>
              </a:rPr>
              <a:t>mov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dword</a:t>
            </a:r>
            <a:r>
              <a:rPr lang="en-US" sz="2000" dirty="0" smtClean="0">
                <a:latin typeface="InputMonoNarrow Light" panose="02000509020000090004" pitchFamily="49" charset="0"/>
              </a:rPr>
              <a:t>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ptr</a:t>
            </a:r>
            <a:r>
              <a:rPr lang="en-US" sz="2000" dirty="0" smtClean="0">
                <a:latin typeface="InputMonoNarrow Light" panose="02000509020000090004" pitchFamily="49" charset="0"/>
              </a:rPr>
              <a:t> [count], </a:t>
            </a:r>
            <a:r>
              <a:rPr lang="en-US" sz="2000" dirty="0" err="1" smtClean="0">
                <a:latin typeface="InputMonoNarrow Light" panose="02000509020000090004" pitchFamily="49" charset="0"/>
              </a:rPr>
              <a:t>eax</a:t>
            </a:r>
            <a:endParaRPr lang="en-US" sz="2000" dirty="0" smtClean="0">
              <a:latin typeface="InputMonoNarrow Light" panose="020005090200000900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62193"/>
              </p:ext>
            </p:extLst>
          </p:nvPr>
        </p:nvGraphicFramePr>
        <p:xfrm>
          <a:off x="3106737" y="3830361"/>
          <a:ext cx="5978526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989263"/>
                <a:gridCol w="29892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1</a:t>
                      </a:r>
                      <a:endParaRPr lang="en-US" dirty="0">
                        <a:latin typeface="InputMonoNarrow Light" panose="0200050902000009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2</a:t>
                      </a:r>
                      <a:endParaRPr lang="en-US" dirty="0">
                        <a:latin typeface="InputMonoNarrow Light" panose="020005090200000900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count = 0, </a:t>
                      </a:r>
                      <a:r>
                        <a:rPr lang="en-US" dirty="0" err="1" smtClean="0">
                          <a:latin typeface="InputMonoNarrow Light" panose="02000509020000090004" pitchFamily="49" charset="0"/>
                        </a:rPr>
                        <a:t>eax</a:t>
                      </a:r>
                      <a:r>
                        <a:rPr lang="en-US" dirty="0" smtClean="0">
                          <a:latin typeface="InputMonoNarrow Light" panose="02000509020000090004" pitchFamily="49" charset="0"/>
                        </a:rPr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InputMonoNarrow Light" panose="020005090200000900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2560320" y="2464069"/>
            <a:ext cx="856648" cy="240632"/>
          </a:xfrm>
          <a:prstGeom prst="rightArrow">
            <a:avLst>
              <a:gd name="adj1" fmla="val 50000"/>
              <a:gd name="adj2" fmla="val 82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lean">
      <a:majorFont>
        <a:latin typeface="Trajan Pro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699</Words>
  <Application>Microsoft Office PowerPoint</Application>
  <PresentationFormat>Widescreen</PresentationFormat>
  <Paragraphs>197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InputMonoNarrow Light</vt:lpstr>
      <vt:lpstr>Calibri</vt:lpstr>
      <vt:lpstr>Georgia</vt:lpstr>
      <vt:lpstr>Trajan Pro</vt:lpstr>
      <vt:lpstr>Wingdings</vt:lpstr>
      <vt:lpstr>Fira Code Medium</vt:lpstr>
      <vt:lpstr>Arial</vt:lpstr>
      <vt:lpstr>Office Theme</vt:lpstr>
      <vt:lpstr>Async and Parallel Programming</vt:lpstr>
      <vt:lpstr>Motivation</vt:lpstr>
      <vt:lpstr>Where can we use it?</vt:lpstr>
      <vt:lpstr>The Old Way</vt:lpstr>
      <vt:lpstr>Task Parallel Library</vt:lpstr>
      <vt:lpstr>Task basics</vt:lpstr>
      <vt:lpstr>Demo</vt:lpstr>
      <vt:lpstr>What happened?</vt:lpstr>
      <vt:lpstr>What happened?</vt:lpstr>
      <vt:lpstr>What happened?</vt:lpstr>
      <vt:lpstr>What happened?</vt:lpstr>
      <vt:lpstr>What happened?</vt:lpstr>
      <vt:lpstr>What happened?</vt:lpstr>
      <vt:lpstr>Terminology</vt:lpstr>
      <vt:lpstr>Solutions</vt:lpstr>
      <vt:lpstr>Demo 2: Locking</vt:lpstr>
      <vt:lpstr>Demo 3: Interlocking</vt:lpstr>
      <vt:lpstr>Demo 4: Thread-safe objects</vt:lpstr>
      <vt:lpstr>Demo 5: Lock-free architecture</vt:lpstr>
      <vt:lpstr>Demo 6: Can we do better?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and Parallel Programming</dc:title>
  <dc:creator>Humanity Hour I</dc:creator>
  <cp:lastModifiedBy>Humanity Hour I</cp:lastModifiedBy>
  <cp:revision>25</cp:revision>
  <dcterms:created xsi:type="dcterms:W3CDTF">2016-02-24T20:57:03Z</dcterms:created>
  <dcterms:modified xsi:type="dcterms:W3CDTF">2016-02-25T23:07:47Z</dcterms:modified>
</cp:coreProperties>
</file>