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93" r:id="rId3"/>
    <p:sldId id="394" r:id="rId4"/>
    <p:sldId id="395" r:id="rId5"/>
    <p:sldId id="448" r:id="rId6"/>
    <p:sldId id="437" r:id="rId7"/>
    <p:sldId id="438" r:id="rId8"/>
    <p:sldId id="433" r:id="rId9"/>
    <p:sldId id="436" r:id="rId10"/>
    <p:sldId id="434" r:id="rId11"/>
    <p:sldId id="435" r:id="rId12"/>
    <p:sldId id="449" r:id="rId13"/>
    <p:sldId id="439" r:id="rId14"/>
    <p:sldId id="440" r:id="rId15"/>
    <p:sldId id="441" r:id="rId16"/>
    <p:sldId id="442" r:id="rId17"/>
    <p:sldId id="443" r:id="rId18"/>
    <p:sldId id="432" r:id="rId19"/>
    <p:sldId id="450" r:id="rId20"/>
    <p:sldId id="396" r:id="rId21"/>
    <p:sldId id="398" r:id="rId22"/>
    <p:sldId id="399" r:id="rId23"/>
    <p:sldId id="400" r:id="rId24"/>
    <p:sldId id="401" r:id="rId25"/>
    <p:sldId id="402" r:id="rId26"/>
    <p:sldId id="403" r:id="rId27"/>
    <p:sldId id="404" r:id="rId28"/>
    <p:sldId id="405" r:id="rId29"/>
    <p:sldId id="455" r:id="rId30"/>
    <p:sldId id="451" r:id="rId31"/>
    <p:sldId id="452" r:id="rId32"/>
    <p:sldId id="453" r:id="rId33"/>
    <p:sldId id="454" r:id="rId34"/>
    <p:sldId id="456" r:id="rId35"/>
    <p:sldId id="458" r:id="rId36"/>
    <p:sldId id="461" r:id="rId37"/>
    <p:sldId id="459" r:id="rId38"/>
    <p:sldId id="460" r:id="rId39"/>
    <p:sldId id="410" r:id="rId40"/>
    <p:sldId id="462" r:id="rId41"/>
    <p:sldId id="411" r:id="rId42"/>
    <p:sldId id="426" r:id="rId43"/>
    <p:sldId id="427" r:id="rId44"/>
    <p:sldId id="463" r:id="rId45"/>
    <p:sldId id="415" r:id="rId46"/>
    <p:sldId id="464" r:id="rId47"/>
    <p:sldId id="416" r:id="rId48"/>
    <p:sldId id="466" r:id="rId49"/>
    <p:sldId id="419" r:id="rId50"/>
    <p:sldId id="465" r:id="rId51"/>
    <p:sldId id="467" r:id="rId52"/>
    <p:sldId id="469" r:id="rId53"/>
    <p:sldId id="468" r:id="rId54"/>
    <p:sldId id="428" r:id="rId55"/>
    <p:sldId id="470" r:id="rId56"/>
    <p:sldId id="423" r:id="rId57"/>
    <p:sldId id="431" r:id="rId5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A99"/>
    <a:srgbClr val="668DDC"/>
    <a:srgbClr val="4474D4"/>
    <a:srgbClr val="EEEEEE"/>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7" autoAdjust="0"/>
    <p:restoredTop sz="84826" autoAdjust="0"/>
  </p:normalViewPr>
  <p:slideViewPr>
    <p:cSldViewPr snapToGrid="0">
      <p:cViewPr varScale="1">
        <p:scale>
          <a:sx n="70" d="100"/>
          <a:sy n="70" d="100"/>
        </p:scale>
        <p:origin x="91"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98BCC-415E-433D-A53B-E21DA4B3310D}" type="datetimeFigureOut">
              <a:rPr lang="fr-FR" smtClean="0"/>
              <a:pPr/>
              <a:t>19/05/2023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89DA3-192B-421B-989B-B2EA0363DC3D}" type="slidenum">
              <a:rPr lang="fr-FR" smtClean="0"/>
              <a:pPr/>
              <a:t>‹#›</a:t>
            </a:fld>
            <a:endParaRPr lang="fr-FR"/>
          </a:p>
        </p:txBody>
      </p:sp>
    </p:spTree>
    <p:extLst>
      <p:ext uri="{BB962C8B-B14F-4D97-AF65-F5344CB8AC3E}">
        <p14:creationId xmlns:p14="http://schemas.microsoft.com/office/powerpoint/2010/main" val="3480805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1</a:t>
            </a:fld>
            <a:endParaRPr lang="fr-FR"/>
          </a:p>
        </p:txBody>
      </p:sp>
    </p:spTree>
    <p:extLst>
      <p:ext uri="{BB962C8B-B14F-4D97-AF65-F5344CB8AC3E}">
        <p14:creationId xmlns:p14="http://schemas.microsoft.com/office/powerpoint/2010/main" val="1104795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dirty="0" smtClean="0"/>
              <a:t>Inventory policies are concerned with maximizing customer satisfaction and minimizing the costs associated with the inventory (e.g., ordering, storage, shortage).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dirty="0" smtClean="0"/>
              <a:t>Inventory policies should be aligned with the overall business’ financial goals and operational needs.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dirty="0" smtClean="0"/>
              <a:t>With a well-adjusted policy, companies can be more agile, efficient and profitable. </a:t>
            </a:r>
          </a:p>
        </p:txBody>
      </p:sp>
      <p:sp>
        <p:nvSpPr>
          <p:cNvPr id="4" name="Slide Number Placeholder 3"/>
          <p:cNvSpPr>
            <a:spLocks noGrp="1"/>
          </p:cNvSpPr>
          <p:nvPr>
            <p:ph type="sldNum" sz="quarter" idx="5"/>
          </p:nvPr>
        </p:nvSpPr>
        <p:spPr/>
        <p:txBody>
          <a:bodyPr/>
          <a:lstStyle/>
          <a:p>
            <a:fld id="{38589DA3-192B-421B-989B-B2EA0363DC3D}" type="slidenum">
              <a:rPr lang="fr-FR" smtClean="0"/>
              <a:pPr/>
              <a:t>15</a:t>
            </a:fld>
            <a:endParaRPr lang="fr-FR"/>
          </a:p>
        </p:txBody>
      </p:sp>
    </p:spTree>
    <p:extLst>
      <p:ext uri="{BB962C8B-B14F-4D97-AF65-F5344CB8AC3E}">
        <p14:creationId xmlns:p14="http://schemas.microsoft.com/office/powerpoint/2010/main" val="2049139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16</a:t>
            </a:fld>
            <a:endParaRPr lang="fr-FR"/>
          </a:p>
        </p:txBody>
      </p:sp>
    </p:spTree>
    <p:extLst>
      <p:ext uri="{BB962C8B-B14F-4D97-AF65-F5344CB8AC3E}">
        <p14:creationId xmlns:p14="http://schemas.microsoft.com/office/powerpoint/2010/main" val="963181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rgbClr val="0070C0"/>
                </a:solidFill>
                <a:latin typeface="Candara" panose="020E0502030303020204" pitchFamily="34" charset="0"/>
              </a:rPr>
              <a:t>Continuous review, fixed order quantity policy (Reorder Point, Order Quantity)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shorthand notation for this policy is (R, Q), where R is the reorder point and Q is the fixed order quantity.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When to order</a:t>
            </a:r>
            <a:r>
              <a:rPr lang="en-GB" dirty="0"/>
              <a:t>: Orders are placed as soon as the inventory drops to or below the reorder point, R. In theory, the inventory level is checked constantly, but in practice, it is usually checked periodically at the beginning or end of each workday. </a:t>
            </a:r>
            <a:r>
              <a:rPr lang="en-GB" dirty="0" smtClean="0"/>
              <a:t>Thus,</a:t>
            </a:r>
            <a:r>
              <a:rPr lang="en-GB" baseline="0" dirty="0" smtClean="0"/>
              <a:t> the order is placed at the point r, but the amount of ordered items is as if it has already reached the zero level to compensate the delay or the lead time. </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How much to order</a:t>
            </a:r>
            <a:r>
              <a:rPr lang="en-GB" dirty="0"/>
              <a:t>: The order size is always fixed at Q units.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Comment</a:t>
            </a:r>
            <a:r>
              <a:rPr lang="en-GB" dirty="0"/>
              <a:t>: </a:t>
            </a:r>
            <a:r>
              <a:rPr lang="en-GB" dirty="0" smtClean="0"/>
              <a:t>The </a:t>
            </a:r>
            <a:r>
              <a:rPr lang="en-GB" dirty="0"/>
              <a:t>value of the fixed order quantity Q may not be entirely up to you. Often suppliers can dictate terms that restrict your choice of </a:t>
            </a:r>
            <a:r>
              <a:rPr lang="en-GB" dirty="0" smtClean="0"/>
              <a:t>Q. </a:t>
            </a:r>
            <a:r>
              <a:rPr lang="en-GB" dirty="0"/>
              <a:t>For example, a supplier may insist on an order minimum of 20 units and always be a multiple of 5. Thus orders sizes must be either 20, 25, 30, 35, etc. (This comment also applied to the two other inventory policies</a:t>
            </a:r>
            <a:r>
              <a:rPr lang="en-GB" dirty="0" smtClean="0"/>
              <a:t>.). As</a:t>
            </a:r>
            <a:r>
              <a:rPr lang="en-GB" baseline="0" dirty="0" smtClean="0"/>
              <a:t> the order size is always the same, the model is less agile.</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indent="-171450">
              <a:lnSpc>
                <a:spcPct val="100000"/>
              </a:lnSpc>
              <a:buFont typeface="Arial" panose="020B0604020202020204" pitchFamily="34" charset="0"/>
              <a:buChar char="•"/>
            </a:pPr>
            <a:endParaRPr lang="en-GB" sz="1200"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17</a:t>
            </a:fld>
            <a:endParaRPr lang="fr-FR"/>
          </a:p>
        </p:txBody>
      </p:sp>
    </p:spTree>
    <p:extLst>
      <p:ext uri="{BB962C8B-B14F-4D97-AF65-F5344CB8AC3E}">
        <p14:creationId xmlns:p14="http://schemas.microsoft.com/office/powerpoint/2010/main" val="185557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smtClean="0"/>
              <a:t>NB: In this course we will be mostly focused on offline or batch-learning solutions. </a:t>
            </a:r>
          </a:p>
          <a:p>
            <a:endParaRPr lang="de-DE" dirty="0"/>
          </a:p>
        </p:txBody>
      </p:sp>
      <p:sp>
        <p:nvSpPr>
          <p:cNvPr id="4" name="Slide Number Placeholder 3"/>
          <p:cNvSpPr>
            <a:spLocks noGrp="1"/>
          </p:cNvSpPr>
          <p:nvPr>
            <p:ph type="sldNum" sz="quarter" idx="10"/>
          </p:nvPr>
        </p:nvSpPr>
        <p:spPr/>
        <p:txBody>
          <a:bodyPr/>
          <a:lstStyle/>
          <a:p>
            <a:fld id="{38589DA3-192B-421B-989B-B2EA0363DC3D}" type="slidenum">
              <a:rPr lang="fr-FR" smtClean="0"/>
              <a:pPr/>
              <a:t>27</a:t>
            </a:fld>
            <a:endParaRPr lang="fr-FR"/>
          </a:p>
        </p:txBody>
      </p:sp>
    </p:spTree>
    <p:extLst>
      <p:ext uri="{BB962C8B-B14F-4D97-AF65-F5344CB8AC3E}">
        <p14:creationId xmlns:p14="http://schemas.microsoft.com/office/powerpoint/2010/main" val="197162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GB" sz="1200" b="1" dirty="0" smtClean="0"/>
              <a:t>Descriptive Analytics</a:t>
            </a:r>
            <a:r>
              <a:rPr lang="en-GB" sz="1200" dirty="0" smtClean="0"/>
              <a:t> is concerned with answering the question: “what happened?”. Descriptive analytics can be seen in dashboard applications that support process execution in sales and operations management, allowing for real-time tracking and KPI investigation. RFID tags and GPS data can be used to increase visibility into supply chain assets and material flows.</a:t>
            </a:r>
            <a:endParaRPr lang="ru-RU" sz="1200" dirty="0" smtClean="0"/>
          </a:p>
          <a:p>
            <a:pPr lvl="0" algn="just"/>
            <a:r>
              <a:rPr lang="en-GB" sz="1200" b="1" dirty="0" smtClean="0"/>
              <a:t>Predictive Analytics</a:t>
            </a:r>
            <a:r>
              <a:rPr lang="en-GB" sz="1200" dirty="0" smtClean="0"/>
              <a:t> is concerned with answering the question: “what will happen?”. Predictive analytics has been defined to have data modelling as a prerequisite when making authoritative predictions about the future using business forecasting and simulation. Predictive analytics can be considered as a tool that uses statistical techniques, machine learning, and data mining to discover facts in order to make predictions about unknown future events.</a:t>
            </a:r>
            <a:endParaRPr lang="ru-RU" sz="1200" dirty="0" smtClean="0"/>
          </a:p>
          <a:p>
            <a:pPr algn="just"/>
            <a:r>
              <a:rPr lang="en-GB" sz="1200" b="1" dirty="0" smtClean="0"/>
              <a:t>Prescriptive Analytics</a:t>
            </a:r>
            <a:r>
              <a:rPr lang="en-GB" sz="1200" dirty="0" smtClean="0"/>
              <a:t> is concerned with answering the question: “how can we make it happen?”. Prescriptive analytics is defined as involving deriving optimal planning decisions given the predicted future. Interactive logistic network analysis and scenario simulation are examples of the practical uses of Prescriptive analytics in business.</a:t>
            </a:r>
          </a:p>
          <a:p>
            <a:pPr>
              <a:lnSpc>
                <a:spcPct val="100000"/>
              </a:lnSpc>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30</a:t>
            </a:fld>
            <a:endParaRPr lang="fr-FR"/>
          </a:p>
        </p:txBody>
      </p:sp>
    </p:spTree>
    <p:extLst>
      <p:ext uri="{BB962C8B-B14F-4D97-AF65-F5344CB8AC3E}">
        <p14:creationId xmlns:p14="http://schemas.microsoft.com/office/powerpoint/2010/main" val="3226434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smtClean="0"/>
              <a:t>The uniform/structured representation of data is the first step of data processing; it is indispensable. But due to big data’s multimodality, it is very difficult to uniformly represent various types of data. It means that using existing methodologies to handle big data is almost impossible.</a:t>
            </a:r>
            <a:endParaRPr lang="uk-UA" dirty="0" smtClean="0"/>
          </a:p>
          <a:p>
            <a:pPr>
              <a:lnSpc>
                <a:spcPct val="100000"/>
              </a:lnSpc>
            </a:pPr>
            <a:endParaRPr lang="uk-UA" dirty="0" smtClean="0"/>
          </a:p>
          <a:p>
            <a:pPr>
              <a:lnSpc>
                <a:spcPct val="100000"/>
              </a:lnSpc>
            </a:pPr>
            <a:r>
              <a:rPr lang="en-US" sz="1200" dirty="0" smtClean="0"/>
              <a:t>Usually, with the increase of the data dimension, the required amounts of time or memory go up exponentially. Many machine learning and data mining algorithms are designed based on a distance measure, for instance, the popular k-nearest neighbor. </a:t>
            </a:r>
            <a:r>
              <a:rPr lang="de-DE" sz="1200" dirty="0" err="1" smtClean="0"/>
              <a:t>Some</a:t>
            </a:r>
            <a:r>
              <a:rPr lang="de-DE" sz="1200" baseline="0" dirty="0" smtClean="0"/>
              <a:t> </a:t>
            </a:r>
            <a:r>
              <a:rPr lang="en-US" sz="1200" baseline="0" dirty="0" smtClean="0"/>
              <a:t>s</a:t>
            </a:r>
            <a:r>
              <a:rPr lang="en-US" sz="1200" dirty="0" smtClean="0"/>
              <a:t>tudies show that, in a high-dimension space, the distance measure has a very strange phenomenon; that is, some fixed points are the nearest neighbors of every case in the space.</a:t>
            </a:r>
          </a:p>
          <a:p>
            <a:pPr>
              <a:lnSpc>
                <a:spcPct val="100000"/>
              </a:lnSpc>
            </a:pPr>
            <a:endParaRPr lang="en-US" sz="1200" dirty="0" smtClean="0"/>
          </a:p>
          <a:p>
            <a:pPr>
              <a:lnSpc>
                <a:spcPct val="100000"/>
              </a:lnSpc>
            </a:pPr>
            <a:r>
              <a:rPr lang="en-US" sz="1200" dirty="0" smtClean="0"/>
              <a:t>The high expense for labeling cases leads to the weakly supervised problem. Traditionally, we need to find a mapping from a set of cases to another set. In most situations in a big data setting, we only need to find a relation between two subsets of cases. This is because sometimes in a big data setting, we may not need an exact mapping, and often, it is impossible to find such a precise mapping.</a:t>
            </a:r>
          </a:p>
          <a:p>
            <a:pPr>
              <a:lnSpc>
                <a:spcPct val="100000"/>
              </a:lnSpc>
            </a:pPr>
            <a:endParaRPr lang="en-US" sz="1200" dirty="0" smtClean="0"/>
          </a:p>
          <a:p>
            <a:r>
              <a:rPr lang="en-US" sz="1200" dirty="0" smtClean="0"/>
              <a:t>When a data set is changing from a regular size to a large size with many type attributes, some frequently used data mining and machine learning algorithms, such as a support vector machine, a neural network, a decision tree, C-means, and C-modes, will not work well. In many domains, a learning/mining algorithm is recognized as being effective for big data only if its complexity is linear or quasi-linear.</a:t>
            </a:r>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Some traditional learning algorithms have obviously not been valid for processing the data with 90% missing values, and, therefore, how to design the new learning algorithm to tackle the large-scale missing data is difficult. Moreover, there are many models that can be selected for big data processing. Due to the growing uncertainty existing in the selection process, choosing an appropriate model based on the formulated uncertainty is another big challenge. </a:t>
            </a:r>
          </a:p>
          <a:p>
            <a:endParaRPr lang="en-GB" sz="1400" dirty="0" smtClean="0"/>
          </a:p>
          <a:p>
            <a:pPr>
              <a:lnSpc>
                <a:spcPct val="100000"/>
              </a:lnSpc>
            </a:pPr>
            <a:endParaRPr lang="en-US" sz="1200" dirty="0" smtClean="0"/>
          </a:p>
          <a:p>
            <a:pPr>
              <a:lnSpc>
                <a:spcPct val="100000"/>
              </a:lnSpc>
            </a:pPr>
            <a:endParaRPr lang="en-US" sz="1200" dirty="0" smtClean="0"/>
          </a:p>
          <a:p>
            <a:pPr>
              <a:lnSpc>
                <a:spcPct val="100000"/>
              </a:lnSpc>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31</a:t>
            </a:fld>
            <a:endParaRPr lang="fr-FR"/>
          </a:p>
        </p:txBody>
      </p:sp>
    </p:spTree>
    <p:extLst>
      <p:ext uri="{BB962C8B-B14F-4D97-AF65-F5344CB8AC3E}">
        <p14:creationId xmlns:p14="http://schemas.microsoft.com/office/powerpoint/2010/main" val="1005718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32</a:t>
            </a:fld>
            <a:endParaRPr lang="fr-FR"/>
          </a:p>
        </p:txBody>
      </p:sp>
    </p:spTree>
    <p:extLst>
      <p:ext uri="{BB962C8B-B14F-4D97-AF65-F5344CB8AC3E}">
        <p14:creationId xmlns:p14="http://schemas.microsoft.com/office/powerpoint/2010/main" val="4186424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smtClean="0"/>
              <a:t>Descriptive analytics is an exploratory analysis of historical data to tell what happened. During this stage, most of data mining and statistic methods can be used to reveal the data characteristics, recognize patterns and identify relationships of data objects.</a:t>
            </a:r>
          </a:p>
          <a:p>
            <a:pPr>
              <a:lnSpc>
                <a:spcPct val="100000"/>
              </a:lnSpc>
            </a:pPr>
            <a:endParaRPr lang="en-US" dirty="0" smtClean="0"/>
          </a:p>
          <a:p>
            <a:pPr>
              <a:lnSpc>
                <a:spcPct val="100000"/>
              </a:lnSpc>
            </a:pPr>
            <a:r>
              <a:rPr lang="en-US" dirty="0" smtClean="0"/>
              <a:t>Predictive analytics mainly utilizes historical data to anticipate the trends of data (i.e., what will occur in the future). Some</a:t>
            </a:r>
            <a:r>
              <a:rPr lang="en-US" baseline="0" dirty="0" smtClean="0"/>
              <a:t> broadly used techniques are: </a:t>
            </a:r>
            <a:r>
              <a:rPr lang="en-US" dirty="0" smtClean="0"/>
              <a:t>random forests (RFs), Support Vector Machine (SVM), various types of Artificial Neural Networks, etc.</a:t>
            </a:r>
          </a:p>
          <a:p>
            <a:pPr>
              <a:lnSpc>
                <a:spcPct val="100000"/>
              </a:lnSpc>
            </a:pPr>
            <a:endParaRPr lang="en-US" dirty="0" smtClean="0"/>
          </a:p>
          <a:p>
            <a:pPr>
              <a:lnSpc>
                <a:spcPct val="100000"/>
              </a:lnSpc>
            </a:pPr>
            <a:r>
              <a:rPr lang="en-US" dirty="0" smtClean="0"/>
              <a:t>Prescriptive analytics extends the results of descriptive</a:t>
            </a:r>
            <a:r>
              <a:rPr lang="en-US" baseline="0" dirty="0" smtClean="0"/>
              <a:t> </a:t>
            </a:r>
            <a:r>
              <a:rPr lang="en-US" dirty="0" smtClean="0"/>
              <a:t>and predictive analytics to make the right decisions in order to achieve predicted outcomes (i.e., what should we do to achieve the goal?). The prescriptive methods typically include simulation, decision-making, optimization and reinforcement learning algorithms. Some known techniques are: analytic hierarchy process (AHP),</a:t>
            </a:r>
            <a:r>
              <a:rPr lang="en-US" baseline="0" dirty="0" smtClean="0"/>
              <a:t> </a:t>
            </a:r>
            <a:r>
              <a:rPr lang="en-US" dirty="0" smtClean="0"/>
              <a:t>Timed Colored Petri Nets (CTPNs) and reinforcement learning (RL).</a:t>
            </a:r>
          </a:p>
          <a:p>
            <a:pPr>
              <a:lnSpc>
                <a:spcPct val="100000"/>
              </a:lnSpc>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33</a:t>
            </a:fld>
            <a:endParaRPr lang="fr-FR"/>
          </a:p>
        </p:txBody>
      </p:sp>
    </p:spTree>
    <p:extLst>
      <p:ext uri="{BB962C8B-B14F-4D97-AF65-F5344CB8AC3E}">
        <p14:creationId xmlns:p14="http://schemas.microsoft.com/office/powerpoint/2010/main" val="2229029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35</a:t>
            </a:fld>
            <a:endParaRPr lang="fr-FR"/>
          </a:p>
        </p:txBody>
      </p:sp>
    </p:spTree>
    <p:extLst>
      <p:ext uri="{BB962C8B-B14F-4D97-AF65-F5344CB8AC3E}">
        <p14:creationId xmlns:p14="http://schemas.microsoft.com/office/powerpoint/2010/main" val="43096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36</a:t>
            </a:fld>
            <a:endParaRPr lang="fr-FR"/>
          </a:p>
        </p:txBody>
      </p:sp>
    </p:spTree>
    <p:extLst>
      <p:ext uri="{BB962C8B-B14F-4D97-AF65-F5344CB8AC3E}">
        <p14:creationId xmlns:p14="http://schemas.microsoft.com/office/powerpoint/2010/main" val="150855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Inventory management</a:t>
            </a:r>
            <a:r>
              <a:rPr lang="en-GB" dirty="0"/>
              <a:t>, a critical element of the supply chain, is the governing and tracking of inventory from manufacturers to warehouses and from purchasing right through to a point of sale.</a:t>
            </a:r>
          </a:p>
          <a:p>
            <a:r>
              <a:rPr lang="en-GB" dirty="0"/>
              <a:t>At a basic level, inventory management works by tracking products, components, and ingredients across suppliers, stock on hand, production, and sales to ensure that stock is used as efficiently and effectively 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used to manage required service levels for internal and external customers and also inventory visibility in supply chains.</a:t>
            </a:r>
          </a:p>
          <a:p>
            <a:endParaRPr lang="en-GB" dirty="0"/>
          </a:p>
          <a:p>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6</a:t>
            </a:fld>
            <a:endParaRPr lang="fr-FR"/>
          </a:p>
        </p:txBody>
      </p:sp>
    </p:spTree>
    <p:extLst>
      <p:ext uri="{BB962C8B-B14F-4D97-AF65-F5344CB8AC3E}">
        <p14:creationId xmlns:p14="http://schemas.microsoft.com/office/powerpoint/2010/main" val="1102743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37</a:t>
            </a:fld>
            <a:endParaRPr lang="fr-FR"/>
          </a:p>
        </p:txBody>
      </p:sp>
    </p:spTree>
    <p:extLst>
      <p:ext uri="{BB962C8B-B14F-4D97-AF65-F5344CB8AC3E}">
        <p14:creationId xmlns:p14="http://schemas.microsoft.com/office/powerpoint/2010/main" val="3497037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smtClean="0"/>
              <a:t>The Data</a:t>
            </a:r>
            <a:r>
              <a:rPr lang="en-US" baseline="0" dirty="0" smtClean="0"/>
              <a:t> Acquisition aspect is out of the scope of this particular course, thus we immediately jump into </a:t>
            </a:r>
            <a:r>
              <a:rPr lang="en-US" dirty="0" smtClean="0"/>
              <a:t>Data preprocessing. Data</a:t>
            </a:r>
            <a:r>
              <a:rPr lang="en-US" baseline="0" dirty="0" smtClean="0"/>
              <a:t> Preprocessing</a:t>
            </a:r>
            <a:r>
              <a:rPr lang="en-US" dirty="0" smtClean="0"/>
              <a:t> includes data cleaning, data integration and data compression to deal with the following data aspects:</a:t>
            </a:r>
          </a:p>
          <a:p>
            <a:pPr>
              <a:lnSpc>
                <a:spcPct val="100000"/>
              </a:lnSpc>
            </a:pPr>
            <a:endParaRPr lang="en-US" dirty="0" smtClean="0"/>
          </a:p>
          <a:p>
            <a:pPr>
              <a:lnSpc>
                <a:spcPct val="100000"/>
              </a:lnSpc>
            </a:pPr>
            <a:r>
              <a:rPr lang="en-US" dirty="0" smtClean="0"/>
              <a:t>Heterogeneous data types. The whole manufacturing chain generates various data types including sensory data, RFID readings, product records, text, logs, audio, video, etc. The data is in the forms of structured, semi-structured and non-structured. </a:t>
            </a:r>
          </a:p>
          <a:p>
            <a:pPr>
              <a:lnSpc>
                <a:spcPct val="100000"/>
              </a:lnSpc>
            </a:pPr>
            <a:endParaRPr lang="en-US" dirty="0" smtClean="0"/>
          </a:p>
          <a:p>
            <a:pPr>
              <a:lnSpc>
                <a:spcPct val="100000"/>
              </a:lnSpc>
            </a:pPr>
            <a:r>
              <a:rPr lang="en-US" dirty="0" smtClean="0"/>
              <a:t>Erroneous and noisy data. The data obtained from the industrial environment is often erroneous and noisy mainly due to the following reasons: (a) interference during the process of data collection especially in industrial environment, (b) the failure and malfunction of sensors or machinery, (c) intermittent loss or outage of wireless or wired communications. For example, wireless communications are often susceptible to harsh industrial environmental factors like blockage, shadowing and fading effects. </a:t>
            </a:r>
          </a:p>
          <a:p>
            <a:pPr>
              <a:lnSpc>
                <a:spcPct val="100000"/>
              </a:lnSpc>
            </a:pPr>
            <a:endParaRPr lang="en-US" dirty="0" smtClean="0"/>
          </a:p>
          <a:p>
            <a:pPr>
              <a:lnSpc>
                <a:spcPct val="100000"/>
              </a:lnSpc>
            </a:pPr>
            <a:r>
              <a:rPr lang="en-US" dirty="0" smtClean="0"/>
              <a:t>Data redundancy. Data generated in </a:t>
            </a:r>
            <a:r>
              <a:rPr lang="en-US" dirty="0" err="1" smtClean="0"/>
              <a:t>MIoT</a:t>
            </a:r>
            <a:r>
              <a:rPr lang="en-US" dirty="0" smtClean="0"/>
              <a:t> often contain excessively redundant information. For instance, there can be excessive-duplicated RFID readings when multiple RFID tags were scanned by several RFID readers at different time slots. The data redundancy often results in data inconsistency.</a:t>
            </a: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38</a:t>
            </a:fld>
            <a:endParaRPr lang="fr-FR"/>
          </a:p>
        </p:txBody>
      </p:sp>
    </p:spTree>
    <p:extLst>
      <p:ext uri="{BB962C8B-B14F-4D97-AF65-F5344CB8AC3E}">
        <p14:creationId xmlns:p14="http://schemas.microsoft.com/office/powerpoint/2010/main" val="3092478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GB" sz="1200" dirty="0" smtClean="0">
                <a:latin typeface="Candara" pitchFamily="34" charset="0"/>
              </a:rPr>
              <a:t>The original Dataset is proposed to try different modelling approaches to solve the Store Item Demand Forecasting problem (predict the demand for some period). The dataset contains the following categories*:  “</a:t>
            </a:r>
            <a:r>
              <a:rPr lang="en-GB" sz="1200" dirty="0" err="1" smtClean="0">
                <a:latin typeface="Candara" pitchFamily="34" charset="0"/>
              </a:rPr>
              <a:t>Product_Cat</a:t>
            </a:r>
            <a:r>
              <a:rPr lang="en-GB" sz="1200" dirty="0" smtClean="0">
                <a:latin typeface="Candara" pitchFamily="34" charset="0"/>
              </a:rPr>
              <a:t>”, “</a:t>
            </a:r>
            <a:r>
              <a:rPr lang="en-GB" sz="1200" dirty="0" err="1" smtClean="0">
                <a:latin typeface="Candara" pitchFamily="34" charset="0"/>
              </a:rPr>
              <a:t>Store_ID</a:t>
            </a:r>
            <a:r>
              <a:rPr lang="en-GB" sz="1200" dirty="0" smtClean="0">
                <a:latin typeface="Candara" pitchFamily="34" charset="0"/>
              </a:rPr>
              <a:t>”, “</a:t>
            </a:r>
            <a:r>
              <a:rPr lang="en-GB" sz="1200" dirty="0" err="1" smtClean="0">
                <a:latin typeface="Candara" pitchFamily="34" charset="0"/>
              </a:rPr>
              <a:t>Product_ID</a:t>
            </a:r>
            <a:r>
              <a:rPr lang="en-GB" sz="1200" dirty="0" smtClean="0">
                <a:latin typeface="Candara" pitchFamily="34" charset="0"/>
              </a:rPr>
              <a:t>”,  “MONTH_CODE” and “Demand”. The following assumptions has been made regarding the dataset: </a:t>
            </a:r>
          </a:p>
          <a:p>
            <a:pPr>
              <a:spcAft>
                <a:spcPts val="600"/>
              </a:spcAft>
              <a:buFontTx/>
              <a:buChar char="-"/>
            </a:pPr>
            <a:r>
              <a:rPr lang="en-GB" sz="1200" dirty="0" smtClean="0">
                <a:latin typeface="Candara" pitchFamily="34" charset="0"/>
              </a:rPr>
              <a:t> Dataset includes the data from 2012 to 2019. </a:t>
            </a:r>
          </a:p>
          <a:p>
            <a:pPr>
              <a:spcAft>
                <a:spcPts val="600"/>
              </a:spcAft>
              <a:buFontTx/>
              <a:buChar char="-"/>
            </a:pPr>
            <a:r>
              <a:rPr lang="en-GB" sz="1200" dirty="0" smtClean="0">
                <a:latin typeface="Candara" pitchFamily="34" charset="0"/>
              </a:rPr>
              <a:t> Dataset has been split into train and test (0.75 on 0.25), where train includes values from 2012 to 2017 and the data for the rest two years are used for testing. </a:t>
            </a:r>
          </a:p>
          <a:p>
            <a:endParaRPr lang="de-DE" dirty="0"/>
          </a:p>
        </p:txBody>
      </p:sp>
      <p:sp>
        <p:nvSpPr>
          <p:cNvPr id="4" name="Slide Number Placeholder 3"/>
          <p:cNvSpPr>
            <a:spLocks noGrp="1"/>
          </p:cNvSpPr>
          <p:nvPr>
            <p:ph type="sldNum" sz="quarter" idx="10"/>
          </p:nvPr>
        </p:nvSpPr>
        <p:spPr/>
        <p:txBody>
          <a:bodyPr/>
          <a:lstStyle/>
          <a:p>
            <a:fld id="{38589DA3-192B-421B-989B-B2EA0363DC3D}" type="slidenum">
              <a:rPr lang="fr-FR" smtClean="0"/>
              <a:pPr/>
              <a:t>41</a:t>
            </a:fld>
            <a:endParaRPr lang="fr-FR"/>
          </a:p>
        </p:txBody>
      </p:sp>
    </p:spTree>
    <p:extLst>
      <p:ext uri="{BB962C8B-B14F-4D97-AF65-F5344CB8AC3E}">
        <p14:creationId xmlns:p14="http://schemas.microsoft.com/office/powerpoint/2010/main" val="2285010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totality of the dataset gathered during this study consists of the logs from the receiver correspondent to the car batteries from the start of 2018 to the end of February 2020, this dataset will be used to predict the future consumption by the production line of each type of </a:t>
            </a:r>
            <a:r>
              <a:rPr lang="en-US" dirty="0" err="1" smtClean="0"/>
              <a:t>batterie</a:t>
            </a:r>
            <a:r>
              <a:rPr lang="en-US" dirty="0" smtClean="0"/>
              <a:t>.</a:t>
            </a:r>
            <a:endParaRPr lang="de-DE" dirty="0"/>
          </a:p>
        </p:txBody>
      </p:sp>
      <p:sp>
        <p:nvSpPr>
          <p:cNvPr id="4" name="Slide Number Placeholder 3"/>
          <p:cNvSpPr>
            <a:spLocks noGrp="1"/>
          </p:cNvSpPr>
          <p:nvPr>
            <p:ph type="sldNum" sz="quarter" idx="10"/>
          </p:nvPr>
        </p:nvSpPr>
        <p:spPr/>
        <p:txBody>
          <a:bodyPr/>
          <a:lstStyle/>
          <a:p>
            <a:fld id="{38589DA3-192B-421B-989B-B2EA0363DC3D}" type="slidenum">
              <a:rPr lang="fr-FR" smtClean="0"/>
              <a:pPr/>
              <a:t>42</a:t>
            </a:fld>
            <a:endParaRPr lang="fr-FR"/>
          </a:p>
        </p:txBody>
      </p:sp>
    </p:spTree>
    <p:extLst>
      <p:ext uri="{BB962C8B-B14F-4D97-AF65-F5344CB8AC3E}">
        <p14:creationId xmlns:p14="http://schemas.microsoft.com/office/powerpoint/2010/main" val="3884195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38589DA3-192B-421B-989B-B2EA0363DC3D}" type="slidenum">
              <a:rPr lang="fr-FR" smtClean="0"/>
              <a:pPr/>
              <a:t>43</a:t>
            </a:fld>
            <a:endParaRPr lang="fr-FR"/>
          </a:p>
        </p:txBody>
      </p:sp>
    </p:spTree>
    <p:extLst>
      <p:ext uri="{BB962C8B-B14F-4D97-AF65-F5344CB8AC3E}">
        <p14:creationId xmlns:p14="http://schemas.microsoft.com/office/powerpoint/2010/main" val="546086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 the results from the entire system the</a:t>
            </a:r>
            <a:r>
              <a:rPr lang="en-US" baseline="0" dirty="0" smtClean="0"/>
              <a:t> </a:t>
            </a:r>
            <a:r>
              <a:rPr lang="en-US" dirty="0" smtClean="0"/>
              <a:t>actual results are not available because the system needs to be put in place to be tested and then it would require multiple months until conclusions on the actual results can be </a:t>
            </a:r>
            <a:r>
              <a:rPr lang="en-US" dirty="0" err="1" smtClean="0"/>
              <a:t>analysed</a:t>
            </a:r>
            <a:r>
              <a:rPr lang="en-US" dirty="0" smtClean="0"/>
              <a:t>. The application of this system on historical data to evaluate its performance would be clearly biased so it was disregarded.</a:t>
            </a:r>
          </a:p>
          <a:p>
            <a:endParaRPr lang="en-US" dirty="0" smtClean="0"/>
          </a:p>
          <a:p>
            <a:r>
              <a:rPr lang="en-US" dirty="0" smtClean="0"/>
              <a:t>However historical data can be used to estimate the possible optimizations. Moreover,</a:t>
            </a:r>
            <a:r>
              <a:rPr lang="en-US" baseline="0" dirty="0" smtClean="0"/>
              <a:t> it was defined (see figures) </a:t>
            </a:r>
            <a:r>
              <a:rPr lang="en-US" dirty="0" smtClean="0"/>
              <a:t>that in 2018 there were multiple cases of overstock of car batteries, particularly we can see that for some car batteries there</a:t>
            </a:r>
            <a:r>
              <a:rPr lang="en-US" baseline="0" dirty="0" smtClean="0"/>
              <a:t> was </a:t>
            </a:r>
            <a:r>
              <a:rPr lang="en-US" dirty="0" smtClean="0"/>
              <a:t>at least half of the time the overstock situations and 25% of the time in severe overstock. The</a:t>
            </a:r>
            <a:r>
              <a:rPr lang="en-US" baseline="0" dirty="0" smtClean="0"/>
              <a:t> green line demonstrates the so called security level, which is the threshold for the minimum batteries amount that should be available on stock, the orange line demonstrates the upper threshold for the amount of batteries.  </a:t>
            </a:r>
            <a:endParaRPr lang="de-DE" dirty="0"/>
          </a:p>
        </p:txBody>
      </p:sp>
      <p:sp>
        <p:nvSpPr>
          <p:cNvPr id="4" name="Slide Number Placeholder 3"/>
          <p:cNvSpPr>
            <a:spLocks noGrp="1"/>
          </p:cNvSpPr>
          <p:nvPr>
            <p:ph type="sldNum" sz="quarter" idx="10"/>
          </p:nvPr>
        </p:nvSpPr>
        <p:spPr/>
        <p:txBody>
          <a:bodyPr/>
          <a:lstStyle/>
          <a:p>
            <a:fld id="{38589DA3-192B-421B-989B-B2EA0363DC3D}" type="slidenum">
              <a:rPr lang="fr-FR" smtClean="0"/>
              <a:pPr/>
              <a:t>54</a:t>
            </a:fld>
            <a:endParaRPr lang="fr-FR"/>
          </a:p>
        </p:txBody>
      </p:sp>
    </p:spTree>
    <p:extLst>
      <p:ext uri="{BB962C8B-B14F-4D97-AF65-F5344CB8AC3E}">
        <p14:creationId xmlns:p14="http://schemas.microsoft.com/office/powerpoint/2010/main" val="566817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 the results from the entire system the</a:t>
            </a:r>
            <a:r>
              <a:rPr lang="en-US" baseline="0" dirty="0" smtClean="0"/>
              <a:t> </a:t>
            </a:r>
            <a:r>
              <a:rPr lang="en-US" dirty="0" smtClean="0"/>
              <a:t>actual results are not available because the system needs to be put in place to be tested and then it would require multiple months until conclusions on the actual results can be </a:t>
            </a:r>
            <a:r>
              <a:rPr lang="en-US" dirty="0" err="1" smtClean="0"/>
              <a:t>analysed</a:t>
            </a:r>
            <a:r>
              <a:rPr lang="en-US" dirty="0" smtClean="0"/>
              <a:t>. The application of this system on historical data to evaluate its performance would be clearly biased so it was disregarded.</a:t>
            </a:r>
          </a:p>
          <a:p>
            <a:endParaRPr lang="en-US" dirty="0" smtClean="0"/>
          </a:p>
          <a:p>
            <a:r>
              <a:rPr lang="en-US" dirty="0" smtClean="0"/>
              <a:t>However historical data can be used to estimate the possible optimizations. Moreover,</a:t>
            </a:r>
            <a:r>
              <a:rPr lang="en-US" baseline="0" dirty="0" smtClean="0"/>
              <a:t> it was defined (see figures) </a:t>
            </a:r>
            <a:r>
              <a:rPr lang="en-US" dirty="0" smtClean="0"/>
              <a:t>that in 2018 there were multiple cases of overstock of car batteries, particularly we can see that for some car batteries there</a:t>
            </a:r>
            <a:r>
              <a:rPr lang="en-US" baseline="0" dirty="0" smtClean="0"/>
              <a:t> was </a:t>
            </a:r>
            <a:r>
              <a:rPr lang="en-US" dirty="0" smtClean="0"/>
              <a:t>at least half of the time the overstock situations and 25% of the time in severe overstock. The</a:t>
            </a:r>
            <a:r>
              <a:rPr lang="en-US" baseline="0" dirty="0" smtClean="0"/>
              <a:t> green line demonstrates the so called security level, which is the threshold for the minimum batteries amount that should be available on stock, the orange line demonstrates the upper threshold for the amount of batteries.  </a:t>
            </a:r>
            <a:endParaRPr lang="de-DE" dirty="0"/>
          </a:p>
        </p:txBody>
      </p:sp>
      <p:sp>
        <p:nvSpPr>
          <p:cNvPr id="4" name="Slide Number Placeholder 3"/>
          <p:cNvSpPr>
            <a:spLocks noGrp="1"/>
          </p:cNvSpPr>
          <p:nvPr>
            <p:ph type="sldNum" sz="quarter" idx="10"/>
          </p:nvPr>
        </p:nvSpPr>
        <p:spPr/>
        <p:txBody>
          <a:bodyPr/>
          <a:lstStyle/>
          <a:p>
            <a:fld id="{38589DA3-192B-421B-989B-B2EA0363DC3D}" type="slidenum">
              <a:rPr lang="fr-FR" smtClean="0"/>
              <a:pPr/>
              <a:t>55</a:t>
            </a:fld>
            <a:endParaRPr lang="fr-FR"/>
          </a:p>
        </p:txBody>
      </p:sp>
    </p:spTree>
    <p:extLst>
      <p:ext uri="{BB962C8B-B14F-4D97-AF65-F5344CB8AC3E}">
        <p14:creationId xmlns:p14="http://schemas.microsoft.com/office/powerpoint/2010/main" val="375712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Inventory management is the fundamental </a:t>
            </a:r>
            <a:r>
              <a:rPr lang="en-GB" dirty="0" smtClean="0"/>
              <a:t>cause of company</a:t>
            </a:r>
            <a:r>
              <a:rPr lang="en-GB" baseline="0" dirty="0" smtClean="0"/>
              <a:t> </a:t>
            </a:r>
            <a:r>
              <a:rPr lang="en-GB" dirty="0" smtClean="0"/>
              <a:t>longevity. </a:t>
            </a:r>
            <a:r>
              <a:rPr lang="en-GB" dirty="0"/>
              <a:t>When the inventory is properly organized, the rest of the supply-chain management will fall into place. The primary objective of inventory management is to strike a balance between inventory investment and customer service. </a:t>
            </a:r>
          </a:p>
          <a:p>
            <a:r>
              <a:rPr lang="en-GB" dirty="0"/>
              <a:t>The main goals of inventory management are:</a:t>
            </a:r>
          </a:p>
          <a:p>
            <a:pPr marL="171450" indent="-171450">
              <a:buFont typeface="Arial" panose="020B0604020202020204" pitchFamily="34" charset="0"/>
              <a:buChar char="•"/>
            </a:pPr>
            <a:r>
              <a:rPr lang="en-GB" dirty="0" smtClean="0"/>
              <a:t>To know how much of the stock is needed, (in the right place, at the right time, and at the right cost)  i.e. the business needs to manage inventory levels correctly.</a:t>
            </a:r>
          </a:p>
          <a:p>
            <a:pPr marL="171450" indent="-171450">
              <a:buFont typeface="Arial" panose="020B0604020202020204" pitchFamily="34" charset="0"/>
              <a:buChar char="•"/>
            </a:pPr>
            <a:r>
              <a:rPr lang="en-GB" dirty="0" smtClean="0"/>
              <a:t>To control inventory holding levels, minimize costs and bottlenecks, and manage current and future stock requirements.</a:t>
            </a:r>
          </a:p>
          <a:p>
            <a:pPr marL="171450" indent="-171450">
              <a:buFont typeface="Arial" panose="020B0604020202020204" pitchFamily="34" charset="0"/>
              <a:buChar char="•"/>
            </a:pPr>
            <a:r>
              <a:rPr lang="en-GB" dirty="0" smtClean="0"/>
              <a:t>To optimize the supply chain and increase reliability.</a:t>
            </a:r>
          </a:p>
          <a:p>
            <a:pPr marL="171450" indent="-171450">
              <a:buFont typeface="Arial" panose="020B0604020202020204" pitchFamily="34" charset="0"/>
              <a:buChar char="•"/>
            </a:pPr>
            <a:r>
              <a:rPr lang="en-GB" dirty="0" smtClean="0"/>
              <a:t>To fulfil incoming or open orders and raise profits.</a:t>
            </a:r>
          </a:p>
          <a:p>
            <a:pPr marL="171450" indent="-171450">
              <a:buFont typeface="Arial" panose="020B0604020202020204" pitchFamily="34" charset="0"/>
              <a:buChar char="•"/>
            </a:pPr>
            <a:r>
              <a:rPr lang="en-GB" dirty="0" smtClean="0"/>
              <a:t>To minimize the chances of having items lost.</a:t>
            </a:r>
          </a:p>
          <a:p>
            <a:pPr marL="171450" indent="-171450">
              <a:buFont typeface="Arial" panose="020B0604020202020204" pitchFamily="34" charset="0"/>
              <a:buChar char="•"/>
            </a:pPr>
            <a:r>
              <a:rPr lang="en-GB" dirty="0" smtClean="0"/>
              <a:t>To meet customer demands.</a:t>
            </a:r>
          </a:p>
          <a:p>
            <a:pPr lvl="1">
              <a:buFont typeface="Arial" pitchFamily="34" charset="0"/>
              <a:buChar char="•"/>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7</a:t>
            </a:fld>
            <a:endParaRPr lang="fr-FR"/>
          </a:p>
        </p:txBody>
      </p:sp>
    </p:spTree>
    <p:extLst>
      <p:ext uri="{BB962C8B-B14F-4D97-AF65-F5344CB8AC3E}">
        <p14:creationId xmlns:p14="http://schemas.microsoft.com/office/powerpoint/2010/main" val="176120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Inventory control or stock control </a:t>
            </a:r>
            <a:r>
              <a:rPr lang="en-GB" dirty="0" smtClean="0"/>
              <a:t>can be broadly defined as the process of keeping the right number of products and parts in the company stock to avoid shortages, overstocks, and other costly problems.</a:t>
            </a:r>
          </a:p>
          <a:p>
            <a:r>
              <a:rPr lang="en-GB" dirty="0" smtClean="0"/>
              <a:t>Inventory control includes managing a company’s inventory from time the item lands in the warehouse to the time it leaves the warehouse.</a:t>
            </a:r>
          </a:p>
          <a:p>
            <a:r>
              <a:rPr lang="en-GB" dirty="0" smtClean="0"/>
              <a:t>Inventory </a:t>
            </a:r>
            <a:r>
              <a:rPr lang="en-GB" dirty="0"/>
              <a:t>control refers to “all aspects of managing a company’s inventories: purchasing, shipping, receiving, tracking, warehousing and storage, turnover, and reordering</a:t>
            </a:r>
            <a:r>
              <a:rPr lang="en-GB" dirty="0" smtClean="0"/>
              <a:t>.”</a:t>
            </a:r>
            <a:endParaRPr lang="en-GB" dirty="0"/>
          </a:p>
          <a:p>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8</a:t>
            </a:fld>
            <a:endParaRPr lang="fr-FR"/>
          </a:p>
        </p:txBody>
      </p:sp>
    </p:spTree>
    <p:extLst>
      <p:ext uri="{BB962C8B-B14F-4D97-AF65-F5344CB8AC3E}">
        <p14:creationId xmlns:p14="http://schemas.microsoft.com/office/powerpoint/2010/main" val="379937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costs associated with Inventory control including but not limited to: </a:t>
            </a:r>
          </a:p>
          <a:p>
            <a:pPr marL="171450" indent="-171450" algn="l">
              <a:buFont typeface="Arial" panose="020B0604020202020204" pitchFamily="34" charset="0"/>
              <a:buChar char="•"/>
            </a:pPr>
            <a:r>
              <a:rPr lang="en-GB" sz="1200" b="1" kern="1200" dirty="0">
                <a:solidFill>
                  <a:schemeClr val="tx1"/>
                </a:solidFill>
                <a:latin typeface="+mn-lt"/>
                <a:ea typeface="+mn-ea"/>
                <a:cs typeface="+mn-cs"/>
              </a:rPr>
              <a:t>Working capital and capital costs: </a:t>
            </a:r>
            <a:r>
              <a:rPr lang="en-GB" b="0" i="0" dirty="0">
                <a:solidFill>
                  <a:srgbClr val="060707"/>
                </a:solidFill>
                <a:effectLst/>
                <a:latin typeface="UntitledSans"/>
              </a:rPr>
              <a:t>More often </a:t>
            </a:r>
            <a:r>
              <a:rPr lang="en-GB" b="0" i="0" dirty="0" smtClean="0">
                <a:solidFill>
                  <a:srgbClr val="060707"/>
                </a:solidFill>
                <a:effectLst/>
                <a:latin typeface="UntitledSans"/>
              </a:rPr>
              <a:t>capital </a:t>
            </a:r>
            <a:r>
              <a:rPr lang="en-GB" b="0" i="0" dirty="0">
                <a:solidFill>
                  <a:srgbClr val="060707"/>
                </a:solidFill>
                <a:effectLst/>
                <a:latin typeface="UntitledSans"/>
              </a:rPr>
              <a:t>costs are the highest carrying costs that the business </a:t>
            </a:r>
            <a:r>
              <a:rPr lang="en-GB" b="0" i="0" dirty="0" smtClean="0">
                <a:solidFill>
                  <a:srgbClr val="060707"/>
                </a:solidFill>
                <a:effectLst/>
                <a:latin typeface="UntitledSans"/>
              </a:rPr>
              <a:t>have </a:t>
            </a:r>
            <a:r>
              <a:rPr lang="en-GB" b="0" i="0" dirty="0">
                <a:solidFill>
                  <a:srgbClr val="060707"/>
                </a:solidFill>
                <a:effectLst/>
                <a:latin typeface="UntitledSans"/>
              </a:rPr>
              <a:t>to deal with. Capital costs involve the one-time fees required to physically carry and house inventory, such as purchasing land, building, equipment as well as </a:t>
            </a:r>
            <a:r>
              <a:rPr lang="en-GB" dirty="0"/>
              <a:t>setting up the machinery before starting the production</a:t>
            </a:r>
            <a:r>
              <a:rPr lang="en-GB" b="0" i="0" dirty="0">
                <a:solidFill>
                  <a:srgbClr val="060707"/>
                </a:solidFill>
                <a:effectLst/>
                <a:latin typeface="UntitledSans"/>
              </a:rPr>
              <a:t>. </a:t>
            </a:r>
            <a:endParaRPr lang="en-GB" b="1" dirty="0"/>
          </a:p>
          <a:p>
            <a:pPr marL="171450" indent="-171450">
              <a:buFont typeface="Arial" panose="020B0604020202020204" pitchFamily="34" charset="0"/>
              <a:buChar char="•"/>
            </a:pPr>
            <a:r>
              <a:rPr lang="en-GB" b="1" dirty="0"/>
              <a:t>Ordering cost</a:t>
            </a:r>
            <a:r>
              <a:rPr lang="en-GB" dirty="0"/>
              <a:t>: It is the cost associated with the ordering of raw material for the production process. It also includes the costs related to the advertisement, stationery, postage, transportation, etc. Generally, it reduces with the increase in the size of the order.</a:t>
            </a:r>
          </a:p>
          <a:p>
            <a:pPr marL="171450" indent="-171450">
              <a:buFont typeface="Arial" panose="020B0604020202020204" pitchFamily="34" charset="0"/>
              <a:buChar char="•"/>
            </a:pPr>
            <a:r>
              <a:rPr lang="en-GB" b="1" dirty="0"/>
              <a:t>Storage space costs</a:t>
            </a:r>
            <a:r>
              <a:rPr lang="en-GB" dirty="0"/>
              <a:t>: </a:t>
            </a:r>
            <a:r>
              <a:rPr lang="en-GB" dirty="0" smtClean="0"/>
              <a:t>Those</a:t>
            </a:r>
            <a:r>
              <a:rPr lang="en-GB" baseline="0" dirty="0" smtClean="0"/>
              <a:t> </a:t>
            </a:r>
            <a:r>
              <a:rPr lang="en-GB" dirty="0" smtClean="0"/>
              <a:t>costs cover </a:t>
            </a:r>
            <a:r>
              <a:rPr lang="en-GB" dirty="0"/>
              <a:t>recurring payments like rent, taxes, insurance, security, lighting, heating, upkeep, warehouse depreciation, some servicing costs, and other fees. In addition, they also include the wages for the security workers and janitors (i.e. the </a:t>
            </a:r>
            <a:r>
              <a:rPr lang="en-GB" dirty="0" err="1"/>
              <a:t>labor</a:t>
            </a:r>
            <a:r>
              <a:rPr lang="en-GB" dirty="0"/>
              <a:t> needed to uphold a clean, safe, and organized inventory storage facility). </a:t>
            </a:r>
          </a:p>
          <a:p>
            <a:pPr marL="171450" indent="-171450">
              <a:buFont typeface="Arial" panose="020B0604020202020204" pitchFamily="34" charset="0"/>
              <a:buChar char="•"/>
            </a:pPr>
            <a:r>
              <a:rPr lang="en-GB" b="1" dirty="0"/>
              <a:t>Handling costs</a:t>
            </a:r>
            <a:r>
              <a:rPr lang="en-GB" dirty="0"/>
              <a:t>: </a:t>
            </a:r>
            <a:r>
              <a:rPr lang="en-GB" dirty="0" smtClean="0"/>
              <a:t>are the</a:t>
            </a:r>
            <a:r>
              <a:rPr lang="en-GB" baseline="0" dirty="0" smtClean="0"/>
              <a:t> </a:t>
            </a:r>
            <a:r>
              <a:rPr lang="en-GB" dirty="0" smtClean="0"/>
              <a:t>costs related to safe </a:t>
            </a:r>
            <a:r>
              <a:rPr lang="en-GB" dirty="0"/>
              <a:t>inventory handling at the </a:t>
            </a:r>
            <a:r>
              <a:rPr lang="en-GB" dirty="0" smtClean="0"/>
              <a:t>warehouse, they</a:t>
            </a:r>
            <a:r>
              <a:rPr lang="en-GB" baseline="0" dirty="0" smtClean="0"/>
              <a:t> include, for instance,</a:t>
            </a:r>
            <a:r>
              <a:rPr lang="en-GB" dirty="0" smtClean="0"/>
              <a:t> </a:t>
            </a:r>
            <a:r>
              <a:rPr lang="en-GB" dirty="0"/>
              <a:t>the tools and </a:t>
            </a:r>
            <a:r>
              <a:rPr lang="en-GB" dirty="0" err="1"/>
              <a:t>labor</a:t>
            </a:r>
            <a:r>
              <a:rPr lang="en-GB" dirty="0"/>
              <a:t> </a:t>
            </a:r>
            <a:r>
              <a:rPr lang="en-GB" dirty="0" smtClean="0"/>
              <a:t>to </a:t>
            </a:r>
            <a:r>
              <a:rPr lang="en-GB" dirty="0"/>
              <a:t>move stock from one location to another within the space. Common handling costs include material handling equipment, forklift truck drivers</a:t>
            </a:r>
            <a:r>
              <a:rPr lang="en-GB" dirty="0" smtClean="0"/>
              <a:t>, the upkeep of the robots</a:t>
            </a:r>
            <a:r>
              <a:rPr lang="en-GB" baseline="0" dirty="0" smtClean="0"/>
              <a:t> that move the wares</a:t>
            </a:r>
            <a:r>
              <a:rPr lang="en-GB" dirty="0" smtClean="0"/>
              <a:t> and expenses for workers who </a:t>
            </a:r>
            <a:r>
              <a:rPr lang="en-GB" dirty="0"/>
              <a:t>are responsible for managing and storing inventory. </a:t>
            </a:r>
            <a:endParaRPr lang="en-GB" dirty="0" smtClean="0"/>
          </a:p>
          <a:p>
            <a:pPr marL="171450" indent="-171450">
              <a:buFont typeface="Arial" panose="020B0604020202020204" pitchFamily="34" charset="0"/>
              <a:buChar char="•"/>
            </a:pPr>
            <a:r>
              <a:rPr lang="en-GB" b="1" dirty="0" smtClean="0"/>
              <a:t>Shortage </a:t>
            </a:r>
            <a:r>
              <a:rPr lang="en-GB" b="1" dirty="0"/>
              <a:t>cost</a:t>
            </a:r>
            <a:r>
              <a:rPr lang="en-GB" dirty="0"/>
              <a:t>: </a:t>
            </a:r>
            <a:r>
              <a:rPr lang="en-GB" dirty="0" smtClean="0"/>
              <a:t>are the </a:t>
            </a:r>
            <a:r>
              <a:rPr lang="en-GB" dirty="0"/>
              <a:t>penalty cost for running out of stock. It includes the loss of current profit </a:t>
            </a:r>
            <a:r>
              <a:rPr lang="en-GB" dirty="0" smtClean="0"/>
              <a:t>from not selling</a:t>
            </a:r>
            <a:r>
              <a:rPr lang="en-GB" baseline="0" dirty="0" smtClean="0"/>
              <a:t> </a:t>
            </a:r>
            <a:r>
              <a:rPr lang="en-GB" dirty="0" smtClean="0"/>
              <a:t>the </a:t>
            </a:r>
            <a:r>
              <a:rPr lang="en-GB" dirty="0"/>
              <a:t>item and the loss of </a:t>
            </a:r>
            <a:r>
              <a:rPr lang="en-GB" dirty="0" smtClean="0"/>
              <a:t>reputation, even though it is sometimes difficult to estimate. </a:t>
            </a:r>
            <a:endParaRPr lang="en-GB" dirty="0"/>
          </a:p>
          <a:p>
            <a:pPr marL="171450" indent="-171450">
              <a:buFont typeface="Arial" panose="020B0604020202020204" pitchFamily="34" charset="0"/>
              <a:buChar char="•"/>
            </a:pPr>
            <a:r>
              <a:rPr lang="en-GB" b="1" dirty="0"/>
              <a:t>Purchase cost</a:t>
            </a:r>
            <a:r>
              <a:rPr lang="en-GB" dirty="0"/>
              <a:t>: The per-unit cost of purchasing an item. The purchasing cost </a:t>
            </a:r>
            <a:r>
              <a:rPr lang="en-GB" dirty="0" smtClean="0"/>
              <a:t>usually</a:t>
            </a:r>
            <a:r>
              <a:rPr lang="en-GB" baseline="0" dirty="0" smtClean="0"/>
              <a:t> depends on the amount if purchased items, usually the more the cheaper</a:t>
            </a:r>
            <a:r>
              <a:rPr lang="en-GB" dirty="0" smtClean="0"/>
              <a:t>.</a:t>
            </a:r>
            <a:endParaRPr lang="en-GB" dirty="0"/>
          </a:p>
          <a:p>
            <a:pPr marL="171450" indent="-171450">
              <a:buFont typeface="Arial" panose="020B0604020202020204" pitchFamily="34" charset="0"/>
              <a:buChar char="•"/>
            </a:pPr>
            <a:r>
              <a:rPr lang="en-GB" b="1" dirty="0"/>
              <a:t>Spoilage costs</a:t>
            </a:r>
            <a:r>
              <a:rPr lang="en-GB" dirty="0"/>
              <a:t>: Perishable inventory stock can rot or spoil if not sold in time, so controlling inventory to prevent spoilage is essential. Products that expire are a concern for many industries. Industries such as the food and beverage, pharmaceutical, healthcare, and cosmetic industries, are </a:t>
            </a:r>
            <a:r>
              <a:rPr lang="en-GB" dirty="0" smtClean="0"/>
              <a:t>largely affected </a:t>
            </a:r>
            <a:r>
              <a:rPr lang="en-GB" dirty="0"/>
              <a:t>by </a:t>
            </a:r>
            <a:r>
              <a:rPr lang="en-GB" dirty="0" smtClean="0"/>
              <a:t>spoilage problems.</a:t>
            </a:r>
            <a:endParaRPr lang="en-GB" dirty="0"/>
          </a:p>
          <a:p>
            <a:pPr marL="171450" indent="-171450">
              <a:buFont typeface="Arial" panose="020B0604020202020204" pitchFamily="34" charset="0"/>
              <a:buChar char="•"/>
            </a:pPr>
            <a:r>
              <a:rPr lang="en-GB" b="1" dirty="0" smtClean="0"/>
              <a:t>Costs due to Criminal activities</a:t>
            </a:r>
            <a:r>
              <a:rPr lang="en-GB" dirty="0" smtClean="0"/>
              <a:t>: </a:t>
            </a:r>
            <a:r>
              <a:rPr lang="en-GB" dirty="0"/>
              <a:t>If a business fails to implement proper inventory controls, it is essentially leaving its inventory open to criminal activity, which can be incredibly costly. While theft might be the most obvious </a:t>
            </a:r>
            <a:r>
              <a:rPr lang="en-GB" dirty="0" smtClean="0"/>
              <a:t>example leading</a:t>
            </a:r>
            <a:r>
              <a:rPr lang="en-GB" baseline="0" dirty="0" smtClean="0"/>
              <a:t> to the additional expenses</a:t>
            </a:r>
            <a:r>
              <a:rPr lang="en-GB" dirty="0" smtClean="0"/>
              <a:t>. </a:t>
            </a: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9</a:t>
            </a:fld>
            <a:endParaRPr lang="fr-FR"/>
          </a:p>
        </p:txBody>
      </p:sp>
    </p:spTree>
    <p:extLst>
      <p:ext uri="{BB962C8B-B14F-4D97-AF65-F5344CB8AC3E}">
        <p14:creationId xmlns:p14="http://schemas.microsoft.com/office/powerpoint/2010/main" val="242505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smtClean="0"/>
              <a:t>Inventory control helps to:</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GB" sz="2400" b="0" i="0" u="none" strike="noStrike" kern="1200" cap="none" spc="0" normalizeH="0" baseline="0" noProof="0" dirty="0" smtClean="0">
                <a:ln>
                  <a:noFill/>
                </a:ln>
                <a:solidFill>
                  <a:prstClr val="black"/>
                </a:solidFill>
                <a:effectLst/>
                <a:uLnTx/>
                <a:uFillTx/>
                <a:latin typeface="Candara" panose="020E0502030303020204" pitchFamily="34" charset="0"/>
                <a:ea typeface="+mn-ea"/>
                <a:cs typeface="+mn-cs"/>
              </a:rPr>
              <a:t>protect a company in the case of demand fluctuations,</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GB" sz="2400" b="0" i="0" u="none" strike="noStrike" kern="1200" cap="none" spc="0" normalizeH="0" baseline="0" noProof="0" dirty="0" smtClean="0">
                <a:ln>
                  <a:noFill/>
                </a:ln>
                <a:solidFill>
                  <a:prstClr val="black"/>
                </a:solidFill>
                <a:effectLst/>
                <a:uLnTx/>
                <a:uFillTx/>
                <a:latin typeface="Candara" panose="020E0502030303020204" pitchFamily="34" charset="0"/>
                <a:ea typeface="+mn-ea"/>
                <a:cs typeface="+mn-cs"/>
              </a:rPr>
              <a:t>maintain control over the loss of materials due to carelessness or stealing,</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GB" sz="2400" b="0" i="0" u="none" strike="noStrike" kern="1200" cap="none" spc="0" normalizeH="0" baseline="0" noProof="0" dirty="0" smtClean="0">
                <a:ln>
                  <a:noFill/>
                </a:ln>
                <a:solidFill>
                  <a:prstClr val="black"/>
                </a:solidFill>
                <a:effectLst/>
                <a:uLnTx/>
                <a:uFillTx/>
                <a:latin typeface="Candara" panose="020E0502030303020204" pitchFamily="34" charset="0"/>
                <a:ea typeface="+mn-ea"/>
                <a:cs typeface="+mn-cs"/>
              </a:rPr>
              <a:t>minimize administrative workload, manpower requirement, </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GB" sz="2400" b="0" i="0" u="none" strike="noStrike" kern="1200" cap="none" spc="0" normalizeH="0" baseline="0" noProof="0" dirty="0" smtClean="0">
                <a:ln>
                  <a:noFill/>
                </a:ln>
                <a:solidFill>
                  <a:prstClr val="black"/>
                </a:solidFill>
                <a:effectLst/>
                <a:uLnTx/>
                <a:uFillTx/>
                <a:latin typeface="Candara" panose="020E0502030303020204" pitchFamily="34" charset="0"/>
                <a:ea typeface="+mn-ea"/>
                <a:cs typeface="+mn-cs"/>
              </a:rPr>
              <a:t>keep a smooth flow of raw materials and aids in continuing production operations,</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GB" sz="2400" b="0" i="0" u="none" strike="noStrike" kern="1200" cap="none" spc="0" normalizeH="0" baseline="0" noProof="0" dirty="0" smtClean="0">
                <a:ln>
                  <a:noFill/>
                </a:ln>
                <a:solidFill>
                  <a:prstClr val="black"/>
                </a:solidFill>
                <a:effectLst/>
                <a:uLnTx/>
                <a:uFillTx/>
                <a:latin typeface="Candara" panose="020E0502030303020204" pitchFamily="34" charset="0"/>
                <a:ea typeface="+mn-ea"/>
                <a:cs typeface="+mn-cs"/>
              </a:rPr>
              <a:t>check and maintain the right amount of stock,</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GB" sz="2400" b="0" i="0" u="none" strike="noStrike" kern="1200" cap="none" spc="0" normalizeH="0" baseline="0" noProof="0" dirty="0" smtClean="0">
                <a:ln>
                  <a:noFill/>
                </a:ln>
                <a:solidFill>
                  <a:prstClr val="black"/>
                </a:solidFill>
                <a:effectLst/>
                <a:uLnTx/>
                <a:uFillTx/>
                <a:latin typeface="Candara" panose="020E0502030303020204" pitchFamily="34" charset="0"/>
                <a:ea typeface="+mn-ea"/>
                <a:cs typeface="+mn-cs"/>
              </a:rPr>
              <a:t> avoid duplication in the ordering of stock,</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GB" sz="2400" b="0" i="0" u="none" strike="noStrike" kern="1200" cap="none" spc="0" normalizeH="0" baseline="0" noProof="0" dirty="0" smtClean="0">
                <a:ln>
                  <a:noFill/>
                </a:ln>
                <a:solidFill>
                  <a:prstClr val="black"/>
                </a:solidFill>
                <a:effectLst/>
                <a:uLnTx/>
                <a:uFillTx/>
                <a:latin typeface="Candara" panose="020E0502030303020204" pitchFamily="34" charset="0"/>
                <a:ea typeface="+mn-ea"/>
                <a:cs typeface="+mn-cs"/>
              </a:rPr>
              <a:t> simplify cost accounting activities</a:t>
            </a:r>
          </a:p>
          <a:p>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10</a:t>
            </a:fld>
            <a:endParaRPr lang="fr-FR"/>
          </a:p>
        </p:txBody>
      </p:sp>
    </p:spTree>
    <p:extLst>
      <p:ext uri="{BB962C8B-B14F-4D97-AF65-F5344CB8AC3E}">
        <p14:creationId xmlns:p14="http://schemas.microsoft.com/office/powerpoint/2010/main" val="60219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44444"/>
                </a:solidFill>
                <a:effectLst/>
                <a:latin typeface="Open Sans" panose="020B0606030504020204" pitchFamily="34" charset="0"/>
              </a:rPr>
              <a:t>When it comes to controlling inventory, there are a lot of </a:t>
            </a:r>
            <a:r>
              <a:rPr lang="en-GB" b="0" i="0" dirty="0" smtClean="0">
                <a:solidFill>
                  <a:srgbClr val="444444"/>
                </a:solidFill>
                <a:effectLst/>
                <a:latin typeface="Open Sans" panose="020B0606030504020204" pitchFamily="34" charset="0"/>
              </a:rPr>
              <a:t>challenges that </a:t>
            </a:r>
            <a:r>
              <a:rPr lang="en-GB" b="0" i="0" dirty="0">
                <a:solidFill>
                  <a:srgbClr val="444444"/>
                </a:solidFill>
                <a:effectLst/>
                <a:latin typeface="Open Sans" panose="020B0606030504020204" pitchFamily="34" charset="0"/>
              </a:rPr>
              <a:t>can cause problems. Due to not having a proper inventory system, </a:t>
            </a:r>
            <a:r>
              <a:rPr lang="en-GB" b="0" i="0" dirty="0" smtClean="0">
                <a:solidFill>
                  <a:srgbClr val="444444"/>
                </a:solidFill>
                <a:effectLst/>
                <a:latin typeface="Open Sans" panose="020B0606030504020204" pitchFamily="34" charset="0"/>
              </a:rPr>
              <a:t>the companies might</a:t>
            </a:r>
            <a:r>
              <a:rPr lang="en-GB" b="0" i="0" baseline="0" dirty="0" smtClean="0">
                <a:solidFill>
                  <a:srgbClr val="444444"/>
                </a:solidFill>
                <a:effectLst/>
                <a:latin typeface="Open Sans" panose="020B0606030504020204" pitchFamily="34" charset="0"/>
              </a:rPr>
              <a:t> </a:t>
            </a:r>
            <a:r>
              <a:rPr lang="en-GB" b="0" i="0" dirty="0" smtClean="0">
                <a:solidFill>
                  <a:srgbClr val="444444"/>
                </a:solidFill>
                <a:effectLst/>
                <a:latin typeface="Open Sans" panose="020B0606030504020204" pitchFamily="34" charset="0"/>
              </a:rPr>
              <a:t>have </a:t>
            </a:r>
            <a:r>
              <a:rPr lang="en-GB" b="0" i="0" dirty="0">
                <a:solidFill>
                  <a:srgbClr val="444444"/>
                </a:solidFill>
                <a:effectLst/>
                <a:latin typeface="Open Sans" panose="020B0606030504020204" pitchFamily="34" charset="0"/>
              </a:rPr>
              <a:t>no </a:t>
            </a:r>
            <a:r>
              <a:rPr lang="en-GB" b="0" i="0" dirty="0" smtClean="0">
                <a:solidFill>
                  <a:srgbClr val="444444"/>
                </a:solidFill>
                <a:effectLst/>
                <a:latin typeface="Open Sans" panose="020B0606030504020204" pitchFamily="34" charset="0"/>
              </a:rPr>
              <a:t>understanding</a:t>
            </a:r>
            <a:r>
              <a:rPr lang="en-GB" b="0" i="0" baseline="0" dirty="0" smtClean="0">
                <a:solidFill>
                  <a:srgbClr val="444444"/>
                </a:solidFill>
                <a:effectLst/>
                <a:latin typeface="Open Sans" panose="020B0606030504020204" pitchFamily="34" charset="0"/>
              </a:rPr>
              <a:t> of the </a:t>
            </a:r>
            <a:r>
              <a:rPr lang="en-GB" b="0" i="0" dirty="0" smtClean="0">
                <a:solidFill>
                  <a:srgbClr val="444444"/>
                </a:solidFill>
                <a:effectLst/>
                <a:latin typeface="Open Sans" panose="020B0606030504020204" pitchFamily="34" charset="0"/>
              </a:rPr>
              <a:t>products demand in short or long term. </a:t>
            </a:r>
            <a:r>
              <a:rPr lang="en-GB" b="0" i="0" dirty="0">
                <a:solidFill>
                  <a:srgbClr val="444444"/>
                </a:solidFill>
                <a:effectLst/>
                <a:latin typeface="Open Sans" panose="020B0606030504020204" pitchFamily="34" charset="0"/>
              </a:rPr>
              <a:t>As a result, they cannot find out when and how </a:t>
            </a:r>
            <a:r>
              <a:rPr lang="en-GB" b="0" i="0" dirty="0" smtClean="0">
                <a:solidFill>
                  <a:srgbClr val="444444"/>
                </a:solidFill>
                <a:effectLst/>
                <a:latin typeface="Open Sans" panose="020B0606030504020204" pitchFamily="34" charset="0"/>
              </a:rPr>
              <a:t>many</a:t>
            </a:r>
            <a:r>
              <a:rPr lang="en-GB" b="0" i="0" baseline="0" dirty="0" smtClean="0">
                <a:solidFill>
                  <a:srgbClr val="444444"/>
                </a:solidFill>
                <a:effectLst/>
                <a:latin typeface="Open Sans" panose="020B0606030504020204" pitchFamily="34" charset="0"/>
              </a:rPr>
              <a:t> product items </a:t>
            </a:r>
            <a:r>
              <a:rPr lang="en-GB" b="0" i="0" dirty="0" smtClean="0">
                <a:solidFill>
                  <a:srgbClr val="444444"/>
                </a:solidFill>
                <a:effectLst/>
                <a:latin typeface="Open Sans" panose="020B0606030504020204" pitchFamily="34" charset="0"/>
              </a:rPr>
              <a:t>they </a:t>
            </a:r>
            <a:r>
              <a:rPr lang="en-GB" b="0" i="0" dirty="0">
                <a:solidFill>
                  <a:srgbClr val="444444"/>
                </a:solidFill>
                <a:effectLst/>
                <a:latin typeface="Open Sans" panose="020B0606030504020204" pitchFamily="34" charset="0"/>
              </a:rPr>
              <a:t>have to </a:t>
            </a:r>
            <a:r>
              <a:rPr lang="en-GB" b="0" i="0" dirty="0" smtClean="0">
                <a:solidFill>
                  <a:srgbClr val="444444"/>
                </a:solidFill>
                <a:effectLst/>
                <a:latin typeface="Open Sans" panose="020B0606030504020204" pitchFamily="34" charset="0"/>
              </a:rPr>
              <a:t>keep on stock and thus having difficulties with purchasing orders. </a:t>
            </a:r>
            <a:endParaRPr lang="en-GB"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693E3"/>
                </a:solidFill>
                <a:effectLst/>
                <a:latin typeface="inherit"/>
              </a:rPr>
              <a:t>Common problems of Inventory Control include:</a:t>
            </a:r>
          </a:p>
          <a:p>
            <a:pPr marL="171450" indent="-171450">
              <a:buFont typeface="Arial" panose="020B0604020202020204" pitchFamily="34" charset="0"/>
              <a:buChar char="•"/>
            </a:pPr>
            <a:r>
              <a:rPr lang="en-GB" dirty="0" smtClean="0"/>
              <a:t>Lack of knowledge about the inventory,</a:t>
            </a:r>
          </a:p>
          <a:p>
            <a:pPr marL="171450" indent="-171450">
              <a:buFont typeface="Arial" panose="020B0604020202020204" pitchFamily="34" charset="0"/>
              <a:buChar char="•"/>
            </a:pPr>
            <a:r>
              <a:rPr lang="en-GB" dirty="0" smtClean="0"/>
              <a:t>Inefficient processes,</a:t>
            </a:r>
          </a:p>
          <a:p>
            <a:pPr marL="171450" indent="-171450">
              <a:buFont typeface="Arial" panose="020B0604020202020204" pitchFamily="34" charset="0"/>
              <a:buChar char="•"/>
            </a:pPr>
            <a:r>
              <a:rPr lang="en-GB" dirty="0" smtClean="0"/>
              <a:t>Rapidly fluctuating customer demand,</a:t>
            </a:r>
          </a:p>
          <a:p>
            <a:pPr marL="171450" indent="-171450">
              <a:buFont typeface="Arial" panose="020B0604020202020204" pitchFamily="34" charset="0"/>
              <a:buChar char="•"/>
            </a:pPr>
            <a:r>
              <a:rPr lang="en-GB" dirty="0" smtClean="0"/>
              <a:t>Inconsistent tracking,</a:t>
            </a:r>
          </a:p>
          <a:p>
            <a:pPr marL="171450" indent="-171450">
              <a:buFont typeface="Arial" panose="020B0604020202020204" pitchFamily="34" charset="0"/>
              <a:buChar char="•"/>
            </a:pPr>
            <a:r>
              <a:rPr lang="en-GB" dirty="0" smtClean="0"/>
              <a:t>Insufficient order management,</a:t>
            </a:r>
          </a:p>
          <a:p>
            <a:pPr marL="171450" indent="-171450">
              <a:buFont typeface="Arial" panose="020B0604020202020204" pitchFamily="34" charset="0"/>
              <a:buChar char="•"/>
            </a:pPr>
            <a:r>
              <a:rPr lang="en-GB" dirty="0" smtClean="0"/>
              <a:t>Inaccurate data/ Inadequate product </a:t>
            </a:r>
          </a:p>
          <a:p>
            <a:pPr marL="171450" indent="-171450">
              <a:buFont typeface="Arial" panose="020B0604020202020204" pitchFamily="34" charset="0"/>
              <a:buChar char="•"/>
            </a:pPr>
            <a:r>
              <a:rPr lang="en-GB" dirty="0" smtClean="0"/>
              <a:t>specifications,</a:t>
            </a:r>
          </a:p>
          <a:p>
            <a:pPr marL="171450" indent="-171450">
              <a:buFont typeface="Arial" panose="020B0604020202020204" pitchFamily="34" charset="0"/>
              <a:buChar char="•"/>
            </a:pPr>
            <a:r>
              <a:rPr lang="en-GB" dirty="0" smtClean="0"/>
              <a:t>Manual documentation/calculation,</a:t>
            </a:r>
          </a:p>
          <a:p>
            <a:pPr marL="171450" indent="-171450">
              <a:buFont typeface="Arial" panose="020B0604020202020204" pitchFamily="34" charset="0"/>
              <a:buChar char="•"/>
            </a:pPr>
            <a:r>
              <a:rPr lang="en-GB" dirty="0" smtClean="0"/>
              <a:t>High-cost of inventory,</a:t>
            </a:r>
          </a:p>
          <a:p>
            <a:pPr marL="171450" indent="-171450">
              <a:buFont typeface="Arial" panose="020B0604020202020204" pitchFamily="34" charset="0"/>
              <a:buChar char="•"/>
            </a:pPr>
            <a:r>
              <a:rPr lang="en-GB" dirty="0" smtClean="0"/>
              <a:t>Unorganized warehouse space,</a:t>
            </a:r>
          </a:p>
          <a:p>
            <a:pPr marL="171450" indent="-171450">
              <a:buFont typeface="Arial" panose="020B0604020202020204" pitchFamily="34" charset="0"/>
              <a:buChar char="•"/>
            </a:pPr>
            <a:r>
              <a:rPr lang="en-GB" dirty="0" smtClean="0"/>
              <a:t>Overstocking or </a:t>
            </a:r>
            <a:r>
              <a:rPr lang="en-GB" dirty="0" err="1" smtClean="0"/>
              <a:t>stockouts</a:t>
            </a:r>
            <a:r>
              <a:rPr lang="en-GB" dirty="0" smtClean="0"/>
              <a:t> of products,</a:t>
            </a:r>
          </a:p>
          <a:p>
            <a:pPr marL="171450" indent="-171450">
              <a:buFont typeface="Arial" panose="020B0604020202020204" pitchFamily="34" charset="0"/>
              <a:buChar char="•"/>
            </a:pPr>
            <a:r>
              <a:rPr lang="en-GB" dirty="0" smtClean="0"/>
              <a:t>Inadequate technological support,</a:t>
            </a:r>
          </a:p>
          <a:p>
            <a:pPr marL="171450" indent="-171450">
              <a:buFont typeface="Arial" panose="020B0604020202020204" pitchFamily="34" charset="0"/>
              <a:buChar char="•"/>
            </a:pPr>
            <a:r>
              <a:rPr lang="en-GB" dirty="0" smtClean="0"/>
              <a:t>Miscommunications/ Shipping wrong items.</a:t>
            </a:r>
          </a:p>
          <a:p>
            <a:endParaRPr lang="en-GB" dirty="0" smtClean="0"/>
          </a:p>
          <a:p>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11</a:t>
            </a:fld>
            <a:endParaRPr lang="fr-FR"/>
          </a:p>
        </p:txBody>
      </p:sp>
    </p:spTree>
    <p:extLst>
      <p:ext uri="{BB962C8B-B14F-4D97-AF65-F5344CB8AC3E}">
        <p14:creationId xmlns:p14="http://schemas.microsoft.com/office/powerpoint/2010/main" val="143088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t>Inventory system </a:t>
            </a:r>
            <a:r>
              <a:rPr lang="en-GB" sz="1200" dirty="0" smtClean="0"/>
              <a:t>is the combination of technologies (hardware and software), processes, and procedures used to integrate, track, and update all information (locations, vendor and supplier information, product specifications, and the total count of items) regarding the maintenance of stocked products throughout the entire supply chain, from purchasing to production to end sales.</a:t>
            </a:r>
          </a:p>
          <a:p>
            <a:pPr>
              <a:lnSpc>
                <a:spcPct val="100000"/>
              </a:lnSpc>
            </a:pPr>
            <a:endParaRPr lang="en-GB" sz="120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t>Inventory system integrates the information from</a:t>
            </a:r>
            <a:r>
              <a:rPr lang="en-GB" sz="1200" baseline="0" dirty="0" smtClean="0"/>
              <a:t> the various sources (i.e. </a:t>
            </a:r>
            <a:r>
              <a:rPr lang="en-GB" sz="1200" dirty="0" smtClean="0"/>
              <a:t>item locations, vendor and supplier information, product specifications, and the total count of materials).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t>Inventory system enables businesses to save on the time and effort required to manage their stock effectively, with up-to-date information at their fingertips.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t>Inventory system helps businesses to have better, more transparent relationships with suppliers, vendors, and other partners.</a:t>
            </a:r>
          </a:p>
          <a:p>
            <a:pPr>
              <a:lnSpc>
                <a:spcPct val="100000"/>
              </a:lnSpc>
            </a:pPr>
            <a:endParaRPr lang="en-GB" sz="1200" dirty="0" smtClean="0"/>
          </a:p>
          <a:p>
            <a:pPr algn="l"/>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13</a:t>
            </a:fld>
            <a:endParaRPr lang="fr-FR"/>
          </a:p>
        </p:txBody>
      </p:sp>
    </p:spTree>
    <p:extLst>
      <p:ext uri="{BB962C8B-B14F-4D97-AF65-F5344CB8AC3E}">
        <p14:creationId xmlns:p14="http://schemas.microsoft.com/office/powerpoint/2010/main" val="72704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Properly managing inventory requires a system of some </a:t>
            </a:r>
            <a:r>
              <a:rPr lang="en-GB" sz="1200" dirty="0" smtClean="0"/>
              <a:t>sort.</a:t>
            </a:r>
            <a:r>
              <a:rPr lang="en-GB" sz="1200" baseline="0" dirty="0" smtClean="0"/>
              <a:t> </a:t>
            </a:r>
            <a:r>
              <a:rPr lang="en-GB" sz="1200" dirty="0" smtClean="0"/>
              <a:t>The </a:t>
            </a:r>
            <a:r>
              <a:rPr lang="en-GB" sz="1200" dirty="0"/>
              <a:t>different types of inventory management systems all have pros and cons.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i="0" dirty="0">
                <a:solidFill>
                  <a:srgbClr val="000000"/>
                </a:solidFill>
                <a:effectLst/>
                <a:latin typeface="Arial" panose="020B0604020202020204" pitchFamily="34" charset="0"/>
              </a:rPr>
              <a:t>T</a:t>
            </a:r>
            <a:r>
              <a:rPr lang="en-GB" b="0" i="0" dirty="0">
                <a:solidFill>
                  <a:srgbClr val="000000"/>
                </a:solidFill>
                <a:effectLst/>
                <a:latin typeface="Arial" panose="020B0604020202020204" pitchFamily="34" charset="0"/>
              </a:rPr>
              <a:t>here are several different kinds of inventory systems available, the most commonly used </a:t>
            </a:r>
            <a:r>
              <a:rPr lang="en-GB" b="0" i="0" dirty="0" smtClean="0">
                <a:solidFill>
                  <a:srgbClr val="000000"/>
                </a:solidFill>
                <a:effectLst/>
                <a:latin typeface="Arial" panose="020B0604020202020204" pitchFamily="34" charset="0"/>
              </a:rPr>
              <a:t>are:</a:t>
            </a:r>
            <a:endParaRPr lang="en-GB" b="0" i="0" dirty="0">
              <a:solidFill>
                <a:srgbClr val="000000"/>
              </a:solidFill>
              <a:effectLst/>
              <a:latin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t>Perpetual inventory system </a:t>
            </a:r>
            <a:r>
              <a:rPr lang="en-GB" sz="1200" dirty="0"/>
              <a:t>— tracks inventory on a continual basis. This means that updates are automatically made to inventory levels when items are bought and new inventory is received, and purchases and returns are instantly recorded in the company’s inventory accounts. Organizations prefer this type of inventory management system if they need up-to-date information and more minimal physical inventory counts.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t>Periodic inventory system </a:t>
            </a:r>
            <a:r>
              <a:rPr lang="en-GB" sz="1200" dirty="0"/>
              <a:t>— tracks inventory at the end of an accounting period. This can be on a weekly, monthly, quarterly, or annual basis. Companies will know the beginning and end of their inventory levels during the period by using physical inventory counts. Once it is completed, the balance is moved from the purchase accounts to the inventory account. It then adjusts to match the ending inventory costs. This method is mostly used by smaller businesses maintaining minimal inventory amounts.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p:txBody>
      </p:sp>
      <p:sp>
        <p:nvSpPr>
          <p:cNvPr id="4" name="Slide Number Placeholder 3"/>
          <p:cNvSpPr>
            <a:spLocks noGrp="1"/>
          </p:cNvSpPr>
          <p:nvPr>
            <p:ph type="sldNum" sz="quarter" idx="5"/>
          </p:nvPr>
        </p:nvSpPr>
        <p:spPr/>
        <p:txBody>
          <a:bodyPr/>
          <a:lstStyle/>
          <a:p>
            <a:fld id="{38589DA3-192B-421B-989B-B2EA0363DC3D}" type="slidenum">
              <a:rPr lang="fr-FR" smtClean="0"/>
              <a:pPr/>
              <a:t>14</a:t>
            </a:fld>
            <a:endParaRPr lang="fr-FR"/>
          </a:p>
        </p:txBody>
      </p:sp>
    </p:spTree>
    <p:extLst>
      <p:ext uri="{BB962C8B-B14F-4D97-AF65-F5344CB8AC3E}">
        <p14:creationId xmlns:p14="http://schemas.microsoft.com/office/powerpoint/2010/main" val="3249526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015983"/>
            <a:ext cx="9144000" cy="2387600"/>
          </a:xfrm>
          <a:prstGeom prst="rect">
            <a:avLst/>
          </a:prstGeom>
        </p:spPr>
        <p:txBody>
          <a:bodyPr anchor="b"/>
          <a:lstStyle>
            <a:lvl1pPr algn="ctr">
              <a:defRPr sz="6000">
                <a:solidFill>
                  <a:srgbClr val="234A99"/>
                </a:solidFill>
              </a:defRPr>
            </a:lvl1pPr>
          </a:lstStyle>
          <a:p>
            <a:r>
              <a:rPr lang="en-GB" noProof="0"/>
              <a:t>Modifiez le style du titre</a:t>
            </a:r>
          </a:p>
        </p:txBody>
      </p:sp>
      <p:sp>
        <p:nvSpPr>
          <p:cNvPr id="3" name="Sous-titre 2"/>
          <p:cNvSpPr>
            <a:spLocks noGrp="1"/>
          </p:cNvSpPr>
          <p:nvPr>
            <p:ph type="subTitle" idx="1" hasCustomPrompt="1"/>
          </p:nvPr>
        </p:nvSpPr>
        <p:spPr>
          <a:xfrm>
            <a:off x="1524000" y="4495658"/>
            <a:ext cx="9144000" cy="1655762"/>
          </a:xfrm>
          <a:prstGeom prst="rect">
            <a:avLst/>
          </a:prstGeom>
        </p:spPr>
        <p:txBody>
          <a:bodyPr/>
          <a:lstStyle>
            <a:lvl1pPr marL="0" indent="0" algn="ctr">
              <a:buNone/>
              <a:defRPr sz="2400">
                <a:solidFill>
                  <a:srgbClr val="668DD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Modifier le style des sous-titres du masque</a:t>
            </a:r>
          </a:p>
        </p:txBody>
      </p:sp>
      <p:sp>
        <p:nvSpPr>
          <p:cNvPr id="4" name="Espace réservé de la date 3"/>
          <p:cNvSpPr>
            <a:spLocks noGrp="1"/>
          </p:cNvSpPr>
          <p:nvPr>
            <p:ph type="dt" sz="half" idx="10"/>
          </p:nvPr>
        </p:nvSpPr>
        <p:spPr/>
        <p:txBody>
          <a:bodyPr/>
          <a:lstStyle>
            <a:lvl1pPr>
              <a:defRPr>
                <a:solidFill>
                  <a:srgbClr val="668DDC"/>
                </a:solidFill>
                <a:latin typeface="Candara" panose="020E0502030303020204" pitchFamily="34" charset="0"/>
              </a:defRPr>
            </a:lvl1pPr>
          </a:lstStyle>
          <a:p>
            <a:fld id="{EDCD7A95-60AA-43FE-8050-59D6C704AB2F}" type="datetime1">
              <a:rPr lang="fr-FR" smtClean="0"/>
              <a:pPr/>
              <a:t>19/05/2023</a:t>
            </a:fld>
            <a:endParaRPr lang="fr-FR" dirty="0"/>
          </a:p>
        </p:txBody>
      </p:sp>
      <p:sp>
        <p:nvSpPr>
          <p:cNvPr id="5" name="Espace réservé du pied de page 4"/>
          <p:cNvSpPr>
            <a:spLocks noGrp="1"/>
          </p:cNvSpPr>
          <p:nvPr>
            <p:ph type="ftr" sz="quarter" idx="11"/>
          </p:nvPr>
        </p:nvSpPr>
        <p:spPr/>
        <p:txBody>
          <a:bodyPr/>
          <a:lstStyle>
            <a:lvl1pPr>
              <a:defRPr>
                <a:solidFill>
                  <a:srgbClr val="668DDC"/>
                </a:solidFill>
                <a:latin typeface="Candara" panose="020E0502030303020204" pitchFamily="34" charset="0"/>
              </a:defRPr>
            </a:lvl1pPr>
          </a:lstStyle>
          <a:p>
            <a:r>
              <a:rPr lang="fr-FR"/>
              <a:t>ENHANCE</a:t>
            </a:r>
            <a:endParaRPr lang="fr-FR" dirty="0"/>
          </a:p>
        </p:txBody>
      </p:sp>
      <p:sp>
        <p:nvSpPr>
          <p:cNvPr id="6" name="Espace réservé du numéro de diapositive 5"/>
          <p:cNvSpPr>
            <a:spLocks noGrp="1"/>
          </p:cNvSpPr>
          <p:nvPr>
            <p:ph type="sldNum" sz="quarter" idx="12"/>
          </p:nvPr>
        </p:nvSpPr>
        <p:spPr/>
        <p:txBody>
          <a:bodyPr/>
          <a:lstStyle>
            <a:lvl1pPr>
              <a:defRPr>
                <a:solidFill>
                  <a:srgbClr val="668DDC"/>
                </a:solidFill>
                <a:latin typeface="Candara" panose="020E0502030303020204" pitchFamily="34" charset="0"/>
              </a:defRPr>
            </a:lvl1pPr>
          </a:lstStyle>
          <a:p>
            <a:fld id="{874FCA8F-EA25-44D0-9F42-6732B702DD6A}" type="slidenum">
              <a:rPr lang="fr-FR" smtClean="0"/>
              <a:pPr/>
              <a:t>‹#›</a:t>
            </a:fld>
            <a:endParaRPr lang="fr-FR"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232633" y="249995"/>
            <a:ext cx="3726732" cy="1771906"/>
          </a:xfrm>
          <a:prstGeom prst="rect">
            <a:avLst/>
          </a:prstGeom>
        </p:spPr>
      </p:pic>
      <p:sp>
        <p:nvSpPr>
          <p:cNvPr id="9" name="Sous-titre 2">
            <a:extLst>
              <a:ext uri="{FF2B5EF4-FFF2-40B4-BE49-F238E27FC236}">
                <a16:creationId xmlns:a16="http://schemas.microsoft.com/office/drawing/2014/main" id="{9D591AAF-5BBC-439C-BECE-CE35F87869B0}"/>
              </a:ext>
            </a:extLst>
          </p:cNvPr>
          <p:cNvSpPr txBox="1">
            <a:spLocks/>
          </p:cNvSpPr>
          <p:nvPr userDrawn="1"/>
        </p:nvSpPr>
        <p:spPr>
          <a:xfrm>
            <a:off x="8683442" y="77928"/>
            <a:ext cx="3447415" cy="3816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400" i="1" dirty="0">
                <a:solidFill>
                  <a:schemeClr val="tx1">
                    <a:lumMod val="75000"/>
                    <a:lumOff val="25000"/>
                  </a:schemeClr>
                </a:solidFill>
                <a:effectLst>
                  <a:outerShdw blurRad="38100" dist="38100" dir="2700000" algn="tl">
                    <a:srgbClr val="000000">
                      <a:alpha val="43137"/>
                    </a:srgbClr>
                  </a:outerShdw>
                </a:effectLst>
              </a:rPr>
              <a:t>619130-EPP-1-2020-1-FR-EPPKA2-CBHE-JP</a:t>
            </a:r>
          </a:p>
        </p:txBody>
      </p:sp>
      <p:pic>
        <p:nvPicPr>
          <p:cNvPr id="11" name="Image 10">
            <a:extLst>
              <a:ext uri="{FF2B5EF4-FFF2-40B4-BE49-F238E27FC236}">
                <a16:creationId xmlns:a16="http://schemas.microsoft.com/office/drawing/2014/main" id="{9659BE72-66F5-4C90-B8CB-F3305B173A29}"/>
              </a:ext>
            </a:extLst>
          </p:cNvPr>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9338242" y="459592"/>
            <a:ext cx="2387282" cy="542927"/>
          </a:xfrm>
          <a:prstGeom prst="rect">
            <a:avLst/>
          </a:prstGeom>
        </p:spPr>
      </p:pic>
    </p:spTree>
    <p:extLst>
      <p:ext uri="{BB962C8B-B14F-4D97-AF65-F5344CB8AC3E}">
        <p14:creationId xmlns:p14="http://schemas.microsoft.com/office/powerpoint/2010/main" val="27805630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473224" y="1253331"/>
            <a:ext cx="11362957" cy="4923632"/>
          </a:xfrm>
          <a:prstGeom prst="rect">
            <a:avLst/>
          </a:prstGeom>
        </p:spPr>
        <p:txBody>
          <a:bodyPr/>
          <a:lstStyle/>
          <a:p>
            <a:pPr lvl="0"/>
            <a:r>
              <a:rPr lang="en-GB" noProof="0"/>
              <a:t>Modifier les styles du texte du masque</a:t>
            </a:r>
          </a:p>
          <a:p>
            <a:pPr lvl="1"/>
            <a:r>
              <a:rPr lang="en-GB" noProof="0"/>
              <a:t>Deuxième niveau</a:t>
            </a:r>
          </a:p>
          <a:p>
            <a:pPr lvl="2"/>
            <a:r>
              <a:rPr lang="en-GB" noProof="0"/>
              <a:t>Troisième niveau</a:t>
            </a:r>
          </a:p>
          <a:p>
            <a:pPr lvl="3"/>
            <a:r>
              <a:rPr lang="en-GB" noProof="0"/>
              <a:t>Quatrième niveau</a:t>
            </a:r>
          </a:p>
          <a:p>
            <a:pPr lvl="4"/>
            <a:r>
              <a:rPr lang="en-GB" noProof="0"/>
              <a:t>Cinquième niveau</a:t>
            </a:r>
          </a:p>
        </p:txBody>
      </p:sp>
      <p:sp>
        <p:nvSpPr>
          <p:cNvPr id="4" name="Espace réservé de la date 3"/>
          <p:cNvSpPr>
            <a:spLocks noGrp="1"/>
          </p:cNvSpPr>
          <p:nvPr>
            <p:ph type="dt" sz="half" idx="10"/>
          </p:nvPr>
        </p:nvSpPr>
        <p:spPr/>
        <p:txBody>
          <a:bodyPr/>
          <a:lstStyle/>
          <a:p>
            <a:fld id="{2E038642-CB6E-41EB-BE55-ACAB2B81D950}"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a:t>
            </a:fld>
            <a:endParaRPr lang="fr-FR"/>
          </a:p>
        </p:txBody>
      </p:sp>
      <p:pic>
        <p:nvPicPr>
          <p:cNvPr id="9" name="Image 8" descr="Une image contenant texte, signe&#10;&#10;Description générée automatiquement">
            <a:extLst>
              <a:ext uri="{FF2B5EF4-FFF2-40B4-BE49-F238E27FC236}">
                <a16:creationId xmlns:a16="http://schemas.microsoft.com/office/drawing/2014/main" id="{54C358D0-5440-41CF-BAE0-21D09CD560F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4304" y="110041"/>
            <a:ext cx="1800000" cy="855825"/>
          </a:xfrm>
          <a:prstGeom prst="rect">
            <a:avLst/>
          </a:prstGeom>
        </p:spPr>
      </p:pic>
      <p:sp>
        <p:nvSpPr>
          <p:cNvPr id="2" name="Titre 1"/>
          <p:cNvSpPr>
            <a:spLocks noGrp="1"/>
          </p:cNvSpPr>
          <p:nvPr>
            <p:ph type="title"/>
          </p:nvPr>
        </p:nvSpPr>
        <p:spPr>
          <a:xfrm>
            <a:off x="473225" y="188524"/>
            <a:ext cx="10515600" cy="956729"/>
          </a:xfrm>
          <a:prstGeom prst="rect">
            <a:avLst/>
          </a:prstGeom>
        </p:spPr>
        <p:txBody>
          <a:bodyPr/>
          <a:lstStyle/>
          <a:p>
            <a:r>
              <a:rPr lang="en-GB" noProof="0"/>
              <a:t>Modifiez le style du titre</a:t>
            </a:r>
          </a:p>
        </p:txBody>
      </p:sp>
    </p:spTree>
    <p:extLst>
      <p:ext uri="{BB962C8B-B14F-4D97-AF65-F5344CB8AC3E}">
        <p14:creationId xmlns:p14="http://schemas.microsoft.com/office/powerpoint/2010/main" val="12747176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en-GB" noProof="0"/>
              <a:t>Modifiez le style du titre</a:t>
            </a:r>
          </a:p>
        </p:txBody>
      </p:sp>
      <p:sp>
        <p:nvSpPr>
          <p:cNvPr id="3" name="Espace réservé du texte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a:t>Modifier les styles du texte du masque</a:t>
            </a:r>
          </a:p>
        </p:txBody>
      </p:sp>
      <p:sp>
        <p:nvSpPr>
          <p:cNvPr id="4" name="Espace réservé de la date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226283" y="152320"/>
            <a:ext cx="3726732" cy="1771906"/>
          </a:xfrm>
          <a:prstGeom prst="rect">
            <a:avLst/>
          </a:prstGeom>
        </p:spPr>
      </p:pic>
    </p:spTree>
    <p:extLst>
      <p:ext uri="{BB962C8B-B14F-4D97-AF65-F5344CB8AC3E}">
        <p14:creationId xmlns:p14="http://schemas.microsoft.com/office/powerpoint/2010/main" val="33259188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en-GB" noProof="0"/>
              <a:t>Modifiez le style du titre</a:t>
            </a:r>
          </a:p>
        </p:txBody>
      </p:sp>
      <p:sp>
        <p:nvSpPr>
          <p:cNvPr id="3" name="Espace réservé du contenu 2"/>
          <p:cNvSpPr>
            <a:spLocks noGrp="1"/>
          </p:cNvSpPr>
          <p:nvPr>
            <p:ph sz="half" idx="1" hasCustomPrompt="1"/>
          </p:nvPr>
        </p:nvSpPr>
        <p:spPr>
          <a:xfrm>
            <a:off x="838200" y="1825625"/>
            <a:ext cx="5181600" cy="4351338"/>
          </a:xfrm>
          <a:prstGeom prst="rect">
            <a:avLst/>
          </a:prstGeom>
        </p:spPr>
        <p:txBody>
          <a:bodyPr/>
          <a:lstStyle/>
          <a:p>
            <a:pPr lvl="0"/>
            <a:r>
              <a:rPr lang="en-GB" noProof="0"/>
              <a:t>Modifier les styles du texte du masque</a:t>
            </a:r>
          </a:p>
          <a:p>
            <a:pPr lvl="1"/>
            <a:r>
              <a:rPr lang="en-GB" noProof="0"/>
              <a:t>Deuxième niveau</a:t>
            </a:r>
          </a:p>
          <a:p>
            <a:pPr lvl="2"/>
            <a:r>
              <a:rPr lang="en-GB" noProof="0"/>
              <a:t>Troisième niveau</a:t>
            </a:r>
          </a:p>
          <a:p>
            <a:pPr lvl="3"/>
            <a:r>
              <a:rPr lang="en-GB" noProof="0"/>
              <a:t>Quatrième niveau</a:t>
            </a:r>
          </a:p>
          <a:p>
            <a:pPr lvl="4"/>
            <a:r>
              <a:rPr lang="en-GB" noProof="0"/>
              <a:t>Cinquième niveau</a:t>
            </a:r>
          </a:p>
        </p:txBody>
      </p:sp>
      <p:sp>
        <p:nvSpPr>
          <p:cNvPr id="4" name="Espace réservé du contenu 3"/>
          <p:cNvSpPr>
            <a:spLocks noGrp="1"/>
          </p:cNvSpPr>
          <p:nvPr>
            <p:ph sz="half" idx="2" hasCustomPrompt="1"/>
          </p:nvPr>
        </p:nvSpPr>
        <p:spPr>
          <a:xfrm>
            <a:off x="6172200" y="1825625"/>
            <a:ext cx="5181600" cy="4351338"/>
          </a:xfrm>
          <a:prstGeom prst="rect">
            <a:avLst/>
          </a:prstGeom>
        </p:spPr>
        <p:txBody>
          <a:bodyPr/>
          <a:lstStyle/>
          <a:p>
            <a:pPr lvl="0"/>
            <a:r>
              <a:rPr lang="en-GB" noProof="0"/>
              <a:t>Modifier les styles du texte du masque</a:t>
            </a:r>
          </a:p>
          <a:p>
            <a:pPr lvl="1"/>
            <a:r>
              <a:rPr lang="en-GB" noProof="0"/>
              <a:t>Deuxième niveau</a:t>
            </a:r>
          </a:p>
          <a:p>
            <a:pPr lvl="2"/>
            <a:r>
              <a:rPr lang="en-GB" noProof="0"/>
              <a:t>Troisième niveau</a:t>
            </a:r>
          </a:p>
          <a:p>
            <a:pPr lvl="3"/>
            <a:r>
              <a:rPr lang="en-GB" noProof="0"/>
              <a:t>Quatrième niveau</a:t>
            </a:r>
          </a:p>
          <a:p>
            <a:pPr lvl="4"/>
            <a:r>
              <a:rPr lang="en-GB" noProof="0"/>
              <a:t>Cinquième niveau</a:t>
            </a:r>
          </a:p>
        </p:txBody>
      </p:sp>
      <p:sp>
        <p:nvSpPr>
          <p:cNvPr id="5" name="Espace réservé de la date 4"/>
          <p:cNvSpPr>
            <a:spLocks noGrp="1"/>
          </p:cNvSpPr>
          <p:nvPr>
            <p:ph type="dt" sz="half" idx="10"/>
          </p:nvPr>
        </p:nvSpPr>
        <p:spPr/>
        <p:txBody>
          <a:bodyPr/>
          <a:lstStyle/>
          <a:p>
            <a:fld id="{B9B3FDCF-4CF1-4511-8FFB-A03FB373E3A6}" type="datetime1">
              <a:rPr lang="fr-FR" smtClean="0"/>
              <a:pPr/>
              <a:t>19/05/2023</a:t>
            </a:fld>
            <a:endParaRPr lang="fr-FR"/>
          </a:p>
        </p:txBody>
      </p:sp>
      <p:sp>
        <p:nvSpPr>
          <p:cNvPr id="6" name="Espace réservé du pied de page 5"/>
          <p:cNvSpPr>
            <a:spLocks noGrp="1"/>
          </p:cNvSpPr>
          <p:nvPr>
            <p:ph type="ftr" sz="quarter" idx="11"/>
          </p:nvPr>
        </p:nvSpPr>
        <p:spPr/>
        <p:txBody>
          <a:bodyPr/>
          <a:lstStyle/>
          <a:p>
            <a:r>
              <a:rPr lang="fr-FR"/>
              <a:t>ENHANCE</a:t>
            </a:r>
          </a:p>
        </p:txBody>
      </p:sp>
      <p:sp>
        <p:nvSpPr>
          <p:cNvPr id="7" name="Espace réservé du numéro de diapositive 6"/>
          <p:cNvSpPr>
            <a:spLocks noGrp="1"/>
          </p:cNvSpPr>
          <p:nvPr>
            <p:ph type="sldNum" sz="quarter" idx="12"/>
          </p:nvPr>
        </p:nvSpPr>
        <p:spPr/>
        <p:txBody>
          <a:bodyPr/>
          <a:lstStyle/>
          <a:p>
            <a:fld id="{874FCA8F-EA25-44D0-9F42-6732B702DD6A}"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241148" y="84931"/>
            <a:ext cx="1840726" cy="875189"/>
          </a:xfrm>
          <a:prstGeom prst="rect">
            <a:avLst/>
          </a:prstGeom>
        </p:spPr>
      </p:pic>
    </p:spTree>
    <p:extLst>
      <p:ext uri="{BB962C8B-B14F-4D97-AF65-F5344CB8AC3E}">
        <p14:creationId xmlns:p14="http://schemas.microsoft.com/office/powerpoint/2010/main" val="34124561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en-GB" noProof="0"/>
              <a:t>Modifiez le style du titre</a:t>
            </a:r>
          </a:p>
        </p:txBody>
      </p:sp>
      <p:sp>
        <p:nvSpPr>
          <p:cNvPr id="3" name="Espace réservé du texte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Modifier les styles du texte du masque</a:t>
            </a:r>
          </a:p>
        </p:txBody>
      </p:sp>
      <p:sp>
        <p:nvSpPr>
          <p:cNvPr id="4" name="Espace réservé du contenu 3"/>
          <p:cNvSpPr>
            <a:spLocks noGrp="1"/>
          </p:cNvSpPr>
          <p:nvPr>
            <p:ph sz="half" idx="2" hasCustomPrompt="1"/>
          </p:nvPr>
        </p:nvSpPr>
        <p:spPr>
          <a:xfrm>
            <a:off x="839788" y="2505075"/>
            <a:ext cx="5157787" cy="3684588"/>
          </a:xfrm>
          <a:prstGeom prst="rect">
            <a:avLst/>
          </a:prstGeom>
        </p:spPr>
        <p:txBody>
          <a:bodyPr/>
          <a:lstStyle/>
          <a:p>
            <a:pPr lvl="0"/>
            <a:r>
              <a:rPr lang="en-GB" noProof="0"/>
              <a:t>Modifier les styles du texte du masque</a:t>
            </a:r>
          </a:p>
          <a:p>
            <a:pPr lvl="1"/>
            <a:r>
              <a:rPr lang="en-GB" noProof="0"/>
              <a:t>Deuxième niveau</a:t>
            </a:r>
          </a:p>
          <a:p>
            <a:pPr lvl="2"/>
            <a:r>
              <a:rPr lang="en-GB" noProof="0"/>
              <a:t>Troisième niveau</a:t>
            </a:r>
          </a:p>
          <a:p>
            <a:pPr lvl="3"/>
            <a:r>
              <a:rPr lang="en-GB" noProof="0"/>
              <a:t>Quatrième niveau</a:t>
            </a:r>
          </a:p>
          <a:p>
            <a:pPr lvl="4"/>
            <a:r>
              <a:rPr lang="en-GB" noProof="0"/>
              <a:t>Cinquième niveau</a:t>
            </a:r>
          </a:p>
        </p:txBody>
      </p:sp>
      <p:sp>
        <p:nvSpPr>
          <p:cNvPr id="5" name="Espace réservé du texte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Modifier les styles du texte du masque</a:t>
            </a:r>
          </a:p>
        </p:txBody>
      </p:sp>
      <p:sp>
        <p:nvSpPr>
          <p:cNvPr id="6" name="Espace réservé du contenu 5"/>
          <p:cNvSpPr>
            <a:spLocks noGrp="1"/>
          </p:cNvSpPr>
          <p:nvPr>
            <p:ph sz="quarter" idx="4" hasCustomPrompt="1"/>
          </p:nvPr>
        </p:nvSpPr>
        <p:spPr>
          <a:xfrm>
            <a:off x="6172200" y="2505075"/>
            <a:ext cx="5183188" cy="3684588"/>
          </a:xfrm>
          <a:prstGeom prst="rect">
            <a:avLst/>
          </a:prstGeom>
        </p:spPr>
        <p:txBody>
          <a:bodyPr/>
          <a:lstStyle/>
          <a:p>
            <a:pPr lvl="0"/>
            <a:r>
              <a:rPr lang="en-GB" noProof="0"/>
              <a:t>Modifier les styles du texte du masque</a:t>
            </a:r>
          </a:p>
          <a:p>
            <a:pPr lvl="1"/>
            <a:r>
              <a:rPr lang="en-GB" noProof="0"/>
              <a:t>Deuxième niveau</a:t>
            </a:r>
          </a:p>
          <a:p>
            <a:pPr lvl="2"/>
            <a:r>
              <a:rPr lang="en-GB" noProof="0"/>
              <a:t>Troisième niveau</a:t>
            </a:r>
          </a:p>
          <a:p>
            <a:pPr lvl="3"/>
            <a:r>
              <a:rPr lang="en-GB" noProof="0"/>
              <a:t>Quatrième niveau</a:t>
            </a:r>
          </a:p>
          <a:p>
            <a:pPr lvl="4"/>
            <a:r>
              <a:rPr lang="en-GB" noProof="0"/>
              <a:t>Cinquième niveau</a:t>
            </a:r>
          </a:p>
        </p:txBody>
      </p:sp>
      <p:sp>
        <p:nvSpPr>
          <p:cNvPr id="7" name="Espace réservé de la date 6"/>
          <p:cNvSpPr>
            <a:spLocks noGrp="1"/>
          </p:cNvSpPr>
          <p:nvPr>
            <p:ph type="dt" sz="half" idx="10"/>
          </p:nvPr>
        </p:nvSpPr>
        <p:spPr/>
        <p:txBody>
          <a:bodyPr/>
          <a:lstStyle/>
          <a:p>
            <a:fld id="{3C65E592-941C-4686-9788-ED04CD99AE57}" type="datetime1">
              <a:rPr lang="fr-FR" smtClean="0"/>
              <a:pPr/>
              <a:t>19/05/2023</a:t>
            </a:fld>
            <a:endParaRPr lang="fr-FR"/>
          </a:p>
        </p:txBody>
      </p:sp>
      <p:sp>
        <p:nvSpPr>
          <p:cNvPr id="8" name="Espace réservé du pied de page 7"/>
          <p:cNvSpPr>
            <a:spLocks noGrp="1"/>
          </p:cNvSpPr>
          <p:nvPr>
            <p:ph type="ftr" sz="quarter" idx="11"/>
          </p:nvPr>
        </p:nvSpPr>
        <p:spPr/>
        <p:txBody>
          <a:bodyPr/>
          <a:lstStyle/>
          <a:p>
            <a:r>
              <a:rPr lang="fr-FR"/>
              <a:t>ENHANCE</a:t>
            </a:r>
          </a:p>
        </p:txBody>
      </p:sp>
      <p:sp>
        <p:nvSpPr>
          <p:cNvPr id="9" name="Espace réservé du numéro de diapositive 8"/>
          <p:cNvSpPr>
            <a:spLocks noGrp="1"/>
          </p:cNvSpPr>
          <p:nvPr>
            <p:ph type="sldNum" sz="quarter" idx="12"/>
          </p:nvPr>
        </p:nvSpPr>
        <p:spPr/>
        <p:txBody>
          <a:bodyPr/>
          <a:lstStyle/>
          <a:p>
            <a:fld id="{874FCA8F-EA25-44D0-9F42-6732B702DD6A}" type="slidenum">
              <a:rPr lang="fr-FR" smtClean="0"/>
              <a:pPr/>
              <a:t>‹#›</a:t>
            </a:fld>
            <a:endParaRPr lang="fr-F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241148" y="84931"/>
            <a:ext cx="1840726" cy="875189"/>
          </a:xfrm>
          <a:prstGeom prst="rect">
            <a:avLst/>
          </a:prstGeom>
        </p:spPr>
      </p:pic>
    </p:spTree>
    <p:extLst>
      <p:ext uri="{BB962C8B-B14F-4D97-AF65-F5344CB8AC3E}">
        <p14:creationId xmlns:p14="http://schemas.microsoft.com/office/powerpoint/2010/main" val="10602010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en-GB" noProof="0"/>
              <a:t>Modifiez le style du titre</a:t>
            </a:r>
          </a:p>
        </p:txBody>
      </p:sp>
      <p:sp>
        <p:nvSpPr>
          <p:cNvPr id="3" name="Espace réservé de la date 2"/>
          <p:cNvSpPr>
            <a:spLocks noGrp="1"/>
          </p:cNvSpPr>
          <p:nvPr>
            <p:ph type="dt" sz="half" idx="10"/>
          </p:nvPr>
        </p:nvSpPr>
        <p:spPr/>
        <p:txBody>
          <a:bodyPr/>
          <a:lstStyle/>
          <a:p>
            <a:fld id="{D9C41A41-2608-4EA6-9BE0-6876595F229A}" type="datetime1">
              <a:rPr lang="fr-FR" smtClean="0"/>
              <a:pPr/>
              <a:t>19/05/2023</a:t>
            </a:fld>
            <a:endParaRPr lang="fr-FR"/>
          </a:p>
        </p:txBody>
      </p:sp>
      <p:sp>
        <p:nvSpPr>
          <p:cNvPr id="4" name="Espace réservé du pied de page 3"/>
          <p:cNvSpPr>
            <a:spLocks noGrp="1"/>
          </p:cNvSpPr>
          <p:nvPr>
            <p:ph type="ftr" sz="quarter" idx="11"/>
          </p:nvPr>
        </p:nvSpPr>
        <p:spPr/>
        <p:txBody>
          <a:bodyPr/>
          <a:lstStyle/>
          <a:p>
            <a:r>
              <a:rPr lang="fr-FR"/>
              <a:t>ENHANCE</a:t>
            </a:r>
          </a:p>
        </p:txBody>
      </p:sp>
      <p:sp>
        <p:nvSpPr>
          <p:cNvPr id="5" name="Espace réservé du numéro de diapositive 4"/>
          <p:cNvSpPr>
            <a:spLocks noGrp="1"/>
          </p:cNvSpPr>
          <p:nvPr>
            <p:ph type="sldNum" sz="quarter" idx="12"/>
          </p:nvPr>
        </p:nvSpPr>
        <p:spPr/>
        <p:txBody>
          <a:bodyPr/>
          <a:lstStyle/>
          <a:p>
            <a:fld id="{874FCA8F-EA25-44D0-9F42-6732B702DD6A}" type="slidenum">
              <a:rPr lang="fr-FR" smtClean="0"/>
              <a:pPr/>
              <a:t>‹#›</a:t>
            </a:fld>
            <a:endParaRPr lang="fr-F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241148" y="84931"/>
            <a:ext cx="1840726" cy="875189"/>
          </a:xfrm>
          <a:prstGeom prst="rect">
            <a:avLst/>
          </a:prstGeom>
        </p:spPr>
      </p:pic>
    </p:spTree>
    <p:extLst>
      <p:ext uri="{BB962C8B-B14F-4D97-AF65-F5344CB8AC3E}">
        <p14:creationId xmlns:p14="http://schemas.microsoft.com/office/powerpoint/2010/main" val="10226878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A46045D-1779-45D3-8FF4-61C51A7649C4}" type="datetime1">
              <a:rPr lang="fr-FR" smtClean="0"/>
              <a:pPr/>
              <a:t>19/05/2023</a:t>
            </a:fld>
            <a:endParaRPr lang="fr-FR"/>
          </a:p>
        </p:txBody>
      </p:sp>
      <p:sp>
        <p:nvSpPr>
          <p:cNvPr id="3" name="Espace réservé du pied de page 2"/>
          <p:cNvSpPr>
            <a:spLocks noGrp="1"/>
          </p:cNvSpPr>
          <p:nvPr>
            <p:ph type="ftr" sz="quarter" idx="11"/>
          </p:nvPr>
        </p:nvSpPr>
        <p:spPr/>
        <p:txBody>
          <a:bodyPr/>
          <a:lstStyle/>
          <a:p>
            <a:r>
              <a:rPr lang="fr-FR"/>
              <a:t>ENHANCE</a:t>
            </a:r>
          </a:p>
        </p:txBody>
      </p:sp>
      <p:sp>
        <p:nvSpPr>
          <p:cNvPr id="4" name="Espace réservé du numéro de diapositive 3"/>
          <p:cNvSpPr>
            <a:spLocks noGrp="1"/>
          </p:cNvSpPr>
          <p:nvPr>
            <p:ph type="sldNum" sz="quarter" idx="12"/>
          </p:nvPr>
        </p:nvSpPr>
        <p:spPr/>
        <p:txBody>
          <a:bodyPr/>
          <a:lstStyle/>
          <a:p>
            <a:fld id="{874FCA8F-EA25-44D0-9F42-6732B702DD6A}" type="slidenum">
              <a:rPr lang="fr-FR" smtClean="0"/>
              <a:pPr/>
              <a:t>‹#›</a:t>
            </a:fld>
            <a:endParaRPr lang="fr-F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241148" y="84931"/>
            <a:ext cx="1840726" cy="875189"/>
          </a:xfrm>
          <a:prstGeom prst="rect">
            <a:avLst/>
          </a:prstGeom>
        </p:spPr>
      </p:pic>
    </p:spTree>
    <p:extLst>
      <p:ext uri="{BB962C8B-B14F-4D97-AF65-F5344CB8AC3E}">
        <p14:creationId xmlns:p14="http://schemas.microsoft.com/office/powerpoint/2010/main" val="15611915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en-GB" noProof="0"/>
              <a:t>Modifiez le style du titre</a:t>
            </a:r>
          </a:p>
        </p:txBody>
      </p:sp>
      <p:sp>
        <p:nvSpPr>
          <p:cNvPr id="3" name="Espace réservé du contenu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noProof="0"/>
              <a:t>Modifier les styles du texte du masque</a:t>
            </a:r>
          </a:p>
          <a:p>
            <a:pPr lvl="1"/>
            <a:r>
              <a:rPr lang="en-GB" noProof="0"/>
              <a:t>Deuxième niveau</a:t>
            </a:r>
          </a:p>
          <a:p>
            <a:pPr lvl="2"/>
            <a:r>
              <a:rPr lang="en-GB" noProof="0"/>
              <a:t>Troisième niveau</a:t>
            </a:r>
          </a:p>
          <a:p>
            <a:pPr lvl="3"/>
            <a:r>
              <a:rPr lang="en-GB" noProof="0"/>
              <a:t>Quatrième niveau</a:t>
            </a:r>
          </a:p>
          <a:p>
            <a:pPr lvl="4"/>
            <a:r>
              <a:rPr lang="en-GB" noProof="0"/>
              <a:t>Cinquième niveau</a:t>
            </a:r>
          </a:p>
        </p:txBody>
      </p:sp>
      <p:sp>
        <p:nvSpPr>
          <p:cNvPr id="4" name="Espace réservé du texte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a:t>Modifier les styles du texte du masque</a:t>
            </a:r>
          </a:p>
        </p:txBody>
      </p:sp>
      <p:sp>
        <p:nvSpPr>
          <p:cNvPr id="5" name="Espace réservé de la date 4"/>
          <p:cNvSpPr>
            <a:spLocks noGrp="1"/>
          </p:cNvSpPr>
          <p:nvPr>
            <p:ph type="dt" sz="half" idx="10"/>
          </p:nvPr>
        </p:nvSpPr>
        <p:spPr/>
        <p:txBody>
          <a:bodyPr/>
          <a:lstStyle/>
          <a:p>
            <a:fld id="{2BBF8729-255B-4890-826E-4BA7960F0DDD}" type="datetime1">
              <a:rPr lang="fr-FR" smtClean="0"/>
              <a:pPr/>
              <a:t>19/05/2023</a:t>
            </a:fld>
            <a:endParaRPr lang="fr-FR"/>
          </a:p>
        </p:txBody>
      </p:sp>
      <p:sp>
        <p:nvSpPr>
          <p:cNvPr id="6" name="Espace réservé du pied de page 5"/>
          <p:cNvSpPr>
            <a:spLocks noGrp="1"/>
          </p:cNvSpPr>
          <p:nvPr>
            <p:ph type="ftr" sz="quarter" idx="11"/>
          </p:nvPr>
        </p:nvSpPr>
        <p:spPr/>
        <p:txBody>
          <a:bodyPr/>
          <a:lstStyle/>
          <a:p>
            <a:r>
              <a:rPr lang="fr-FR"/>
              <a:t>ENHANCE</a:t>
            </a:r>
          </a:p>
        </p:txBody>
      </p:sp>
      <p:sp>
        <p:nvSpPr>
          <p:cNvPr id="7" name="Espace réservé du numéro de diapositive 6"/>
          <p:cNvSpPr>
            <a:spLocks noGrp="1"/>
          </p:cNvSpPr>
          <p:nvPr>
            <p:ph type="sldNum" sz="quarter" idx="12"/>
          </p:nvPr>
        </p:nvSpPr>
        <p:spPr/>
        <p:txBody>
          <a:bodyPr/>
          <a:lstStyle/>
          <a:p>
            <a:fld id="{874FCA8F-EA25-44D0-9F42-6732B702DD6A}"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241148" y="84931"/>
            <a:ext cx="1840726" cy="875189"/>
          </a:xfrm>
          <a:prstGeom prst="rect">
            <a:avLst/>
          </a:prstGeom>
        </p:spPr>
      </p:pic>
    </p:spTree>
    <p:extLst>
      <p:ext uri="{BB962C8B-B14F-4D97-AF65-F5344CB8AC3E}">
        <p14:creationId xmlns:p14="http://schemas.microsoft.com/office/powerpoint/2010/main" val="29948681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en-GB" noProof="0"/>
              <a:t>Modifiez le style du titre</a:t>
            </a: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noProof="0"/>
          </a:p>
        </p:txBody>
      </p:sp>
      <p:sp>
        <p:nvSpPr>
          <p:cNvPr id="4" name="Espace réservé du texte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a:t>Modifier les styles du texte du masque</a:t>
            </a:r>
          </a:p>
        </p:txBody>
      </p:sp>
      <p:sp>
        <p:nvSpPr>
          <p:cNvPr id="5" name="Espace réservé de la date 4"/>
          <p:cNvSpPr>
            <a:spLocks noGrp="1"/>
          </p:cNvSpPr>
          <p:nvPr>
            <p:ph type="dt" sz="half" idx="10"/>
          </p:nvPr>
        </p:nvSpPr>
        <p:spPr/>
        <p:txBody>
          <a:bodyPr/>
          <a:lstStyle/>
          <a:p>
            <a:fld id="{2ABB63D9-AB93-4E00-B669-83F051F56C63}" type="datetime1">
              <a:rPr lang="fr-FR" smtClean="0"/>
              <a:pPr/>
              <a:t>19/05/2023</a:t>
            </a:fld>
            <a:endParaRPr lang="fr-FR"/>
          </a:p>
        </p:txBody>
      </p:sp>
      <p:sp>
        <p:nvSpPr>
          <p:cNvPr id="6" name="Espace réservé du pied de page 5"/>
          <p:cNvSpPr>
            <a:spLocks noGrp="1"/>
          </p:cNvSpPr>
          <p:nvPr>
            <p:ph type="ftr" sz="quarter" idx="11"/>
          </p:nvPr>
        </p:nvSpPr>
        <p:spPr/>
        <p:txBody>
          <a:bodyPr/>
          <a:lstStyle/>
          <a:p>
            <a:r>
              <a:rPr lang="fr-FR"/>
              <a:t>ENHANCE</a:t>
            </a:r>
          </a:p>
        </p:txBody>
      </p:sp>
      <p:sp>
        <p:nvSpPr>
          <p:cNvPr id="7" name="Espace réservé du numéro de diapositive 6"/>
          <p:cNvSpPr>
            <a:spLocks noGrp="1"/>
          </p:cNvSpPr>
          <p:nvPr>
            <p:ph type="sldNum" sz="quarter" idx="12"/>
          </p:nvPr>
        </p:nvSpPr>
        <p:spPr/>
        <p:txBody>
          <a:bodyPr/>
          <a:lstStyle/>
          <a:p>
            <a:fld id="{874FCA8F-EA25-44D0-9F42-6732B702DD6A}" type="slidenum">
              <a:rPr lang="fr-FR" smtClean="0"/>
              <a:pPr/>
              <a:t>‹#›</a:t>
            </a:fld>
            <a:endParaRPr lang="fr-F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0241148" y="84931"/>
            <a:ext cx="1840726" cy="875189"/>
          </a:xfrm>
          <a:prstGeom prst="rect">
            <a:avLst/>
          </a:prstGeom>
        </p:spPr>
      </p:pic>
    </p:spTree>
    <p:extLst>
      <p:ext uri="{BB962C8B-B14F-4D97-AF65-F5344CB8AC3E}">
        <p14:creationId xmlns:p14="http://schemas.microsoft.com/office/powerpoint/2010/main" val="10440356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stretch>
            <a:fillRect t="-9000" b="-9000"/>
          </a:stretch>
        </a:blip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a:xfrm>
            <a:off x="473225" y="6356350"/>
            <a:ext cx="2743200" cy="365125"/>
          </a:xfrm>
          <a:prstGeom prst="rect">
            <a:avLst/>
          </a:prstGeom>
        </p:spPr>
        <p:txBody>
          <a:bodyPr vert="horz" lIns="91440" tIns="45720" rIns="91440" bIns="45720" rtlCol="0" anchor="ctr"/>
          <a:lstStyle>
            <a:lvl1pPr algn="l">
              <a:defRPr sz="1200">
                <a:solidFill>
                  <a:srgbClr val="668DDC"/>
                </a:solidFill>
                <a:latin typeface="Candara" panose="020E0502030303020204" pitchFamily="34" charset="0"/>
              </a:defRPr>
            </a:lvl1pPr>
          </a:lstStyle>
          <a:p>
            <a:fld id="{7D34E11C-5F98-4BC7-B975-A71202D74D1D}" type="datetime1">
              <a:rPr lang="fr-FR" smtClean="0"/>
              <a:pPr/>
              <a:t>19/05/2023</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668DDC"/>
                </a:solidFill>
                <a:latin typeface="Candara" panose="020E0502030303020204" pitchFamily="34" charset="0"/>
              </a:defRPr>
            </a:lvl1pPr>
          </a:lstStyle>
          <a:p>
            <a:r>
              <a:rPr lang="fr-FR" dirty="0"/>
              <a:t>ENHANCE</a:t>
            </a:r>
          </a:p>
        </p:txBody>
      </p:sp>
      <p:sp>
        <p:nvSpPr>
          <p:cNvPr id="6" name="Espace réservé du numéro de diapositive 5"/>
          <p:cNvSpPr>
            <a:spLocks noGrp="1"/>
          </p:cNvSpPr>
          <p:nvPr>
            <p:ph type="sldNum" sz="quarter" idx="4"/>
          </p:nvPr>
        </p:nvSpPr>
        <p:spPr>
          <a:xfrm>
            <a:off x="9092982" y="6356350"/>
            <a:ext cx="2743200" cy="365125"/>
          </a:xfrm>
          <a:prstGeom prst="rect">
            <a:avLst/>
          </a:prstGeom>
        </p:spPr>
        <p:txBody>
          <a:bodyPr vert="horz" lIns="91440" tIns="45720" rIns="91440" bIns="45720" rtlCol="0" anchor="ctr"/>
          <a:lstStyle>
            <a:lvl1pPr algn="r">
              <a:defRPr sz="1400" b="1">
                <a:solidFill>
                  <a:srgbClr val="668DDC"/>
                </a:solidFill>
                <a:latin typeface="Candara" panose="020E0502030303020204" pitchFamily="34" charset="0"/>
              </a:defRPr>
            </a:lvl1pPr>
          </a:lstStyle>
          <a:p>
            <a:fld id="{874FCA8F-EA25-44D0-9F42-6732B702DD6A}" type="slidenum">
              <a:rPr lang="fr-FR" smtClean="0"/>
              <a:pPr/>
              <a:t>‹#›</a:t>
            </a:fld>
            <a:endParaRPr lang="fr-FR" b="1" dirty="0"/>
          </a:p>
        </p:txBody>
      </p:sp>
      <p:grpSp>
        <p:nvGrpSpPr>
          <p:cNvPr id="8" name="Groupe 7"/>
          <p:cNvGrpSpPr/>
          <p:nvPr userDrawn="1"/>
        </p:nvGrpSpPr>
        <p:grpSpPr>
          <a:xfrm>
            <a:off x="85725" y="1"/>
            <a:ext cx="257175" cy="1690687"/>
            <a:chOff x="85725" y="1"/>
            <a:chExt cx="257175" cy="1690687"/>
          </a:xfrm>
        </p:grpSpPr>
        <p:sp>
          <p:nvSpPr>
            <p:cNvPr id="9" name="Rectangle 8"/>
            <p:cNvSpPr/>
            <p:nvPr userDrawn="1"/>
          </p:nvSpPr>
          <p:spPr>
            <a:xfrm rot="10800000">
              <a:off x="85725" y="2"/>
              <a:ext cx="60850" cy="16906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userDrawn="1"/>
          </p:nvSpPr>
          <p:spPr>
            <a:xfrm rot="10800000">
              <a:off x="181220" y="2"/>
              <a:ext cx="60850" cy="1690686"/>
            </a:xfrm>
            <a:prstGeom prst="rect">
              <a:avLst/>
            </a:prstGeom>
            <a:solidFill>
              <a:srgbClr val="234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userDrawn="1"/>
          </p:nvSpPr>
          <p:spPr>
            <a:xfrm rot="10800000">
              <a:off x="282050" y="1"/>
              <a:ext cx="60850" cy="1690686"/>
            </a:xfrm>
            <a:prstGeom prst="rect">
              <a:avLst/>
            </a:prstGeom>
            <a:solidFill>
              <a:srgbClr val="447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Espace réservé du titre 1"/>
          <p:cNvSpPr>
            <a:spLocks noGrp="1"/>
          </p:cNvSpPr>
          <p:nvPr>
            <p:ph type="title"/>
          </p:nvPr>
        </p:nvSpPr>
        <p:spPr>
          <a:xfrm>
            <a:off x="478374" y="94961"/>
            <a:ext cx="11357808" cy="952871"/>
          </a:xfrm>
          <a:prstGeom prst="rect">
            <a:avLst/>
          </a:prstGeom>
        </p:spPr>
        <p:txBody>
          <a:bodyPr vert="horz" lIns="91440" tIns="45720" rIns="91440" bIns="45720" rtlCol="0" anchor="ctr">
            <a:normAutofit/>
          </a:bodyPr>
          <a:lstStyle/>
          <a:p>
            <a:r>
              <a:rPr lang="en-GB" noProof="0"/>
              <a:t>Modifiez le style du titre</a:t>
            </a:r>
          </a:p>
        </p:txBody>
      </p:sp>
      <p:sp>
        <p:nvSpPr>
          <p:cNvPr id="13" name="Espace réservé du texte 2"/>
          <p:cNvSpPr>
            <a:spLocks noGrp="1"/>
          </p:cNvSpPr>
          <p:nvPr>
            <p:ph type="body" idx="1"/>
          </p:nvPr>
        </p:nvSpPr>
        <p:spPr>
          <a:xfrm>
            <a:off x="478374" y="1232282"/>
            <a:ext cx="11357808" cy="5043828"/>
          </a:xfrm>
          <a:prstGeom prst="rect">
            <a:avLst/>
          </a:prstGeom>
        </p:spPr>
        <p:txBody>
          <a:bodyPr vert="horz" lIns="91440" tIns="45720" rIns="91440" bIns="45720" rtlCol="0">
            <a:normAutofit/>
          </a:bodyPr>
          <a:lstStyle/>
          <a:p>
            <a:pPr lvl="0"/>
            <a:r>
              <a:rPr lang="en-GB" noProof="0" dirty="0"/>
              <a:t>Modifier les styles du </a:t>
            </a:r>
            <a:r>
              <a:rPr lang="en-GB" noProof="0" dirty="0" err="1"/>
              <a:t>texte</a:t>
            </a:r>
            <a:r>
              <a:rPr lang="en-GB" noProof="0" dirty="0"/>
              <a:t> du masque</a:t>
            </a:r>
          </a:p>
          <a:p>
            <a:pPr lvl="1"/>
            <a:r>
              <a:rPr lang="en-GB" noProof="0" dirty="0" err="1"/>
              <a:t>Deuxième</a:t>
            </a:r>
            <a:r>
              <a:rPr lang="en-GB" noProof="0" dirty="0"/>
              <a:t> </a:t>
            </a:r>
            <a:r>
              <a:rPr lang="en-GB" noProof="0" dirty="0" err="1"/>
              <a:t>niveau</a:t>
            </a:r>
            <a:endParaRPr lang="en-GB" noProof="0" dirty="0"/>
          </a:p>
          <a:p>
            <a:pPr lvl="2"/>
            <a:r>
              <a:rPr lang="en-GB" noProof="0" dirty="0" err="1"/>
              <a:t>Troisième</a:t>
            </a:r>
            <a:r>
              <a:rPr lang="en-GB" noProof="0" dirty="0"/>
              <a:t> </a:t>
            </a:r>
            <a:r>
              <a:rPr lang="en-GB" noProof="0" dirty="0" err="1"/>
              <a:t>niveau</a:t>
            </a:r>
            <a:endParaRPr lang="en-GB" noProof="0" dirty="0"/>
          </a:p>
          <a:p>
            <a:pPr lvl="3"/>
            <a:r>
              <a:rPr lang="en-GB" noProof="0" dirty="0" err="1"/>
              <a:t>Quatrième</a:t>
            </a:r>
            <a:r>
              <a:rPr lang="en-GB" noProof="0" dirty="0"/>
              <a:t> </a:t>
            </a:r>
            <a:r>
              <a:rPr lang="en-GB" noProof="0" dirty="0" err="1"/>
              <a:t>niveau</a:t>
            </a:r>
            <a:endParaRPr lang="en-GB" noProof="0" dirty="0"/>
          </a:p>
          <a:p>
            <a:pPr lvl="4"/>
            <a:r>
              <a:rPr lang="en-GB" noProof="0" dirty="0" err="1"/>
              <a:t>Cinquième</a:t>
            </a:r>
            <a:r>
              <a:rPr lang="en-GB" noProof="0" dirty="0"/>
              <a:t> </a:t>
            </a:r>
            <a:r>
              <a:rPr lang="en-GB" noProof="0" dirty="0" err="1"/>
              <a:t>niveau</a:t>
            </a:r>
            <a:endParaRPr lang="en-GB" noProof="0" dirty="0"/>
          </a:p>
        </p:txBody>
      </p:sp>
    </p:spTree>
    <p:extLst>
      <p:ext uri="{BB962C8B-B14F-4D97-AF65-F5344CB8AC3E}">
        <p14:creationId xmlns:p14="http://schemas.microsoft.com/office/powerpoint/2010/main" val="3280515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l" defTabSz="914400" rtl="0" eaLnBrk="1" latinLnBrk="0" hangingPunct="1">
        <a:lnSpc>
          <a:spcPct val="90000"/>
        </a:lnSpc>
        <a:spcBef>
          <a:spcPct val="0"/>
        </a:spcBef>
        <a:buNone/>
        <a:defRPr sz="3200" b="1" kern="1200">
          <a:solidFill>
            <a:srgbClr val="234A99"/>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s://www.kaggle.com/competitions/demand-forecasting-kernels-only/overview" TargetMode="External"/><Relationship Id="rId7" Type="http://schemas.openxmlformats.org/officeDocument/2006/relationships/hyperlink" Target="https://doi.org/10.1007/3-540-33230-8" TargetMode="External"/><Relationship Id="rId2" Type="http://schemas.openxmlformats.org/officeDocument/2006/relationships/hyperlink" Target="https://datainmyuniverse.medium.com/tree-based-machine-learning-model-for-demand-forecasting-with-python-and-apache-spark-a-69ab07e9e833" TargetMode="External"/><Relationship Id="rId1" Type="http://schemas.openxmlformats.org/officeDocument/2006/relationships/slideLayout" Target="../slideLayouts/slideLayout6.xml"/><Relationship Id="rId6" Type="http://schemas.openxmlformats.org/officeDocument/2006/relationships/hyperlink" Target="https://doi.org/10.1016/j.bushor.2014.06.004" TargetMode="External"/><Relationship Id="rId5" Type="http://schemas.openxmlformats.org/officeDocument/2006/relationships/hyperlink" Target="https://library.oapen.org/handle/20.500.12657/49414" TargetMode="External"/><Relationship Id="rId4" Type="http://schemas.openxmlformats.org/officeDocument/2006/relationships/hyperlink" Target="https://colah.github.io/posts/2015-08-Understanding-LSTM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en-US" sz="4400" dirty="0" smtClean="0"/>
              <a:t>Data Analytics for Inventory Management</a:t>
            </a:r>
            <a:endParaRPr lang="en-GB" sz="4400" dirty="0"/>
          </a:p>
        </p:txBody>
      </p:sp>
      <p:sp>
        <p:nvSpPr>
          <p:cNvPr id="3" name="Sous-titre 2"/>
          <p:cNvSpPr>
            <a:spLocks noGrp="1"/>
          </p:cNvSpPr>
          <p:nvPr>
            <p:ph type="subTitle" idx="1"/>
          </p:nvPr>
        </p:nvSpPr>
        <p:spPr>
          <a:xfrm>
            <a:off x="1524000" y="5040409"/>
            <a:ext cx="9144000" cy="475176"/>
          </a:xfrm>
        </p:spPr>
        <p:txBody>
          <a:bodyPr>
            <a:normAutofit/>
          </a:bodyPr>
          <a:lstStyle/>
          <a:p>
            <a:r>
              <a:rPr lang="fr-FR" sz="2200" dirty="0" smtClean="0"/>
              <a:t>Artem </a:t>
            </a:r>
            <a:r>
              <a:rPr lang="fr-FR" sz="2200" dirty="0" err="1" smtClean="0"/>
              <a:t>Nazarenko</a:t>
            </a:r>
            <a:r>
              <a:rPr lang="fr-FR" sz="2200" dirty="0" smtClean="0"/>
              <a:t>, Joao </a:t>
            </a:r>
            <a:r>
              <a:rPr lang="fr-FR" sz="2200" dirty="0" err="1" smtClean="0"/>
              <a:t>Sarraipa</a:t>
            </a:r>
            <a:r>
              <a:rPr lang="fr-FR" sz="2200" dirty="0"/>
              <a:t> and Majid </a:t>
            </a:r>
            <a:r>
              <a:rPr lang="fr-FR" sz="2200" dirty="0" err="1" smtClean="0"/>
              <a:t>Zamiri</a:t>
            </a:r>
            <a:endParaRPr lang="fr-FR" sz="2200" dirty="0"/>
          </a:p>
        </p:txBody>
      </p:sp>
      <p:sp>
        <p:nvSpPr>
          <p:cNvPr id="4" name="Espace réservé de la date 3"/>
          <p:cNvSpPr>
            <a:spLocks noGrp="1"/>
          </p:cNvSpPr>
          <p:nvPr>
            <p:ph type="dt" sz="half" idx="10"/>
          </p:nvPr>
        </p:nvSpPr>
        <p:spPr/>
        <p:txBody>
          <a:bodyPr/>
          <a:lstStyle/>
          <a:p>
            <a:fld id="{01B8F36E-004C-45C9-BA67-3D374E625E44}" type="datetime1">
              <a:rPr lang="fr-FR" smtClean="0"/>
              <a:pPr/>
              <a:t>19/05/2023</a:t>
            </a:fld>
            <a:endParaRPr lang="fr-FR" dirty="0"/>
          </a:p>
        </p:txBody>
      </p:sp>
      <p:sp>
        <p:nvSpPr>
          <p:cNvPr id="5" name="Espace réservé du pied de page 4"/>
          <p:cNvSpPr>
            <a:spLocks noGrp="1"/>
          </p:cNvSpPr>
          <p:nvPr>
            <p:ph type="ftr" sz="quarter" idx="11"/>
          </p:nvPr>
        </p:nvSpPr>
        <p:spPr/>
        <p:txBody>
          <a:bodyPr/>
          <a:lstStyle/>
          <a:p>
            <a:r>
              <a:rPr lang="fr-FR"/>
              <a:t>ENHANCE</a:t>
            </a:r>
            <a:endParaRPr lang="fr-FR" dirty="0"/>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1</a:t>
            </a:fld>
            <a:endParaRPr lang="fr-FR" dirty="0"/>
          </a:p>
        </p:txBody>
      </p:sp>
      <p:sp>
        <p:nvSpPr>
          <p:cNvPr id="7" name="Sous-titre 2"/>
          <p:cNvSpPr txBox="1">
            <a:spLocks/>
          </p:cNvSpPr>
          <p:nvPr/>
        </p:nvSpPr>
        <p:spPr>
          <a:xfrm>
            <a:off x="1524000" y="5698379"/>
            <a:ext cx="9144000" cy="4751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668DDC"/>
                </a:solidFill>
                <a:latin typeface="Candara" panose="020E0502030303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andara" panose="020E0502030303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andara" panose="020E0502030303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andara" panose="020E0502030303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andara" panose="020E0502030303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200" dirty="0" smtClean="0"/>
              <a:t>NOVA </a:t>
            </a:r>
            <a:r>
              <a:rPr lang="fr-FR" sz="2200" dirty="0" err="1" smtClean="0"/>
              <a:t>University</a:t>
            </a:r>
            <a:r>
              <a:rPr lang="fr-FR" sz="2200" dirty="0" smtClean="0"/>
              <a:t> </a:t>
            </a:r>
            <a:r>
              <a:rPr lang="fr-FR" sz="2200" dirty="0" err="1" smtClean="0"/>
              <a:t>Lisbon</a:t>
            </a:r>
            <a:r>
              <a:rPr lang="fr-FR" sz="2200" dirty="0" smtClean="0"/>
              <a:t> (UNL)</a:t>
            </a:r>
            <a:endParaRPr lang="fr-FR" sz="2200" dirty="0"/>
          </a:p>
        </p:txBody>
      </p:sp>
    </p:spTree>
    <p:extLst>
      <p:ext uri="{BB962C8B-B14F-4D97-AF65-F5344CB8AC3E}">
        <p14:creationId xmlns:p14="http://schemas.microsoft.com/office/powerpoint/2010/main" val="25844138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B5223386-AB8A-4EBB-8EA2-03405B75068E}"/>
              </a:ext>
            </a:extLst>
          </p:cNvPr>
          <p:cNvSpPr>
            <a:spLocks noGrp="1"/>
          </p:cNvSpPr>
          <p:nvPr>
            <p:ph idx="1"/>
          </p:nvPr>
        </p:nvSpPr>
        <p:spPr>
          <a:xfrm>
            <a:off x="473224" y="1253332"/>
            <a:ext cx="8395005" cy="4755582"/>
          </a:xfrm>
        </p:spPr>
        <p:txBody>
          <a:bodyPr>
            <a:normAutofit/>
          </a:bodyPr>
          <a:lstStyle/>
          <a:p>
            <a:pPr>
              <a:buNone/>
            </a:pPr>
            <a:r>
              <a:rPr lang="en-GB" dirty="0" smtClean="0"/>
              <a:t>Inventory control helps to:</a:t>
            </a:r>
          </a:p>
          <a:p>
            <a:pPr marL="271463" indent="0"/>
            <a:r>
              <a:rPr lang="en-GB" dirty="0" smtClean="0"/>
              <a:t>protect </a:t>
            </a:r>
            <a:r>
              <a:rPr lang="en-GB" dirty="0"/>
              <a:t>a company </a:t>
            </a:r>
            <a:r>
              <a:rPr lang="en-GB" dirty="0" smtClean="0"/>
              <a:t>in the case of demand fluctuations,</a:t>
            </a:r>
            <a:endParaRPr lang="en-GB" dirty="0"/>
          </a:p>
          <a:p>
            <a:pPr marL="271463" indent="0"/>
            <a:r>
              <a:rPr lang="en-GB" dirty="0" smtClean="0"/>
              <a:t>maintain control over the </a:t>
            </a:r>
            <a:r>
              <a:rPr lang="en-GB" dirty="0"/>
              <a:t>loss of materials due to carelessness or </a:t>
            </a:r>
            <a:r>
              <a:rPr lang="en-GB" dirty="0" smtClean="0"/>
              <a:t>stealing,</a:t>
            </a:r>
            <a:endParaRPr lang="en-GB" dirty="0"/>
          </a:p>
          <a:p>
            <a:pPr marL="271463" indent="0"/>
            <a:r>
              <a:rPr lang="en-GB" dirty="0" smtClean="0"/>
              <a:t>minimize </a:t>
            </a:r>
            <a:r>
              <a:rPr lang="en-GB" dirty="0"/>
              <a:t>administrative workload, manpower requirement, </a:t>
            </a:r>
          </a:p>
          <a:p>
            <a:pPr marL="271463" indent="0"/>
            <a:r>
              <a:rPr lang="en-GB" dirty="0" smtClean="0"/>
              <a:t>keep </a:t>
            </a:r>
            <a:r>
              <a:rPr lang="en-GB" dirty="0"/>
              <a:t>a smooth flow of raw materials and aids in </a:t>
            </a:r>
            <a:r>
              <a:rPr lang="en-GB" dirty="0" smtClean="0"/>
              <a:t>continuing </a:t>
            </a:r>
            <a:r>
              <a:rPr lang="en-GB" dirty="0"/>
              <a:t>production operations,</a:t>
            </a:r>
          </a:p>
          <a:p>
            <a:pPr marL="271463" indent="0"/>
            <a:r>
              <a:rPr lang="en-GB" dirty="0" smtClean="0"/>
              <a:t>check </a:t>
            </a:r>
            <a:r>
              <a:rPr lang="en-GB" dirty="0"/>
              <a:t>and </a:t>
            </a:r>
            <a:r>
              <a:rPr lang="en-GB" dirty="0" smtClean="0"/>
              <a:t>maintain </a:t>
            </a:r>
            <a:r>
              <a:rPr lang="en-GB" dirty="0"/>
              <a:t>the right </a:t>
            </a:r>
            <a:r>
              <a:rPr lang="en-GB" dirty="0" smtClean="0"/>
              <a:t>amount of stock,</a:t>
            </a:r>
            <a:endParaRPr lang="en-GB" dirty="0"/>
          </a:p>
          <a:p>
            <a:pPr marL="271463" indent="0"/>
            <a:r>
              <a:rPr lang="en-GB" dirty="0"/>
              <a:t> </a:t>
            </a:r>
            <a:r>
              <a:rPr lang="en-GB" dirty="0" smtClean="0"/>
              <a:t>avoid </a:t>
            </a:r>
            <a:r>
              <a:rPr lang="en-GB" dirty="0"/>
              <a:t>duplication in the ordering of stock</a:t>
            </a:r>
            <a:r>
              <a:rPr lang="en-GB" dirty="0" smtClean="0"/>
              <a:t>,</a:t>
            </a:r>
            <a:endParaRPr lang="en-GB" dirty="0"/>
          </a:p>
          <a:p>
            <a:pPr marL="271463" indent="0"/>
            <a:r>
              <a:rPr lang="en-GB" dirty="0"/>
              <a:t> </a:t>
            </a:r>
            <a:r>
              <a:rPr lang="en-GB" dirty="0" smtClean="0"/>
              <a:t>simplify </a:t>
            </a:r>
            <a:r>
              <a:rPr lang="en-GB" dirty="0"/>
              <a:t>cost accounting </a:t>
            </a:r>
            <a:r>
              <a:rPr lang="en-GB" dirty="0" smtClean="0"/>
              <a:t>activities</a:t>
            </a:r>
            <a:endParaRPr lang="en-GB" dirty="0"/>
          </a:p>
        </p:txBody>
      </p:sp>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10</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lstStyle/>
          <a:p>
            <a:r>
              <a:rPr lang="en-GB" dirty="0"/>
              <a:t>Importance of Inventory Control </a:t>
            </a:r>
          </a:p>
        </p:txBody>
      </p:sp>
      <p:pic>
        <p:nvPicPr>
          <p:cNvPr id="2050" name="Picture 2" descr="TOP FIVE BENEFITS OF A GOOD INVENTORY MANAGEMENT STRATEGY - Costa Systems -  Epos Systems">
            <a:extLst>
              <a:ext uri="{FF2B5EF4-FFF2-40B4-BE49-F238E27FC236}">
                <a16:creationId xmlns:a16="http://schemas.microsoft.com/office/drawing/2014/main" id="{CA2A171D-62A9-47B0-9309-5A772891C5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0290" y="3003550"/>
            <a:ext cx="4120406" cy="357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2805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B5223386-AB8A-4EBB-8EA2-03405B75068E}"/>
              </a:ext>
            </a:extLst>
          </p:cNvPr>
          <p:cNvSpPr>
            <a:spLocks noGrp="1"/>
          </p:cNvSpPr>
          <p:nvPr>
            <p:ph idx="1"/>
          </p:nvPr>
        </p:nvSpPr>
        <p:spPr>
          <a:xfrm>
            <a:off x="541412" y="911363"/>
            <a:ext cx="11109176" cy="5678876"/>
          </a:xfrm>
        </p:spPr>
        <p:txBody>
          <a:bodyPr>
            <a:normAutofit lnSpcReduction="10000"/>
          </a:bodyPr>
          <a:lstStyle/>
          <a:p>
            <a:r>
              <a:rPr lang="en-GB" dirty="0"/>
              <a:t>Lack of knowledge about the inventory,</a:t>
            </a:r>
          </a:p>
          <a:p>
            <a:r>
              <a:rPr lang="en-GB" dirty="0"/>
              <a:t>Inefficient processes,</a:t>
            </a:r>
          </a:p>
          <a:p>
            <a:r>
              <a:rPr lang="en-GB" dirty="0" smtClean="0"/>
              <a:t>Rapidly fluctuating </a:t>
            </a:r>
            <a:r>
              <a:rPr lang="en-GB" dirty="0"/>
              <a:t>customer demand,</a:t>
            </a:r>
          </a:p>
          <a:p>
            <a:r>
              <a:rPr lang="en-GB" dirty="0"/>
              <a:t>Inconsistent tracking,</a:t>
            </a:r>
          </a:p>
          <a:p>
            <a:r>
              <a:rPr lang="en-GB" dirty="0"/>
              <a:t>Insufficient order management,</a:t>
            </a:r>
          </a:p>
          <a:p>
            <a:r>
              <a:rPr lang="en-GB" dirty="0"/>
              <a:t>Inaccurate data/ Inadequate product </a:t>
            </a:r>
            <a:endParaRPr lang="en-GB" dirty="0" smtClean="0"/>
          </a:p>
          <a:p>
            <a:pPr marL="0" indent="0">
              <a:buNone/>
            </a:pPr>
            <a:r>
              <a:rPr lang="en-GB" dirty="0" smtClean="0"/>
              <a:t>specifications</a:t>
            </a:r>
            <a:r>
              <a:rPr lang="en-GB" dirty="0"/>
              <a:t>,</a:t>
            </a:r>
          </a:p>
          <a:p>
            <a:r>
              <a:rPr lang="en-GB" dirty="0"/>
              <a:t>Manual documentation/calculation,</a:t>
            </a:r>
          </a:p>
          <a:p>
            <a:r>
              <a:rPr lang="en-GB" dirty="0"/>
              <a:t>High-cost of inventory,</a:t>
            </a:r>
          </a:p>
          <a:p>
            <a:r>
              <a:rPr lang="en-GB" dirty="0"/>
              <a:t>Unorganized warehouse space,</a:t>
            </a:r>
          </a:p>
          <a:p>
            <a:r>
              <a:rPr lang="en-GB" dirty="0" smtClean="0"/>
              <a:t>Overstocking </a:t>
            </a:r>
            <a:r>
              <a:rPr lang="en-GB" dirty="0"/>
              <a:t>or </a:t>
            </a:r>
            <a:r>
              <a:rPr lang="en-GB" dirty="0" err="1" smtClean="0"/>
              <a:t>stockouts</a:t>
            </a:r>
            <a:r>
              <a:rPr lang="en-GB" dirty="0" smtClean="0"/>
              <a:t> </a:t>
            </a:r>
            <a:r>
              <a:rPr lang="en-GB" dirty="0"/>
              <a:t>of products,</a:t>
            </a:r>
          </a:p>
          <a:p>
            <a:r>
              <a:rPr lang="en-GB" dirty="0" smtClean="0"/>
              <a:t>Inadequate technological </a:t>
            </a:r>
            <a:r>
              <a:rPr lang="en-GB" dirty="0"/>
              <a:t>support,</a:t>
            </a:r>
          </a:p>
          <a:p>
            <a:r>
              <a:rPr lang="en-GB" dirty="0"/>
              <a:t>Miscommunications/ Shipping </a:t>
            </a:r>
            <a:r>
              <a:rPr lang="en-GB" dirty="0" smtClean="0"/>
              <a:t>wrong items.</a:t>
            </a:r>
            <a:endParaRPr lang="en-GB" dirty="0"/>
          </a:p>
        </p:txBody>
      </p:sp>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11</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lstStyle/>
          <a:p>
            <a:r>
              <a:rPr lang="en-GB" dirty="0"/>
              <a:t>Common Inventory Control Problems</a:t>
            </a:r>
          </a:p>
        </p:txBody>
      </p:sp>
      <p:pic>
        <p:nvPicPr>
          <p:cNvPr id="5122" name="Picture 2" descr="Inventory Madness: July 2014">
            <a:extLst>
              <a:ext uri="{FF2B5EF4-FFF2-40B4-BE49-F238E27FC236}">
                <a16:creationId xmlns:a16="http://schemas.microsoft.com/office/drawing/2014/main" id="{13D5170A-CEF7-4036-B4F6-F094DC5863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1947" y="1262123"/>
            <a:ext cx="4971596" cy="497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861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dirty="0" smtClean="0"/>
              <a:t>Chapter 1.2 – </a:t>
            </a:r>
            <a:r>
              <a:rPr lang="en-US" sz="4000" dirty="0"/>
              <a:t>Inventory Systems and Inventory Policies</a:t>
            </a:r>
          </a:p>
        </p:txBody>
      </p:sp>
      <p:sp>
        <p:nvSpPr>
          <p:cNvPr id="4" name="Date Placeholder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Footer Placeholder 4"/>
          <p:cNvSpPr>
            <a:spLocks noGrp="1"/>
          </p:cNvSpPr>
          <p:nvPr>
            <p:ph type="ftr" sz="quarter" idx="11"/>
          </p:nvPr>
        </p:nvSpPr>
        <p:spPr/>
        <p:txBody>
          <a:bodyPr/>
          <a:lstStyle/>
          <a:p>
            <a:r>
              <a:rPr lang="fr-FR" smtClean="0"/>
              <a:t>ENHANCE</a:t>
            </a:r>
            <a:endParaRPr lang="fr-FR"/>
          </a:p>
        </p:txBody>
      </p:sp>
      <p:sp>
        <p:nvSpPr>
          <p:cNvPr id="6" name="Slide Number Placeholder 5"/>
          <p:cNvSpPr>
            <a:spLocks noGrp="1"/>
          </p:cNvSpPr>
          <p:nvPr>
            <p:ph type="sldNum" sz="quarter" idx="12"/>
          </p:nvPr>
        </p:nvSpPr>
        <p:spPr/>
        <p:txBody>
          <a:bodyPr/>
          <a:lstStyle/>
          <a:p>
            <a:fld id="{874FCA8F-EA25-44D0-9F42-6732B702DD6A}" type="slidenum">
              <a:rPr lang="fr-FR" smtClean="0"/>
              <a:pPr/>
              <a:t>12</a:t>
            </a:fld>
            <a:endParaRPr lang="fr-FR"/>
          </a:p>
        </p:txBody>
      </p:sp>
    </p:spTree>
    <p:extLst>
      <p:ext uri="{BB962C8B-B14F-4D97-AF65-F5344CB8AC3E}">
        <p14:creationId xmlns:p14="http://schemas.microsoft.com/office/powerpoint/2010/main" val="41573654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13</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GB" dirty="0" smtClean="0"/>
              <a:t>Inventory </a:t>
            </a:r>
            <a:r>
              <a:rPr lang="en-GB" dirty="0"/>
              <a:t>System</a:t>
            </a:r>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480265" y="1063097"/>
            <a:ext cx="10294475" cy="15495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200" b="1" dirty="0"/>
              <a:t>Inventory system </a:t>
            </a:r>
            <a:r>
              <a:rPr lang="en-GB" sz="2200" dirty="0"/>
              <a:t>is the combination of </a:t>
            </a:r>
            <a:r>
              <a:rPr lang="en-GB" sz="2200" dirty="0" smtClean="0"/>
              <a:t>technologies </a:t>
            </a:r>
            <a:r>
              <a:rPr lang="en-GB" sz="2200" dirty="0"/>
              <a:t>(hardware and software), processes, and procedures used to integrate, track, and update all </a:t>
            </a:r>
            <a:r>
              <a:rPr lang="en-GB" sz="2200" dirty="0" smtClean="0"/>
              <a:t>information regarding </a:t>
            </a:r>
            <a:r>
              <a:rPr lang="en-GB" sz="2200" dirty="0"/>
              <a:t>the maintenance of stocked products throughout the entire supply chain, from purchasing to production to end sales.</a:t>
            </a:r>
          </a:p>
        </p:txBody>
      </p:sp>
      <p:pic>
        <p:nvPicPr>
          <p:cNvPr id="16386" name="Picture 2" descr="Free online inventory app | Inventory management app| Inventory tracking  app - Zoho Creator">
            <a:extLst>
              <a:ext uri="{FF2B5EF4-FFF2-40B4-BE49-F238E27FC236}">
                <a16:creationId xmlns:a16="http://schemas.microsoft.com/office/drawing/2014/main" id="{982B447D-7EC9-4281-B29A-1C70983C6B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257" y="2948227"/>
            <a:ext cx="5397396" cy="3232153"/>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9">
            <a:extLst>
              <a:ext uri="{FF2B5EF4-FFF2-40B4-BE49-F238E27FC236}">
                <a16:creationId xmlns:a16="http://schemas.microsoft.com/office/drawing/2014/main" id="{AFCFFE6E-EC95-4C66-AFE2-9AA21C530774}"/>
              </a:ext>
            </a:extLst>
          </p:cNvPr>
          <p:cNvSpPr txBox="1">
            <a:spLocks/>
          </p:cNvSpPr>
          <p:nvPr/>
        </p:nvSpPr>
        <p:spPr>
          <a:xfrm>
            <a:off x="440976" y="2828426"/>
            <a:ext cx="5057886" cy="3267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200" dirty="0" smtClean="0"/>
              <a:t>Inventory system enables businesses to save the time and effort required to manage their stock.</a:t>
            </a:r>
          </a:p>
          <a:p>
            <a:pPr>
              <a:lnSpc>
                <a:spcPct val="100000"/>
              </a:lnSpc>
            </a:pPr>
            <a:r>
              <a:rPr lang="en-GB" sz="2200" dirty="0" smtClean="0"/>
              <a:t>For </a:t>
            </a:r>
            <a:r>
              <a:rPr lang="en-GB" sz="2200" dirty="0"/>
              <a:t>example, an inventory system tracks and updates the raw materials, inventory purchases, products, inventory maintenance, demand forecast, inventory costs, and final sales.</a:t>
            </a:r>
          </a:p>
        </p:txBody>
      </p:sp>
    </p:spTree>
    <p:extLst>
      <p:ext uri="{BB962C8B-B14F-4D97-AF65-F5344CB8AC3E}">
        <p14:creationId xmlns:p14="http://schemas.microsoft.com/office/powerpoint/2010/main" val="26750023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14</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GB" dirty="0"/>
              <a:t>Types of Inventory System</a:t>
            </a:r>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694349" y="1222754"/>
            <a:ext cx="11141833" cy="7475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2300" b="1" dirty="0"/>
              <a:t>There are several </a:t>
            </a:r>
            <a:r>
              <a:rPr lang="en-GB" sz="2300" b="1" dirty="0" smtClean="0"/>
              <a:t>types </a:t>
            </a:r>
            <a:r>
              <a:rPr lang="en-GB" sz="2300" b="1" dirty="0"/>
              <a:t>of inventory systems available, the most commonly used </a:t>
            </a:r>
            <a:r>
              <a:rPr lang="en-GB" sz="2300" b="1" dirty="0" smtClean="0"/>
              <a:t>include:</a:t>
            </a:r>
            <a:endParaRPr lang="en-GB" sz="2300" dirty="0"/>
          </a:p>
        </p:txBody>
      </p:sp>
      <p:sp>
        <p:nvSpPr>
          <p:cNvPr id="12" name="Espace réservé du contenu 9">
            <a:extLst>
              <a:ext uri="{FF2B5EF4-FFF2-40B4-BE49-F238E27FC236}">
                <a16:creationId xmlns:a16="http://schemas.microsoft.com/office/drawing/2014/main" id="{AFCFFE6E-EC95-4C66-AFE2-9AA21C530774}"/>
              </a:ext>
            </a:extLst>
          </p:cNvPr>
          <p:cNvSpPr txBox="1">
            <a:spLocks/>
          </p:cNvSpPr>
          <p:nvPr/>
        </p:nvSpPr>
        <p:spPr>
          <a:xfrm>
            <a:off x="694349" y="2089603"/>
            <a:ext cx="7633222" cy="1964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300" b="1" dirty="0" smtClean="0"/>
              <a:t>Perpetual inventory system </a:t>
            </a:r>
            <a:r>
              <a:rPr lang="en-GB" sz="2300" dirty="0" smtClean="0"/>
              <a:t>– </a:t>
            </a:r>
            <a:r>
              <a:rPr lang="en-GB" sz="2300" dirty="0"/>
              <a:t>tracks inventory on a continual basis. This means that updates are automatically made to inventory levels when items are bought and new inventory is received, and purchases and returns are instantly recorded in the company’s inventory accounts.</a:t>
            </a:r>
          </a:p>
        </p:txBody>
      </p:sp>
      <p:pic>
        <p:nvPicPr>
          <p:cNvPr id="17410" name="Picture 2" descr="Perpetual Inventory System | Creative Safety Supply">
            <a:extLst>
              <a:ext uri="{FF2B5EF4-FFF2-40B4-BE49-F238E27FC236}">
                <a16:creationId xmlns:a16="http://schemas.microsoft.com/office/drawing/2014/main" id="{B5041129-2B65-4F6D-B26E-0FC4A82C1A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571" y="2271645"/>
            <a:ext cx="3361718" cy="157101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Perpetual Inventory System vs. Periodic Inventory System: Pros &amp; Cons">
            <a:extLst>
              <a:ext uri="{FF2B5EF4-FFF2-40B4-BE49-F238E27FC236}">
                <a16:creationId xmlns:a16="http://schemas.microsoft.com/office/drawing/2014/main" id="{4EF4DEB8-4064-4AD4-B35E-025206667C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8435" y="4312555"/>
            <a:ext cx="3377811" cy="178571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9">
            <a:extLst>
              <a:ext uri="{FF2B5EF4-FFF2-40B4-BE49-F238E27FC236}">
                <a16:creationId xmlns:a16="http://schemas.microsoft.com/office/drawing/2014/main" id="{2F402C9B-21B1-4036-8C36-E53D6FDBDADD}"/>
              </a:ext>
            </a:extLst>
          </p:cNvPr>
          <p:cNvSpPr txBox="1">
            <a:spLocks/>
          </p:cNvSpPr>
          <p:nvPr/>
        </p:nvSpPr>
        <p:spPr>
          <a:xfrm>
            <a:off x="4583963" y="4222976"/>
            <a:ext cx="7335897" cy="1964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300" b="1" dirty="0"/>
              <a:t>Periodic inventory system </a:t>
            </a:r>
            <a:r>
              <a:rPr lang="en-GB" sz="2300" dirty="0" smtClean="0"/>
              <a:t>– </a:t>
            </a:r>
            <a:r>
              <a:rPr lang="en-GB" sz="2300" dirty="0"/>
              <a:t>tracks inventory at the end of an accounting period. This can be on a weekly, monthly, quarterly, or annual basis. Companies will know the beginning and end of their inventory levels during the period by using physical inventory counts. </a:t>
            </a:r>
          </a:p>
        </p:txBody>
      </p:sp>
    </p:spTree>
    <p:extLst>
      <p:ext uri="{BB962C8B-B14F-4D97-AF65-F5344CB8AC3E}">
        <p14:creationId xmlns:p14="http://schemas.microsoft.com/office/powerpoint/2010/main" val="42190233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15</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GB" dirty="0"/>
              <a:t>Policies for Inventory </a:t>
            </a:r>
            <a:r>
              <a:rPr lang="en-GB" dirty="0" smtClean="0"/>
              <a:t>System</a:t>
            </a:r>
            <a:endParaRPr lang="en-GB" dirty="0"/>
          </a:p>
        </p:txBody>
      </p:sp>
      <p:sp>
        <p:nvSpPr>
          <p:cNvPr id="12" name="Espace réservé du contenu 9">
            <a:extLst>
              <a:ext uri="{FF2B5EF4-FFF2-40B4-BE49-F238E27FC236}">
                <a16:creationId xmlns:a16="http://schemas.microsoft.com/office/drawing/2014/main" id="{AFCFFE6E-EC95-4C66-AFE2-9AA21C530774}"/>
              </a:ext>
            </a:extLst>
          </p:cNvPr>
          <p:cNvSpPr txBox="1">
            <a:spLocks/>
          </p:cNvSpPr>
          <p:nvPr/>
        </p:nvSpPr>
        <p:spPr>
          <a:xfrm>
            <a:off x="620490" y="966785"/>
            <a:ext cx="8044543" cy="62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2300" b="1" dirty="0"/>
              <a:t>The commonly used policies for inventory systems are:</a:t>
            </a:r>
            <a:endParaRPr lang="en-GB" sz="2300" dirty="0"/>
          </a:p>
        </p:txBody>
      </p:sp>
      <p:sp>
        <p:nvSpPr>
          <p:cNvPr id="13" name="TextBox 12">
            <a:extLst>
              <a:ext uri="{FF2B5EF4-FFF2-40B4-BE49-F238E27FC236}">
                <a16:creationId xmlns:a16="http://schemas.microsoft.com/office/drawing/2014/main" id="{25386805-1E18-4A38-9B89-203CC5335F73}"/>
              </a:ext>
            </a:extLst>
          </p:cNvPr>
          <p:cNvSpPr txBox="1"/>
          <p:nvPr/>
        </p:nvSpPr>
        <p:spPr>
          <a:xfrm>
            <a:off x="874268" y="1416629"/>
            <a:ext cx="10697241" cy="446276"/>
          </a:xfrm>
          <a:prstGeom prst="rect">
            <a:avLst/>
          </a:prstGeom>
          <a:noFill/>
        </p:spPr>
        <p:txBody>
          <a:bodyPr wrap="square">
            <a:spAutoFit/>
          </a:bodyPr>
          <a:lstStyle/>
          <a:p>
            <a:pPr marL="342900" indent="-342900">
              <a:buFont typeface="Wingdings" panose="05000000000000000000" pitchFamily="2" charset="2"/>
              <a:buChar char="Ø"/>
            </a:pPr>
            <a:r>
              <a:rPr lang="en-GB" sz="2300" b="1" dirty="0">
                <a:solidFill>
                  <a:srgbClr val="0070C0"/>
                </a:solidFill>
                <a:latin typeface="Candara" panose="020E0502030303020204" pitchFamily="34" charset="0"/>
              </a:rPr>
              <a:t>Periodic review, order-up-to policy</a:t>
            </a:r>
          </a:p>
        </p:txBody>
      </p:sp>
      <p:sp>
        <p:nvSpPr>
          <p:cNvPr id="15" name="TextBox 14">
            <a:extLst>
              <a:ext uri="{FF2B5EF4-FFF2-40B4-BE49-F238E27FC236}">
                <a16:creationId xmlns:a16="http://schemas.microsoft.com/office/drawing/2014/main" id="{0B19FB9F-4979-4D9B-A1D0-ABB5D553FB1E}"/>
              </a:ext>
            </a:extLst>
          </p:cNvPr>
          <p:cNvSpPr txBox="1"/>
          <p:nvPr/>
        </p:nvSpPr>
        <p:spPr>
          <a:xfrm>
            <a:off x="664022" y="2488177"/>
            <a:ext cx="10697241" cy="1015663"/>
          </a:xfrm>
          <a:prstGeom prst="rect">
            <a:avLst/>
          </a:prstGeom>
          <a:noFill/>
        </p:spPr>
        <p:txBody>
          <a:bodyPr wrap="square">
            <a:spAutoFit/>
          </a:bodyPr>
          <a:lstStyle/>
          <a:p>
            <a:pPr marL="342900" indent="-342900">
              <a:buFont typeface="Arial" panose="020B0604020202020204" pitchFamily="34" charset="0"/>
              <a:buChar char="•"/>
            </a:pPr>
            <a:r>
              <a:rPr lang="en-GB" sz="2000" b="1" dirty="0"/>
              <a:t>When to order</a:t>
            </a:r>
            <a:r>
              <a:rPr lang="en-GB" sz="2000" dirty="0"/>
              <a:t>: Orders are placed like clockwork every </a:t>
            </a:r>
            <a:r>
              <a:rPr lang="en-GB" sz="2000" dirty="0" smtClean="0"/>
              <a:t>R periods. </a:t>
            </a:r>
            <a:r>
              <a:rPr lang="en-GB" sz="2000" dirty="0"/>
              <a:t>The use of a fixed reorder interval is helpful to firms that cannot keep track of their inventory level in real-time or who prefer to issue orders to suppliers at scheduled intervals.</a:t>
            </a:r>
          </a:p>
        </p:txBody>
      </p:sp>
      <p:sp>
        <p:nvSpPr>
          <p:cNvPr id="17" name="TextBox 16">
            <a:extLst>
              <a:ext uri="{FF2B5EF4-FFF2-40B4-BE49-F238E27FC236}">
                <a16:creationId xmlns:a16="http://schemas.microsoft.com/office/drawing/2014/main" id="{75B82513-C9CC-4AE5-83BB-2B42571B3462}"/>
              </a:ext>
            </a:extLst>
          </p:cNvPr>
          <p:cNvSpPr txBox="1"/>
          <p:nvPr/>
        </p:nvSpPr>
        <p:spPr>
          <a:xfrm>
            <a:off x="664023" y="3583847"/>
            <a:ext cx="10580910" cy="707886"/>
          </a:xfrm>
          <a:prstGeom prst="rect">
            <a:avLst/>
          </a:prstGeom>
          <a:noFill/>
        </p:spPr>
        <p:txBody>
          <a:bodyPr wrap="square">
            <a:spAutoFit/>
          </a:bodyPr>
          <a:lstStyle/>
          <a:p>
            <a:pPr marL="342900" indent="-342900">
              <a:buFont typeface="Arial" panose="020B0604020202020204" pitchFamily="34" charset="0"/>
              <a:buChar char="•"/>
            </a:pPr>
            <a:r>
              <a:rPr lang="en-GB" sz="2000" b="1" dirty="0"/>
              <a:t>How much to order</a:t>
            </a:r>
            <a:r>
              <a:rPr lang="en-GB" sz="2000" dirty="0"/>
              <a:t>: The inventory level is measured and the gap computed between that </a:t>
            </a:r>
            <a:r>
              <a:rPr lang="en-GB" sz="2000" dirty="0" smtClean="0"/>
              <a:t>current inventory level </a:t>
            </a:r>
            <a:r>
              <a:rPr lang="en-GB" sz="2000" dirty="0"/>
              <a:t>and the order-up-to level </a:t>
            </a:r>
            <a:r>
              <a:rPr lang="en-GB" sz="2000" dirty="0" smtClean="0"/>
              <a:t>or target level </a:t>
            </a:r>
            <a:r>
              <a:rPr lang="en-GB" sz="2000" dirty="0" err="1" smtClean="0"/>
              <a:t>Sx</a:t>
            </a:r>
            <a:r>
              <a:rPr lang="en-GB" sz="2000" dirty="0" smtClean="0"/>
              <a:t>.</a:t>
            </a:r>
            <a:endParaRPr lang="en-GB" dirty="0"/>
          </a:p>
        </p:txBody>
      </p:sp>
      <p:sp>
        <p:nvSpPr>
          <p:cNvPr id="19" name="TextBox 18">
            <a:extLst>
              <a:ext uri="{FF2B5EF4-FFF2-40B4-BE49-F238E27FC236}">
                <a16:creationId xmlns:a16="http://schemas.microsoft.com/office/drawing/2014/main" id="{721786BA-D125-4A74-B0B8-DE548ECD919F}"/>
              </a:ext>
            </a:extLst>
          </p:cNvPr>
          <p:cNvSpPr txBox="1"/>
          <p:nvPr/>
        </p:nvSpPr>
        <p:spPr>
          <a:xfrm>
            <a:off x="645666" y="4407639"/>
            <a:ext cx="10925843" cy="1323439"/>
          </a:xfrm>
          <a:prstGeom prst="rect">
            <a:avLst/>
          </a:prstGeom>
          <a:noFill/>
        </p:spPr>
        <p:txBody>
          <a:bodyPr wrap="square">
            <a:spAutoFit/>
          </a:bodyPr>
          <a:lstStyle/>
          <a:p>
            <a:pPr marL="342900" indent="-342900">
              <a:buFont typeface="Arial" panose="020B0604020202020204" pitchFamily="34" charset="0"/>
              <a:buChar char="•"/>
            </a:pPr>
            <a:r>
              <a:rPr lang="en-GB" sz="2000" b="1" dirty="0"/>
              <a:t>Comment</a:t>
            </a:r>
            <a:r>
              <a:rPr lang="en-GB" sz="2000" dirty="0"/>
              <a:t>: While the order size would be adequate to return the inventory level to S if replenishment were immediate, in practice there will be some replenishment </a:t>
            </a:r>
            <a:r>
              <a:rPr lang="en-GB" sz="2000" dirty="0" smtClean="0"/>
              <a:t>delay (called lead time) </a:t>
            </a:r>
            <a:r>
              <a:rPr lang="en-GB" sz="2000" dirty="0"/>
              <a:t>during which time the inventory continues to drop, so the inventory level will rarely reach all the way up to S</a:t>
            </a:r>
            <a:r>
              <a:rPr lang="en-GB" sz="2000" dirty="0" smtClean="0"/>
              <a:t>. </a:t>
            </a:r>
            <a:endParaRPr lang="en-GB" sz="2000" dirty="0"/>
          </a:p>
        </p:txBody>
      </p:sp>
    </p:spTree>
    <p:extLst>
      <p:ext uri="{BB962C8B-B14F-4D97-AF65-F5344CB8AC3E}">
        <p14:creationId xmlns:p14="http://schemas.microsoft.com/office/powerpoint/2010/main" val="24781687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16</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GB" dirty="0"/>
              <a:t>Policies for Inventory </a:t>
            </a:r>
            <a:r>
              <a:rPr lang="en-GB" dirty="0" smtClean="0"/>
              <a:t>System</a:t>
            </a:r>
            <a:endParaRPr lang="en-GB" dirty="0"/>
          </a:p>
        </p:txBody>
      </p:sp>
      <p:sp>
        <p:nvSpPr>
          <p:cNvPr id="12" name="Espace réservé du contenu 9">
            <a:extLst>
              <a:ext uri="{FF2B5EF4-FFF2-40B4-BE49-F238E27FC236}">
                <a16:creationId xmlns:a16="http://schemas.microsoft.com/office/drawing/2014/main" id="{AFCFFE6E-EC95-4C66-AFE2-9AA21C530774}"/>
              </a:ext>
            </a:extLst>
          </p:cNvPr>
          <p:cNvSpPr txBox="1">
            <a:spLocks/>
          </p:cNvSpPr>
          <p:nvPr/>
        </p:nvSpPr>
        <p:spPr>
          <a:xfrm>
            <a:off x="620490" y="966785"/>
            <a:ext cx="8044543" cy="62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2300" b="1" dirty="0"/>
              <a:t>The commonly used policies for inventory systems are:</a:t>
            </a:r>
            <a:endParaRPr lang="en-GB" sz="2300" dirty="0"/>
          </a:p>
        </p:txBody>
      </p:sp>
      <p:sp>
        <p:nvSpPr>
          <p:cNvPr id="13" name="TextBox 12">
            <a:extLst>
              <a:ext uri="{FF2B5EF4-FFF2-40B4-BE49-F238E27FC236}">
                <a16:creationId xmlns:a16="http://schemas.microsoft.com/office/drawing/2014/main" id="{25386805-1E18-4A38-9B89-203CC5335F73}"/>
              </a:ext>
            </a:extLst>
          </p:cNvPr>
          <p:cNvSpPr txBox="1"/>
          <p:nvPr/>
        </p:nvSpPr>
        <p:spPr>
          <a:xfrm>
            <a:off x="874268" y="1416629"/>
            <a:ext cx="10697241" cy="446276"/>
          </a:xfrm>
          <a:prstGeom prst="rect">
            <a:avLst/>
          </a:prstGeom>
          <a:noFill/>
        </p:spPr>
        <p:txBody>
          <a:bodyPr wrap="square">
            <a:spAutoFit/>
          </a:bodyPr>
          <a:lstStyle/>
          <a:p>
            <a:pPr marL="342900" indent="-342900">
              <a:buFont typeface="Wingdings" panose="05000000000000000000" pitchFamily="2" charset="2"/>
              <a:buChar char="Ø"/>
            </a:pPr>
            <a:r>
              <a:rPr lang="en-GB" sz="2300" b="1" dirty="0">
                <a:solidFill>
                  <a:srgbClr val="0070C0"/>
                </a:solidFill>
                <a:latin typeface="Candara" panose="020E0502030303020204" pitchFamily="34" charset="0"/>
              </a:rPr>
              <a:t>Periodic </a:t>
            </a:r>
            <a:r>
              <a:rPr lang="en-GB" sz="2300" b="1" dirty="0" smtClean="0">
                <a:solidFill>
                  <a:srgbClr val="0070C0"/>
                </a:solidFill>
                <a:latin typeface="Candara" panose="020E0502030303020204" pitchFamily="34" charset="0"/>
              </a:rPr>
              <a:t>review, order-up-to policy</a:t>
            </a:r>
            <a:endParaRPr lang="en-GB" sz="2300" b="1" dirty="0">
              <a:solidFill>
                <a:srgbClr val="0070C0"/>
              </a:solidFill>
              <a:latin typeface="Candara" panose="020E0502030303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542" y="1920888"/>
            <a:ext cx="6748965" cy="4109671"/>
          </a:xfrm>
          <a:prstGeom prst="rect">
            <a:avLst/>
          </a:prstGeom>
        </p:spPr>
      </p:pic>
    </p:spTree>
    <p:extLst>
      <p:ext uri="{BB962C8B-B14F-4D97-AF65-F5344CB8AC3E}">
        <p14:creationId xmlns:p14="http://schemas.microsoft.com/office/powerpoint/2010/main" val="26088514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17</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GB" dirty="0"/>
              <a:t>Policies for Inventory </a:t>
            </a:r>
            <a:r>
              <a:rPr lang="en-GB" dirty="0" smtClean="0"/>
              <a:t>System</a:t>
            </a:r>
            <a:endParaRPr lang="en-GB" dirty="0"/>
          </a:p>
        </p:txBody>
      </p:sp>
      <p:sp>
        <p:nvSpPr>
          <p:cNvPr id="13" name="TextBox 12">
            <a:extLst>
              <a:ext uri="{FF2B5EF4-FFF2-40B4-BE49-F238E27FC236}">
                <a16:creationId xmlns:a16="http://schemas.microsoft.com/office/drawing/2014/main" id="{25386805-1E18-4A38-9B89-203CC5335F73}"/>
              </a:ext>
            </a:extLst>
          </p:cNvPr>
          <p:cNvSpPr txBox="1"/>
          <p:nvPr/>
        </p:nvSpPr>
        <p:spPr>
          <a:xfrm>
            <a:off x="874268" y="1253339"/>
            <a:ext cx="10697241" cy="446276"/>
          </a:xfrm>
          <a:prstGeom prst="rect">
            <a:avLst/>
          </a:prstGeom>
          <a:noFill/>
        </p:spPr>
        <p:txBody>
          <a:bodyPr wrap="square">
            <a:spAutoFit/>
          </a:bodyPr>
          <a:lstStyle/>
          <a:p>
            <a:pPr marL="342900" indent="-342900">
              <a:buFont typeface="Wingdings" panose="05000000000000000000" pitchFamily="2" charset="2"/>
              <a:buChar char="Ø"/>
            </a:pPr>
            <a:r>
              <a:rPr lang="en-GB" sz="2300" b="1" dirty="0">
                <a:solidFill>
                  <a:srgbClr val="0070C0"/>
                </a:solidFill>
                <a:latin typeface="Candara" panose="020E0502030303020204" pitchFamily="34" charset="0"/>
              </a:rPr>
              <a:t>Continuous review, fixed order quantity </a:t>
            </a:r>
            <a:r>
              <a:rPr lang="en-GB" sz="2300" b="1" dirty="0" smtClean="0">
                <a:solidFill>
                  <a:srgbClr val="0070C0"/>
                </a:solidFill>
                <a:latin typeface="Candara" panose="020E0502030303020204" pitchFamily="34" charset="0"/>
              </a:rPr>
              <a:t>policy</a:t>
            </a:r>
            <a:endParaRPr lang="en-GB" sz="2300" b="1" dirty="0">
              <a:solidFill>
                <a:srgbClr val="0070C0"/>
              </a:solidFill>
              <a:latin typeface="Candara" panose="020E0502030303020204" pitchFamily="34" charset="0"/>
            </a:endParaRPr>
          </a:p>
        </p:txBody>
      </p:sp>
      <p:sp>
        <p:nvSpPr>
          <p:cNvPr id="15" name="TextBox 14">
            <a:extLst>
              <a:ext uri="{FF2B5EF4-FFF2-40B4-BE49-F238E27FC236}">
                <a16:creationId xmlns:a16="http://schemas.microsoft.com/office/drawing/2014/main" id="{0B19FB9F-4979-4D9B-A1D0-ABB5D553FB1E}"/>
              </a:ext>
            </a:extLst>
          </p:cNvPr>
          <p:cNvSpPr txBox="1"/>
          <p:nvPr/>
        </p:nvSpPr>
        <p:spPr>
          <a:xfrm>
            <a:off x="1058092" y="2587078"/>
            <a:ext cx="5961016" cy="1631216"/>
          </a:xfrm>
          <a:prstGeom prst="rect">
            <a:avLst/>
          </a:prstGeom>
          <a:noFill/>
        </p:spPr>
        <p:txBody>
          <a:bodyPr wrap="square">
            <a:spAutoFit/>
          </a:bodyPr>
          <a:lstStyle/>
          <a:p>
            <a:pPr marL="342900" indent="-342900">
              <a:buFont typeface="Arial" panose="020B0604020202020204" pitchFamily="34" charset="0"/>
              <a:buChar char="•"/>
            </a:pPr>
            <a:r>
              <a:rPr lang="en-GB" sz="2000" b="1" dirty="0"/>
              <a:t>When to order</a:t>
            </a:r>
            <a:r>
              <a:rPr lang="en-GB" sz="2000" dirty="0"/>
              <a:t>: Orders are placed as soon as the inventory drops to or below the reorder </a:t>
            </a:r>
            <a:r>
              <a:rPr lang="en-GB" sz="2000" dirty="0" smtClean="0"/>
              <a:t>point. </a:t>
            </a:r>
            <a:r>
              <a:rPr lang="en-GB" sz="2000" dirty="0"/>
              <a:t>In theory, the inventory level is checked constantly, but in practice, it is usually checked periodically at the beginning or end of each workday. </a:t>
            </a:r>
          </a:p>
        </p:txBody>
      </p:sp>
      <p:sp>
        <p:nvSpPr>
          <p:cNvPr id="17" name="TextBox 16">
            <a:extLst>
              <a:ext uri="{FF2B5EF4-FFF2-40B4-BE49-F238E27FC236}">
                <a16:creationId xmlns:a16="http://schemas.microsoft.com/office/drawing/2014/main" id="{75B82513-C9CC-4AE5-83BB-2B42571B3462}"/>
              </a:ext>
            </a:extLst>
          </p:cNvPr>
          <p:cNvSpPr txBox="1"/>
          <p:nvPr/>
        </p:nvSpPr>
        <p:spPr>
          <a:xfrm>
            <a:off x="1110345" y="4766129"/>
            <a:ext cx="8893630" cy="400110"/>
          </a:xfrm>
          <a:prstGeom prst="rect">
            <a:avLst/>
          </a:prstGeom>
          <a:noFill/>
        </p:spPr>
        <p:txBody>
          <a:bodyPr wrap="square">
            <a:spAutoFit/>
          </a:bodyPr>
          <a:lstStyle/>
          <a:p>
            <a:pPr marL="342900" indent="-342900">
              <a:buFont typeface="Arial" panose="020B0604020202020204" pitchFamily="34" charset="0"/>
              <a:buChar char="•"/>
            </a:pPr>
            <a:r>
              <a:rPr lang="en-GB" sz="2000" b="1" dirty="0"/>
              <a:t>How much to order</a:t>
            </a:r>
            <a:r>
              <a:rPr lang="en-GB" sz="2000" dirty="0"/>
              <a:t>: The order size is always </a:t>
            </a:r>
            <a:r>
              <a:rPr lang="en-GB" sz="2000" dirty="0" smtClean="0"/>
              <a:t>fixed</a:t>
            </a:r>
            <a:r>
              <a:rPr lang="en-GB" dirty="0" smtClean="0"/>
              <a:t>.</a:t>
            </a:r>
            <a:endParaRPr lang="en-GB" dirty="0"/>
          </a:p>
        </p:txBody>
      </p:sp>
      <p:sp>
        <p:nvSpPr>
          <p:cNvPr id="19" name="TextBox 18">
            <a:extLst>
              <a:ext uri="{FF2B5EF4-FFF2-40B4-BE49-F238E27FC236}">
                <a16:creationId xmlns:a16="http://schemas.microsoft.com/office/drawing/2014/main" id="{721786BA-D125-4A74-B0B8-DE548ECD919F}"/>
              </a:ext>
            </a:extLst>
          </p:cNvPr>
          <p:cNvSpPr txBox="1"/>
          <p:nvPr/>
        </p:nvSpPr>
        <p:spPr>
          <a:xfrm>
            <a:off x="1113760" y="5256451"/>
            <a:ext cx="10925843" cy="707886"/>
          </a:xfrm>
          <a:prstGeom prst="rect">
            <a:avLst/>
          </a:prstGeom>
          <a:noFill/>
        </p:spPr>
        <p:txBody>
          <a:bodyPr wrap="square">
            <a:spAutoFit/>
          </a:bodyPr>
          <a:lstStyle/>
          <a:p>
            <a:pPr marL="342900" indent="-342900">
              <a:buFont typeface="Arial" panose="020B0604020202020204" pitchFamily="34" charset="0"/>
              <a:buChar char="•"/>
            </a:pPr>
            <a:r>
              <a:rPr lang="en-GB" sz="2000" b="1" dirty="0"/>
              <a:t>Comment</a:t>
            </a:r>
            <a:r>
              <a:rPr lang="en-GB" sz="2000" dirty="0"/>
              <a:t>: </a:t>
            </a:r>
            <a:r>
              <a:rPr lang="en-GB" sz="2000" dirty="0" smtClean="0"/>
              <a:t>The </a:t>
            </a:r>
            <a:r>
              <a:rPr lang="en-GB" sz="2000" dirty="0"/>
              <a:t>value of the fixed order quantity Q may not be entirely up to you. Often suppliers can dictate terms that restrict your choice of Q to values compatible with minima and multiples. </a:t>
            </a:r>
          </a:p>
        </p:txBody>
      </p:sp>
      <p:pic>
        <p:nvPicPr>
          <p:cNvPr id="18" name="Picture 17" descr="Diagram, engineering drawing&#10;&#10;Description automatically generated">
            <a:extLst>
              <a:ext uri="{FF2B5EF4-FFF2-40B4-BE49-F238E27FC236}">
                <a16:creationId xmlns:a16="http://schemas.microsoft.com/office/drawing/2014/main" id="{4BD056A5-D0F5-4C6C-BA91-AAF4AAFD64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1066" y="2507853"/>
            <a:ext cx="3557848" cy="2168064"/>
          </a:xfrm>
          <a:prstGeom prst="rect">
            <a:avLst/>
          </a:prstGeom>
        </p:spPr>
      </p:pic>
    </p:spTree>
    <p:extLst>
      <p:ext uri="{BB962C8B-B14F-4D97-AF65-F5344CB8AC3E}">
        <p14:creationId xmlns:p14="http://schemas.microsoft.com/office/powerpoint/2010/main" val="22779609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2366" y="1696295"/>
            <a:ext cx="9144000" cy="2387600"/>
          </a:xfrm>
        </p:spPr>
        <p:txBody>
          <a:bodyPr/>
          <a:lstStyle/>
          <a:p>
            <a:r>
              <a:rPr lang="de-DE" b="1" dirty="0"/>
              <a:t>Chapter </a:t>
            </a:r>
            <a:r>
              <a:rPr lang="de-DE" b="1" dirty="0" smtClean="0"/>
              <a:t>2 </a:t>
            </a:r>
            <a:r>
              <a:rPr lang="de-DE" b="1" dirty="0"/>
              <a:t>– </a:t>
            </a:r>
            <a:r>
              <a:rPr lang="de-DE" dirty="0"/>
              <a:t>Analytics in Inventory Management</a:t>
            </a:r>
          </a:p>
        </p:txBody>
      </p:sp>
    </p:spTree>
    <p:extLst>
      <p:ext uri="{BB962C8B-B14F-4D97-AF65-F5344CB8AC3E}">
        <p14:creationId xmlns:p14="http://schemas.microsoft.com/office/powerpoint/2010/main" val="6895250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dirty="0" smtClean="0"/>
              <a:t>Chapter 2.1 – </a:t>
            </a:r>
            <a:r>
              <a:rPr lang="en-US" sz="4000" dirty="0"/>
              <a:t>Introduction into Machine Learning</a:t>
            </a:r>
          </a:p>
        </p:txBody>
      </p:sp>
      <p:sp>
        <p:nvSpPr>
          <p:cNvPr id="4" name="Date Placeholder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Footer Placeholder 4"/>
          <p:cNvSpPr>
            <a:spLocks noGrp="1"/>
          </p:cNvSpPr>
          <p:nvPr>
            <p:ph type="ftr" sz="quarter" idx="11"/>
          </p:nvPr>
        </p:nvSpPr>
        <p:spPr/>
        <p:txBody>
          <a:bodyPr/>
          <a:lstStyle/>
          <a:p>
            <a:r>
              <a:rPr lang="fr-FR" smtClean="0"/>
              <a:t>ENHANCE</a:t>
            </a:r>
            <a:endParaRPr lang="fr-FR"/>
          </a:p>
        </p:txBody>
      </p:sp>
      <p:sp>
        <p:nvSpPr>
          <p:cNvPr id="6" name="Slide Number Placeholder 5"/>
          <p:cNvSpPr>
            <a:spLocks noGrp="1"/>
          </p:cNvSpPr>
          <p:nvPr>
            <p:ph type="sldNum" sz="quarter" idx="12"/>
          </p:nvPr>
        </p:nvSpPr>
        <p:spPr/>
        <p:txBody>
          <a:bodyPr/>
          <a:lstStyle/>
          <a:p>
            <a:fld id="{874FCA8F-EA25-44D0-9F42-6732B702DD6A}" type="slidenum">
              <a:rPr lang="fr-FR" smtClean="0"/>
              <a:pPr/>
              <a:t>19</a:t>
            </a:fld>
            <a:endParaRPr lang="fr-FR"/>
          </a:p>
        </p:txBody>
      </p:sp>
    </p:spTree>
    <p:extLst>
      <p:ext uri="{BB962C8B-B14F-4D97-AF65-F5344CB8AC3E}">
        <p14:creationId xmlns:p14="http://schemas.microsoft.com/office/powerpoint/2010/main" val="30702307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11352"/>
            <a:ext cx="10515600" cy="1325563"/>
          </a:xfrm>
        </p:spPr>
        <p:txBody>
          <a:bodyPr/>
          <a:lstStyle/>
          <a:p>
            <a:r>
              <a:rPr lang="de-DE" dirty="0" smtClean="0"/>
              <a:t>Table of Content</a:t>
            </a:r>
            <a:endParaRPr lang="de-DE" dirty="0"/>
          </a:p>
        </p:txBody>
      </p:sp>
      <p:sp>
        <p:nvSpPr>
          <p:cNvPr id="3" name="TextBox 2"/>
          <p:cNvSpPr txBox="1"/>
          <p:nvPr/>
        </p:nvSpPr>
        <p:spPr>
          <a:xfrm>
            <a:off x="597159" y="1175659"/>
            <a:ext cx="10543591" cy="5262979"/>
          </a:xfrm>
          <a:prstGeom prst="rect">
            <a:avLst/>
          </a:prstGeom>
          <a:noFill/>
        </p:spPr>
        <p:txBody>
          <a:bodyPr wrap="square" rtlCol="0">
            <a:spAutoFit/>
          </a:bodyPr>
          <a:lstStyle/>
          <a:p>
            <a:r>
              <a:rPr lang="de-DE" sz="2400" dirty="0" smtClean="0"/>
              <a:t>Table of Content:</a:t>
            </a:r>
          </a:p>
          <a:p>
            <a:r>
              <a:rPr lang="de-DE" sz="2400" b="1" dirty="0" smtClean="0"/>
              <a:t>Objectives</a:t>
            </a:r>
          </a:p>
          <a:p>
            <a:r>
              <a:rPr lang="de-DE" sz="2400" b="1" dirty="0" smtClean="0"/>
              <a:t>Chapter 1 – Introduction into Inventory Management</a:t>
            </a:r>
          </a:p>
          <a:p>
            <a:pPr marL="742950" lvl="1" indent="-285750">
              <a:buFontTx/>
              <a:buChar char="-"/>
            </a:pPr>
            <a:r>
              <a:rPr lang="de-DE" sz="2400" dirty="0" smtClean="0"/>
              <a:t>Inventory Management and its importance</a:t>
            </a:r>
          </a:p>
          <a:p>
            <a:pPr marL="742950" lvl="1" indent="-285750">
              <a:buFontTx/>
              <a:buChar char="-"/>
            </a:pPr>
            <a:r>
              <a:rPr lang="de-DE" sz="2400" dirty="0" smtClean="0"/>
              <a:t>Inventory Systems and Inventory Policies</a:t>
            </a:r>
          </a:p>
          <a:p>
            <a:r>
              <a:rPr lang="de-DE" sz="2400" b="1" dirty="0" smtClean="0"/>
              <a:t>Chapter 2 – Analytics in Inventory Management</a:t>
            </a:r>
          </a:p>
          <a:p>
            <a:pPr marL="742950" lvl="1" indent="-285750">
              <a:buFontTx/>
              <a:buChar char="-"/>
            </a:pPr>
            <a:r>
              <a:rPr lang="de-DE" sz="2400" dirty="0" smtClean="0"/>
              <a:t>Introduction into Machine Learning</a:t>
            </a:r>
          </a:p>
          <a:p>
            <a:pPr marL="742950" lvl="1" indent="-285750">
              <a:buFontTx/>
              <a:buChar char="-"/>
            </a:pPr>
            <a:r>
              <a:rPr lang="de-DE" sz="2400" dirty="0" smtClean="0"/>
              <a:t>Types of Analytics and Challenges</a:t>
            </a:r>
          </a:p>
          <a:p>
            <a:pPr marL="742950" lvl="1" indent="-285750">
              <a:buFontTx/>
              <a:buChar char="-"/>
            </a:pPr>
            <a:r>
              <a:rPr lang="de-DE" sz="2400" dirty="0" smtClean="0"/>
              <a:t>Predictive Analytics and Demand Forecsating</a:t>
            </a:r>
          </a:p>
          <a:p>
            <a:r>
              <a:rPr lang="de-DE" sz="2400" b="1" dirty="0" smtClean="0"/>
              <a:t>Chapter 3 – Practical Examples</a:t>
            </a:r>
          </a:p>
          <a:p>
            <a:pPr marL="742950" lvl="1" indent="-285750">
              <a:buFontTx/>
              <a:buChar char="-"/>
            </a:pPr>
            <a:r>
              <a:rPr lang="de-DE" sz="2400" dirty="0"/>
              <a:t>D</a:t>
            </a:r>
            <a:r>
              <a:rPr lang="de-DE" sz="2400" dirty="0" smtClean="0"/>
              <a:t>ata sets</a:t>
            </a:r>
          </a:p>
          <a:p>
            <a:pPr marL="742950" lvl="1" indent="-285750">
              <a:buFontTx/>
              <a:buChar char="-"/>
            </a:pPr>
            <a:r>
              <a:rPr lang="en-US" sz="2400" dirty="0"/>
              <a:t>Typical ML </a:t>
            </a:r>
            <a:r>
              <a:rPr lang="en-US" sz="2400" dirty="0" smtClean="0"/>
              <a:t>Flow</a:t>
            </a:r>
          </a:p>
          <a:p>
            <a:pPr marL="742950" lvl="1" indent="-285750">
              <a:buFontTx/>
              <a:buChar char="-"/>
            </a:pPr>
            <a:r>
              <a:rPr lang="de-DE" sz="2400" dirty="0"/>
              <a:t>PySpark </a:t>
            </a:r>
            <a:r>
              <a:rPr lang="de-DE" sz="2400" dirty="0" smtClean="0"/>
              <a:t>Example</a:t>
            </a:r>
          </a:p>
          <a:p>
            <a:pPr marL="742950" lvl="1" indent="-285750">
              <a:buFontTx/>
              <a:buChar char="-"/>
            </a:pPr>
            <a:r>
              <a:rPr lang="de-DE" sz="2400" dirty="0"/>
              <a:t>Deep Learning Example (LSTM</a:t>
            </a:r>
            <a:r>
              <a:rPr lang="de-DE" sz="2400" dirty="0" smtClean="0"/>
              <a:t>)</a:t>
            </a:r>
            <a:endParaRPr lang="en-US" sz="2400" dirty="0" smtClean="0"/>
          </a:p>
        </p:txBody>
      </p:sp>
    </p:spTree>
    <p:extLst>
      <p:ext uri="{BB962C8B-B14F-4D97-AF65-F5344CB8AC3E}">
        <p14:creationId xmlns:p14="http://schemas.microsoft.com/office/powerpoint/2010/main" val="3010637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11352"/>
            <a:ext cx="10515600" cy="1325563"/>
          </a:xfrm>
        </p:spPr>
        <p:txBody>
          <a:bodyPr/>
          <a:lstStyle/>
          <a:p>
            <a:r>
              <a:rPr lang="de-DE" dirty="0" smtClean="0"/>
              <a:t>What is Machine Learning</a:t>
            </a:r>
            <a:endParaRPr lang="de-DE" dirty="0"/>
          </a:p>
        </p:txBody>
      </p:sp>
      <p:sp>
        <p:nvSpPr>
          <p:cNvPr id="3" name="TextBox 2"/>
          <p:cNvSpPr txBox="1"/>
          <p:nvPr/>
        </p:nvSpPr>
        <p:spPr>
          <a:xfrm>
            <a:off x="791545" y="1784553"/>
            <a:ext cx="10543591" cy="1323439"/>
          </a:xfrm>
          <a:prstGeom prst="rect">
            <a:avLst/>
          </a:prstGeom>
          <a:noFill/>
        </p:spPr>
        <p:txBody>
          <a:bodyPr wrap="square" rtlCol="0">
            <a:spAutoFit/>
          </a:bodyPr>
          <a:lstStyle/>
          <a:p>
            <a:r>
              <a:rPr lang="de-DE" sz="2000" dirty="0" smtClean="0"/>
              <a:t>The basic defintion of the ML can be formulated as follows [1]:</a:t>
            </a:r>
          </a:p>
          <a:p>
            <a:pPr marL="360363"/>
            <a:r>
              <a:rPr lang="en-US" sz="2000" dirty="0" smtClean="0"/>
              <a:t>	</a:t>
            </a:r>
          </a:p>
          <a:p>
            <a:pPr marL="360363"/>
            <a:r>
              <a:rPr lang="en-US" sz="2000" b="1" i="1" dirty="0" smtClean="0"/>
              <a:t>Machine Learning is the field </a:t>
            </a:r>
            <a:r>
              <a:rPr lang="en-US" sz="2000" b="1" i="1" dirty="0"/>
              <a:t>of study that gives computers the ability to learn without being </a:t>
            </a:r>
            <a:r>
              <a:rPr lang="en-US" sz="2000" b="1" i="1" dirty="0" smtClean="0"/>
              <a:t>explicitly </a:t>
            </a:r>
            <a:r>
              <a:rPr lang="en-US" sz="2000" b="1" i="1" dirty="0"/>
              <a:t>programmed</a:t>
            </a:r>
            <a:r>
              <a:rPr lang="en-US" sz="2000" dirty="0"/>
              <a:t>. </a:t>
            </a:r>
            <a:r>
              <a:rPr lang="de-DE" sz="2000" dirty="0" smtClean="0"/>
              <a:t> </a:t>
            </a:r>
            <a:endParaRPr lang="de-DE" sz="2000" dirty="0"/>
          </a:p>
        </p:txBody>
      </p:sp>
      <p:sp>
        <p:nvSpPr>
          <p:cNvPr id="4" name="TextBox 3"/>
          <p:cNvSpPr txBox="1"/>
          <p:nvPr/>
        </p:nvSpPr>
        <p:spPr>
          <a:xfrm>
            <a:off x="791547" y="3657590"/>
            <a:ext cx="10543591" cy="707886"/>
          </a:xfrm>
          <a:prstGeom prst="rect">
            <a:avLst/>
          </a:prstGeom>
          <a:noFill/>
        </p:spPr>
        <p:txBody>
          <a:bodyPr wrap="square" rtlCol="0">
            <a:spAutoFit/>
          </a:bodyPr>
          <a:lstStyle/>
          <a:p>
            <a:r>
              <a:rPr lang="de-DE" sz="2000" dirty="0" smtClean="0"/>
              <a:t>Moreover, some authors define ML not only as a science area, but also as a kind of „art“ of programming machines so that they learn from data.</a:t>
            </a:r>
            <a:endParaRPr lang="de-DE" sz="2000" dirty="0"/>
          </a:p>
        </p:txBody>
      </p:sp>
      <p:sp>
        <p:nvSpPr>
          <p:cNvPr id="5" name="TextBox 4"/>
          <p:cNvSpPr txBox="1"/>
          <p:nvPr/>
        </p:nvSpPr>
        <p:spPr>
          <a:xfrm>
            <a:off x="791546" y="4510740"/>
            <a:ext cx="10543591" cy="1908215"/>
          </a:xfrm>
          <a:prstGeom prst="rect">
            <a:avLst/>
          </a:prstGeom>
          <a:noFill/>
        </p:spPr>
        <p:txBody>
          <a:bodyPr wrap="square" rtlCol="0">
            <a:spAutoFit/>
          </a:bodyPr>
          <a:lstStyle/>
          <a:p>
            <a:r>
              <a:rPr lang="de-DE" sz="2000" dirty="0" smtClean="0"/>
              <a:t>Machine Learning is used to solve the problems that otherwise cannot be solved or require significantly more efforts to be soilved with „conventional“ or „traditional“ approcahes and tools.</a:t>
            </a:r>
          </a:p>
          <a:p>
            <a:endParaRPr lang="de-DE" sz="2000" dirty="0"/>
          </a:p>
          <a:p>
            <a:r>
              <a:rPr lang="de-DE" sz="2000" dirty="0" smtClean="0"/>
              <a:t>Importance of the ML become obvious in the case of, for instance, Big Data, where can be difficult to understand the structure of the data and to build a model of it. </a:t>
            </a:r>
          </a:p>
          <a:p>
            <a:endParaRPr lang="de-DE" dirty="0"/>
          </a:p>
        </p:txBody>
      </p:sp>
    </p:spTree>
    <p:extLst>
      <p:ext uri="{BB962C8B-B14F-4D97-AF65-F5344CB8AC3E}">
        <p14:creationId xmlns:p14="http://schemas.microsoft.com/office/powerpoint/2010/main" val="3942389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562" y="111352"/>
            <a:ext cx="11128442" cy="1325563"/>
          </a:xfrm>
        </p:spPr>
        <p:txBody>
          <a:bodyPr/>
          <a:lstStyle/>
          <a:p>
            <a:r>
              <a:rPr lang="de-DE" dirty="0"/>
              <a:t>Supervised, Unsupervised and Semi-Supevised</a:t>
            </a:r>
          </a:p>
        </p:txBody>
      </p:sp>
      <p:sp>
        <p:nvSpPr>
          <p:cNvPr id="3" name="TextBox 2"/>
          <p:cNvSpPr txBox="1"/>
          <p:nvPr/>
        </p:nvSpPr>
        <p:spPr>
          <a:xfrm>
            <a:off x="1471855" y="2366358"/>
            <a:ext cx="8662746" cy="2523768"/>
          </a:xfrm>
          <a:prstGeom prst="rect">
            <a:avLst/>
          </a:prstGeom>
          <a:noFill/>
        </p:spPr>
        <p:txBody>
          <a:bodyPr wrap="square" rtlCol="0">
            <a:spAutoFit/>
          </a:bodyPr>
          <a:lstStyle/>
          <a:p>
            <a:pPr>
              <a:spcAft>
                <a:spcPts val="600"/>
              </a:spcAft>
            </a:pPr>
            <a:r>
              <a:rPr lang="de-DE" sz="2400" dirty="0" smtClean="0"/>
              <a:t>There are several categories how the ML approaches can be categorised:</a:t>
            </a:r>
          </a:p>
          <a:p>
            <a:pPr marL="342900" indent="-342900">
              <a:spcAft>
                <a:spcPts val="600"/>
              </a:spcAft>
              <a:buFont typeface="+mj-lt"/>
              <a:buAutoNum type="arabicPeriod"/>
            </a:pPr>
            <a:r>
              <a:rPr lang="de-DE" sz="2400" dirty="0" smtClean="0"/>
              <a:t>Supervised, Unsupervised and Semi-Supevised</a:t>
            </a:r>
          </a:p>
          <a:p>
            <a:pPr marL="342900" indent="-342900">
              <a:spcAft>
                <a:spcPts val="600"/>
              </a:spcAft>
              <a:buFont typeface="+mj-lt"/>
              <a:buAutoNum type="arabicPeriod"/>
            </a:pPr>
            <a:r>
              <a:rPr lang="de-DE" sz="2400" dirty="0" smtClean="0"/>
              <a:t>Online vs. Offline learning</a:t>
            </a:r>
          </a:p>
          <a:p>
            <a:pPr marL="342900" indent="-342900">
              <a:spcAft>
                <a:spcPts val="600"/>
              </a:spcAft>
              <a:buFont typeface="+mj-lt"/>
              <a:buAutoNum type="arabicPeriod"/>
            </a:pPr>
            <a:r>
              <a:rPr lang="de-DE" sz="2400" dirty="0" smtClean="0"/>
              <a:t>Instance-based vs. Models Based</a:t>
            </a:r>
          </a:p>
          <a:p>
            <a:endParaRPr lang="de-DE" dirty="0"/>
          </a:p>
        </p:txBody>
      </p:sp>
    </p:spTree>
    <p:extLst>
      <p:ext uri="{BB962C8B-B14F-4D97-AF65-F5344CB8AC3E}">
        <p14:creationId xmlns:p14="http://schemas.microsoft.com/office/powerpoint/2010/main" val="26067677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88" y="121080"/>
            <a:ext cx="10515600" cy="1325563"/>
          </a:xfrm>
        </p:spPr>
        <p:txBody>
          <a:bodyPr/>
          <a:lstStyle/>
          <a:p>
            <a:r>
              <a:rPr lang="de-DE" dirty="0"/>
              <a:t>Supervised </a:t>
            </a:r>
            <a:r>
              <a:rPr lang="de-DE" dirty="0" smtClean="0"/>
              <a:t>Machine Learning</a:t>
            </a:r>
            <a:endParaRPr lang="de-DE" dirty="0"/>
          </a:p>
        </p:txBody>
      </p:sp>
      <p:sp>
        <p:nvSpPr>
          <p:cNvPr id="3" name="TextBox 2"/>
          <p:cNvSpPr txBox="1"/>
          <p:nvPr/>
        </p:nvSpPr>
        <p:spPr>
          <a:xfrm>
            <a:off x="622768" y="1549930"/>
            <a:ext cx="10543591" cy="4247317"/>
          </a:xfrm>
          <a:prstGeom prst="rect">
            <a:avLst/>
          </a:prstGeom>
          <a:noFill/>
        </p:spPr>
        <p:txBody>
          <a:bodyPr wrap="square" rtlCol="0">
            <a:spAutoFit/>
          </a:bodyPr>
          <a:lstStyle/>
          <a:p>
            <a:r>
              <a:rPr lang="de-DE" b="1" dirty="0" smtClean="0"/>
              <a:t>Supervised learning</a:t>
            </a:r>
            <a:r>
              <a:rPr lang="de-DE" dirty="0" smtClean="0"/>
              <a:t> is a type of ML that preumes that the engineer feeds the algorithm with the training data that already have the solution that is called „</a:t>
            </a:r>
            <a:r>
              <a:rPr lang="de-DE" b="1" dirty="0" smtClean="0"/>
              <a:t>label</a:t>
            </a:r>
            <a:r>
              <a:rPr lang="de-DE" dirty="0" smtClean="0"/>
              <a:t>“ [1]. Taking the previous example of spam classification, the label will be the data field indentifying if the email belongs to spam or not (i.e. boolean value, 1 for spam, 0 for non-spam). Thus, every unit of the data has this label assigned. In this regard, it is worth to mention the typical tasks of Supervised ML:</a:t>
            </a:r>
          </a:p>
          <a:p>
            <a:endParaRPr lang="de-DE" dirty="0"/>
          </a:p>
          <a:p>
            <a:pPr marL="285750" indent="-285750">
              <a:buFont typeface="Arial" panose="020B0604020202020204" pitchFamily="34" charset="0"/>
              <a:buChar char="•"/>
            </a:pPr>
            <a:r>
              <a:rPr lang="de-DE" b="1" dirty="0" smtClean="0"/>
              <a:t>Classification</a:t>
            </a:r>
            <a:r>
              <a:rPr lang="de-DE" dirty="0" smtClean="0"/>
              <a:t> that includes the previously mentioned example. Using the training data, the ML solution should be able to automatically classify the entities, such as, for instance, emails into classes of spam and non-spam.</a:t>
            </a:r>
          </a:p>
          <a:p>
            <a:pPr marL="285750" indent="-285750">
              <a:buFont typeface="Arial" panose="020B0604020202020204" pitchFamily="34" charset="0"/>
              <a:buChar char="•"/>
            </a:pPr>
            <a:r>
              <a:rPr lang="de-DE" b="1" dirty="0" smtClean="0"/>
              <a:t>Regression. </a:t>
            </a:r>
            <a:r>
              <a:rPr lang="de-DE" dirty="0" smtClean="0"/>
              <a:t>One example could be the prediction of a numeric value. An example here could be the price of a product based on a set of features („old/new“, „brand“, etc.). Another example that is related to inventory management is the </a:t>
            </a:r>
            <a:r>
              <a:rPr lang="de-DE" b="1" dirty="0" smtClean="0"/>
              <a:t>Demand Forecasting Problem</a:t>
            </a:r>
            <a:r>
              <a:rPr lang="de-DE" dirty="0" smtClean="0"/>
              <a:t>, where the predicted value is the number of products that need to be available at certain time point to cover the demand. The features in this case could be the number of products solved at certain day/month/year, number of items at stock, number of defected item in batch, etc.</a:t>
            </a:r>
          </a:p>
        </p:txBody>
      </p:sp>
    </p:spTree>
    <p:extLst>
      <p:ext uri="{BB962C8B-B14F-4D97-AF65-F5344CB8AC3E}">
        <p14:creationId xmlns:p14="http://schemas.microsoft.com/office/powerpoint/2010/main" val="9510478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88" y="121080"/>
            <a:ext cx="10515600" cy="1325563"/>
          </a:xfrm>
        </p:spPr>
        <p:txBody>
          <a:bodyPr/>
          <a:lstStyle/>
          <a:p>
            <a:r>
              <a:rPr lang="de-DE" dirty="0"/>
              <a:t>Supervised </a:t>
            </a:r>
            <a:r>
              <a:rPr lang="de-DE" dirty="0" smtClean="0"/>
              <a:t>Machine Learning</a:t>
            </a:r>
            <a:endParaRPr lang="de-DE" dirty="0"/>
          </a:p>
        </p:txBody>
      </p:sp>
      <p:sp>
        <p:nvSpPr>
          <p:cNvPr id="3" name="TextBox 2"/>
          <p:cNvSpPr txBox="1"/>
          <p:nvPr/>
        </p:nvSpPr>
        <p:spPr>
          <a:xfrm>
            <a:off x="622768" y="1549930"/>
            <a:ext cx="10543591" cy="4001095"/>
          </a:xfrm>
          <a:prstGeom prst="rect">
            <a:avLst/>
          </a:prstGeom>
          <a:noFill/>
        </p:spPr>
        <p:txBody>
          <a:bodyPr wrap="square" rtlCol="0">
            <a:spAutoFit/>
          </a:bodyPr>
          <a:lstStyle/>
          <a:p>
            <a:pPr>
              <a:spcBef>
                <a:spcPts val="600"/>
              </a:spcBef>
            </a:pPr>
            <a:r>
              <a:rPr lang="de-DE" sz="2800" dirty="0" smtClean="0"/>
              <a:t>Example of Supervised learning algorithms:</a:t>
            </a:r>
          </a:p>
          <a:p>
            <a:pPr marL="285750" indent="-285750">
              <a:spcBef>
                <a:spcPts val="600"/>
              </a:spcBef>
              <a:buFontTx/>
              <a:buChar char="-"/>
            </a:pPr>
            <a:r>
              <a:rPr lang="de-DE" sz="2800" b="1" dirty="0" smtClean="0"/>
              <a:t>Support Vector Machine (SVM)</a:t>
            </a:r>
          </a:p>
          <a:p>
            <a:pPr marL="285750" indent="-285750">
              <a:spcBef>
                <a:spcPts val="600"/>
              </a:spcBef>
              <a:buFontTx/>
              <a:buChar char="-"/>
            </a:pPr>
            <a:r>
              <a:rPr lang="de-DE" sz="2800" b="1" dirty="0" smtClean="0"/>
              <a:t>Linear Regression</a:t>
            </a:r>
          </a:p>
          <a:p>
            <a:pPr marL="285750" indent="-285750">
              <a:spcBef>
                <a:spcPts val="600"/>
              </a:spcBef>
              <a:buFontTx/>
              <a:buChar char="-"/>
            </a:pPr>
            <a:r>
              <a:rPr lang="de-DE" sz="2800" b="1" dirty="0" smtClean="0"/>
              <a:t>Logistic Regression</a:t>
            </a:r>
          </a:p>
          <a:p>
            <a:pPr marL="285750" indent="-285750">
              <a:spcBef>
                <a:spcPts val="600"/>
              </a:spcBef>
              <a:buFontTx/>
              <a:buChar char="-"/>
            </a:pPr>
            <a:r>
              <a:rPr lang="de-DE" sz="2800" b="1" dirty="0" smtClean="0"/>
              <a:t>Decision Trees</a:t>
            </a:r>
          </a:p>
          <a:p>
            <a:pPr marL="285750" indent="-285750">
              <a:spcBef>
                <a:spcPts val="600"/>
              </a:spcBef>
              <a:buFontTx/>
              <a:buChar char="-"/>
            </a:pPr>
            <a:r>
              <a:rPr lang="de-DE" sz="2800" dirty="0" smtClean="0"/>
              <a:t>Some types of </a:t>
            </a:r>
            <a:r>
              <a:rPr lang="de-DE" sz="2800" b="1" dirty="0" smtClean="0"/>
              <a:t>Neural Networks</a:t>
            </a:r>
            <a:r>
              <a:rPr lang="de-DE" sz="2800" dirty="0" smtClean="0"/>
              <a:t>, the one should note that some types of NN can be unsupervised</a:t>
            </a:r>
          </a:p>
          <a:p>
            <a:pPr marL="285750" indent="-285750">
              <a:spcBef>
                <a:spcPts val="600"/>
              </a:spcBef>
              <a:buFontTx/>
              <a:buChar char="-"/>
            </a:pPr>
            <a:r>
              <a:rPr lang="de-DE" sz="2800" b="1" dirty="0" smtClean="0"/>
              <a:t>K-Nearest Neighbours</a:t>
            </a:r>
          </a:p>
        </p:txBody>
      </p:sp>
    </p:spTree>
    <p:extLst>
      <p:ext uri="{BB962C8B-B14F-4D97-AF65-F5344CB8AC3E}">
        <p14:creationId xmlns:p14="http://schemas.microsoft.com/office/powerpoint/2010/main" val="27753891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88" y="121080"/>
            <a:ext cx="10515600" cy="1325563"/>
          </a:xfrm>
        </p:spPr>
        <p:txBody>
          <a:bodyPr/>
          <a:lstStyle/>
          <a:p>
            <a:r>
              <a:rPr lang="de-DE" dirty="0" smtClean="0"/>
              <a:t>Unsupervised Machine Learning</a:t>
            </a:r>
            <a:endParaRPr lang="de-DE" dirty="0"/>
          </a:p>
        </p:txBody>
      </p:sp>
      <p:sp>
        <p:nvSpPr>
          <p:cNvPr id="3" name="TextBox 2"/>
          <p:cNvSpPr txBox="1"/>
          <p:nvPr/>
        </p:nvSpPr>
        <p:spPr>
          <a:xfrm>
            <a:off x="622768" y="1549930"/>
            <a:ext cx="10543591" cy="4093428"/>
          </a:xfrm>
          <a:prstGeom prst="rect">
            <a:avLst/>
          </a:prstGeom>
          <a:noFill/>
        </p:spPr>
        <p:txBody>
          <a:bodyPr wrap="square" rtlCol="0">
            <a:spAutoFit/>
          </a:bodyPr>
          <a:lstStyle/>
          <a:p>
            <a:r>
              <a:rPr lang="de-DE" sz="2000" b="1" dirty="0" smtClean="0"/>
              <a:t>Unsupervised learning</a:t>
            </a:r>
            <a:r>
              <a:rPr lang="de-DE" sz="2000" dirty="0" smtClean="0"/>
              <a:t> is a type of ML that is using unlabeled data for the training. In other words, the system tries to learn without a teacher [1]. Examples of some Unsupervised ML algortihms are given below:</a:t>
            </a:r>
          </a:p>
          <a:p>
            <a:endParaRPr lang="de-DE" sz="2000" dirty="0"/>
          </a:p>
          <a:p>
            <a:pPr marL="285750" indent="-285750">
              <a:buFont typeface="Arial" panose="020B0604020202020204" pitchFamily="34" charset="0"/>
              <a:buChar char="•"/>
            </a:pPr>
            <a:r>
              <a:rPr lang="de-DE" sz="2000" b="1" dirty="0" smtClean="0"/>
              <a:t>Clustering.</a:t>
            </a:r>
            <a:r>
              <a:rPr lang="de-DE" sz="2000" dirty="0" smtClean="0"/>
              <a:t> Is usually applied if it is important to extract some knowledge from the data. For instance, the one could wish to know who is the target audience that is buying certain product. The clustering algorithm can groupd the customers without a help of a „teacher.</a:t>
            </a:r>
          </a:p>
          <a:p>
            <a:pPr marL="285750" indent="-285750">
              <a:buFont typeface="Arial" panose="020B0604020202020204" pitchFamily="34" charset="0"/>
              <a:buChar char="•"/>
            </a:pPr>
            <a:endParaRPr lang="de-DE" sz="2000" dirty="0" smtClean="0"/>
          </a:p>
          <a:p>
            <a:pPr marL="285750" indent="-285750">
              <a:buFont typeface="Arial" panose="020B0604020202020204" pitchFamily="34" charset="0"/>
              <a:buChar char="•"/>
            </a:pPr>
            <a:r>
              <a:rPr lang="de-DE" sz="2000" b="1" dirty="0" smtClean="0"/>
              <a:t>Dimensionality Reduction. </a:t>
            </a:r>
            <a:r>
              <a:rPr lang="de-DE" sz="2000" dirty="0" smtClean="0"/>
              <a:t>This taks can be sepcifically important when dealing with Big Data, as the intention is to simplify the data without loosing </a:t>
            </a:r>
            <a:r>
              <a:rPr lang="de-DE" sz="2000" b="1" dirty="0" smtClean="0"/>
              <a:t>much </a:t>
            </a:r>
            <a:r>
              <a:rPr lang="de-DE" sz="2000" dirty="0" smtClean="0"/>
              <a:t>information hidden in these data. One option is to merge several correlated features into one. </a:t>
            </a:r>
          </a:p>
          <a:p>
            <a:pPr marL="285750" indent="-285750">
              <a:buFont typeface="Arial" panose="020B0604020202020204" pitchFamily="34" charset="0"/>
              <a:buChar char="•"/>
            </a:pPr>
            <a:endParaRPr lang="de-DE" sz="2000" dirty="0" smtClean="0"/>
          </a:p>
          <a:p>
            <a:pPr marL="285750" indent="-285750">
              <a:buFont typeface="Arial" panose="020B0604020202020204" pitchFamily="34" charset="0"/>
              <a:buChar char="•"/>
            </a:pPr>
            <a:r>
              <a:rPr lang="de-DE" sz="2000" b="1" dirty="0" smtClean="0"/>
              <a:t>Anomaly Detection. </a:t>
            </a:r>
            <a:r>
              <a:rPr lang="de-DE" sz="2000" dirty="0" smtClean="0"/>
              <a:t>The goal is to define the data units/instances that differ from the majority. </a:t>
            </a:r>
          </a:p>
        </p:txBody>
      </p:sp>
    </p:spTree>
    <p:extLst>
      <p:ext uri="{BB962C8B-B14F-4D97-AF65-F5344CB8AC3E}">
        <p14:creationId xmlns:p14="http://schemas.microsoft.com/office/powerpoint/2010/main" val="29864619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88" y="121080"/>
            <a:ext cx="10515600" cy="1325563"/>
          </a:xfrm>
        </p:spPr>
        <p:txBody>
          <a:bodyPr/>
          <a:lstStyle/>
          <a:p>
            <a:r>
              <a:rPr lang="de-DE" dirty="0"/>
              <a:t>Unsupervised Machine Learning</a:t>
            </a:r>
          </a:p>
        </p:txBody>
      </p:sp>
      <p:sp>
        <p:nvSpPr>
          <p:cNvPr id="3" name="TextBox 2"/>
          <p:cNvSpPr txBox="1"/>
          <p:nvPr/>
        </p:nvSpPr>
        <p:spPr>
          <a:xfrm>
            <a:off x="622768" y="1549930"/>
            <a:ext cx="10543591" cy="2554545"/>
          </a:xfrm>
          <a:prstGeom prst="rect">
            <a:avLst/>
          </a:prstGeom>
          <a:noFill/>
        </p:spPr>
        <p:txBody>
          <a:bodyPr wrap="square" rtlCol="0">
            <a:spAutoFit/>
          </a:bodyPr>
          <a:lstStyle/>
          <a:p>
            <a:pPr>
              <a:spcBef>
                <a:spcPts val="600"/>
              </a:spcBef>
            </a:pPr>
            <a:r>
              <a:rPr lang="de-DE" sz="2800" dirty="0" smtClean="0"/>
              <a:t>Example of Unsupervised learning algorithms:</a:t>
            </a:r>
          </a:p>
          <a:p>
            <a:pPr marL="457200" indent="-457200">
              <a:spcBef>
                <a:spcPts val="600"/>
              </a:spcBef>
              <a:buFont typeface="Arial" panose="020B0604020202020204" pitchFamily="34" charset="0"/>
              <a:buChar char="•"/>
            </a:pPr>
            <a:r>
              <a:rPr lang="de-DE" sz="2800" b="1" dirty="0" smtClean="0"/>
              <a:t>Principal </a:t>
            </a:r>
            <a:r>
              <a:rPr lang="de-DE" sz="2800" b="1" dirty="0"/>
              <a:t>Component Analysis (PCA</a:t>
            </a:r>
            <a:r>
              <a:rPr lang="de-DE" sz="2800" b="1" dirty="0" smtClean="0"/>
              <a:t>)</a:t>
            </a:r>
          </a:p>
          <a:p>
            <a:pPr marL="457200" indent="-457200">
              <a:spcBef>
                <a:spcPts val="600"/>
              </a:spcBef>
              <a:buFont typeface="Arial" panose="020B0604020202020204" pitchFamily="34" charset="0"/>
              <a:buChar char="•"/>
            </a:pPr>
            <a:r>
              <a:rPr lang="de-DE" sz="2800" b="1" dirty="0" smtClean="0"/>
              <a:t>Autoencoder</a:t>
            </a:r>
            <a:endParaRPr lang="de-DE" sz="2800" b="1" dirty="0"/>
          </a:p>
          <a:p>
            <a:pPr marL="457200" indent="-457200">
              <a:spcBef>
                <a:spcPts val="600"/>
              </a:spcBef>
              <a:buFont typeface="Arial" panose="020B0604020202020204" pitchFamily="34" charset="0"/>
              <a:buChar char="•"/>
            </a:pPr>
            <a:r>
              <a:rPr lang="de-DE" sz="2800" b="1" dirty="0" smtClean="0"/>
              <a:t>Isolation Forest</a:t>
            </a:r>
          </a:p>
          <a:p>
            <a:pPr marL="457200" indent="-457200">
              <a:spcBef>
                <a:spcPts val="600"/>
              </a:spcBef>
              <a:buFont typeface="Arial" panose="020B0604020202020204" pitchFamily="34" charset="0"/>
              <a:buChar char="•"/>
            </a:pPr>
            <a:r>
              <a:rPr lang="de-DE" sz="2800" b="1" dirty="0" smtClean="0"/>
              <a:t>K-Means</a:t>
            </a:r>
          </a:p>
        </p:txBody>
      </p:sp>
    </p:spTree>
    <p:extLst>
      <p:ext uri="{BB962C8B-B14F-4D97-AF65-F5344CB8AC3E}">
        <p14:creationId xmlns:p14="http://schemas.microsoft.com/office/powerpoint/2010/main" val="1241114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88" y="121080"/>
            <a:ext cx="10515600" cy="1325563"/>
          </a:xfrm>
        </p:spPr>
        <p:txBody>
          <a:bodyPr/>
          <a:lstStyle/>
          <a:p>
            <a:r>
              <a:rPr lang="de-DE" dirty="0" smtClean="0"/>
              <a:t>Semi-supervised Machine Learning</a:t>
            </a:r>
            <a:endParaRPr lang="de-DE" dirty="0"/>
          </a:p>
        </p:txBody>
      </p:sp>
      <p:sp>
        <p:nvSpPr>
          <p:cNvPr id="3" name="TextBox 2"/>
          <p:cNvSpPr txBox="1"/>
          <p:nvPr/>
        </p:nvSpPr>
        <p:spPr>
          <a:xfrm>
            <a:off x="622768" y="1647902"/>
            <a:ext cx="10543591" cy="4154984"/>
          </a:xfrm>
          <a:prstGeom prst="rect">
            <a:avLst/>
          </a:prstGeom>
          <a:noFill/>
        </p:spPr>
        <p:txBody>
          <a:bodyPr wrap="square" rtlCol="0">
            <a:spAutoFit/>
          </a:bodyPr>
          <a:lstStyle/>
          <a:p>
            <a:r>
              <a:rPr lang="de-DE" sz="2200" b="1" dirty="0" smtClean="0"/>
              <a:t>Semi-Supervised learning</a:t>
            </a:r>
            <a:r>
              <a:rPr lang="de-DE" sz="2200" dirty="0" smtClean="0"/>
              <a:t>. This type of ML presumes that the data are partially labeled, i.e. some portion of it.</a:t>
            </a:r>
          </a:p>
          <a:p>
            <a:endParaRPr lang="de-DE" sz="2200" dirty="0"/>
          </a:p>
          <a:p>
            <a:r>
              <a:rPr lang="de-DE" sz="2200" dirty="0" smtClean="0"/>
              <a:t>An example of Semi-Supervised service is the Google Photos. When the photos are uploaded the service can define same person shown on different images, which is the unsupervised part. Then the user can label those people that are identified to appear on different photos, which is the supervised part. Thus, one label for each person and if the person comes up on different photos he/she will be immidiately recognised.</a:t>
            </a:r>
          </a:p>
          <a:p>
            <a:endParaRPr lang="de-DE" sz="2200" dirty="0"/>
          </a:p>
          <a:p>
            <a:r>
              <a:rPr lang="de-DE" sz="2200" dirty="0" smtClean="0"/>
              <a:t>Usually Semi-supervised algorithms are composed of unsupervised and supervised parts. One example are Deep Belief Networks (DBN) relying on restricted Boltzman machine as an unsupervised part.  </a:t>
            </a:r>
          </a:p>
        </p:txBody>
      </p:sp>
    </p:spTree>
    <p:extLst>
      <p:ext uri="{BB962C8B-B14F-4D97-AF65-F5344CB8AC3E}">
        <p14:creationId xmlns:p14="http://schemas.microsoft.com/office/powerpoint/2010/main" val="21455852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88" y="121080"/>
            <a:ext cx="10515600" cy="1325563"/>
          </a:xfrm>
        </p:spPr>
        <p:txBody>
          <a:bodyPr/>
          <a:lstStyle/>
          <a:p>
            <a:r>
              <a:rPr lang="de-DE" dirty="0" smtClean="0"/>
              <a:t>Online vs Offline Machine Learning</a:t>
            </a:r>
            <a:endParaRPr lang="de-DE" dirty="0"/>
          </a:p>
        </p:txBody>
      </p:sp>
      <p:sp>
        <p:nvSpPr>
          <p:cNvPr id="3" name="TextBox 2"/>
          <p:cNvSpPr txBox="1"/>
          <p:nvPr/>
        </p:nvSpPr>
        <p:spPr>
          <a:xfrm>
            <a:off x="700589" y="1385499"/>
            <a:ext cx="10543591" cy="4893647"/>
          </a:xfrm>
          <a:prstGeom prst="rect">
            <a:avLst/>
          </a:prstGeom>
          <a:noFill/>
        </p:spPr>
        <p:txBody>
          <a:bodyPr wrap="square" rtlCol="0">
            <a:spAutoFit/>
          </a:bodyPr>
          <a:lstStyle/>
          <a:p>
            <a:r>
              <a:rPr lang="de-DE" sz="2400" b="1" dirty="0" smtClean="0"/>
              <a:t>Oflline or Batch learning </a:t>
            </a:r>
            <a:r>
              <a:rPr lang="de-DE" sz="2400" dirty="0" smtClean="0"/>
              <a:t>solutions are not capable of incremental learning [1].  This mean that the solution is trained once and then deployed without learning anymore. If there are new data, the solution should be stopped and the new version of solution trained on the whole batch including the new and old data is deployed instead. </a:t>
            </a:r>
          </a:p>
          <a:p>
            <a:endParaRPr lang="de-DE" sz="2400" dirty="0"/>
          </a:p>
          <a:p>
            <a:r>
              <a:rPr lang="de-DE" sz="2400" b="1" dirty="0" smtClean="0"/>
              <a:t>Online learning</a:t>
            </a:r>
            <a:r>
              <a:rPr lang="de-DE" sz="2400" dirty="0"/>
              <a:t> </a:t>
            </a:r>
            <a:r>
              <a:rPr lang="de-DE" sz="2400" dirty="0" smtClean="0"/>
              <a:t>solutions are learning incrementally, i.e. the new data are fed sequentially in so-called „mini-batches“. The online learning solutions are characterised by their agility or ability to adapt in a quick manner. The significant disadvantage of an online approach is the high risk that the solution will be continiously fed with bad data coming from, for instance, the broken sensor, which will cause a decline in performance of the ML solution. </a:t>
            </a:r>
          </a:p>
          <a:p>
            <a:endParaRPr lang="de-DE" sz="2400" dirty="0"/>
          </a:p>
        </p:txBody>
      </p:sp>
    </p:spTree>
    <p:extLst>
      <p:ext uri="{BB962C8B-B14F-4D97-AF65-F5344CB8AC3E}">
        <p14:creationId xmlns:p14="http://schemas.microsoft.com/office/powerpoint/2010/main" val="9654307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88" y="121080"/>
            <a:ext cx="10515600" cy="1325563"/>
          </a:xfrm>
        </p:spPr>
        <p:txBody>
          <a:bodyPr/>
          <a:lstStyle/>
          <a:p>
            <a:r>
              <a:rPr lang="de-DE" dirty="0" smtClean="0"/>
              <a:t>Model- vs. Instance-based Machine Learning</a:t>
            </a:r>
            <a:endParaRPr lang="de-DE" dirty="0"/>
          </a:p>
        </p:txBody>
      </p:sp>
      <p:sp>
        <p:nvSpPr>
          <p:cNvPr id="4" name="TextBox 3"/>
          <p:cNvSpPr txBox="1"/>
          <p:nvPr/>
        </p:nvSpPr>
        <p:spPr>
          <a:xfrm>
            <a:off x="842103" y="2386984"/>
            <a:ext cx="10543591" cy="830997"/>
          </a:xfrm>
          <a:prstGeom prst="rect">
            <a:avLst/>
          </a:prstGeom>
          <a:noFill/>
        </p:spPr>
        <p:txBody>
          <a:bodyPr wrap="square" rtlCol="0">
            <a:spAutoFit/>
          </a:bodyPr>
          <a:lstStyle/>
          <a:p>
            <a:r>
              <a:rPr lang="de-DE" sz="2400" b="1" dirty="0" smtClean="0"/>
              <a:t>Model-based learning </a:t>
            </a:r>
            <a:r>
              <a:rPr lang="de-DE" sz="2400" dirty="0" smtClean="0"/>
              <a:t>is a type of ML that uses certain mathematical model to describe the relations among features in the data set.</a:t>
            </a:r>
            <a:r>
              <a:rPr lang="de-DE" sz="2400" b="1" dirty="0" smtClean="0"/>
              <a:t> </a:t>
            </a:r>
            <a:endParaRPr lang="de-DE" sz="2400" dirty="0" smtClean="0">
              <a:latin typeface="Cambria Math" panose="02040503050406030204" pitchFamily="18" charset="0"/>
            </a:endParaRPr>
          </a:p>
        </p:txBody>
      </p:sp>
      <p:sp>
        <p:nvSpPr>
          <p:cNvPr id="5" name="TextBox 4"/>
          <p:cNvSpPr txBox="1"/>
          <p:nvPr/>
        </p:nvSpPr>
        <p:spPr>
          <a:xfrm>
            <a:off x="842102" y="4055733"/>
            <a:ext cx="10543591" cy="1569660"/>
          </a:xfrm>
          <a:prstGeom prst="rect">
            <a:avLst/>
          </a:prstGeom>
          <a:noFill/>
        </p:spPr>
        <p:txBody>
          <a:bodyPr wrap="square" rtlCol="0">
            <a:spAutoFit/>
          </a:bodyPr>
          <a:lstStyle/>
          <a:p>
            <a:r>
              <a:rPr lang="de-DE" sz="2400" b="1" dirty="0" smtClean="0"/>
              <a:t>Instance-based or data-based learning </a:t>
            </a:r>
            <a:r>
              <a:rPr lang="de-DE" sz="2400" dirty="0" smtClean="0"/>
              <a:t>is a type of ML that relies on the similarity measure between learned smaples and the new samples. Considering the already mentioned exmple of spam filter, the similarity measure can rely on the number and frequency (simple example) of words the two emails have in common [1]. </a:t>
            </a:r>
            <a:endParaRPr lang="de-DE" sz="2400" i="1" dirty="0" smtClean="0"/>
          </a:p>
        </p:txBody>
      </p:sp>
    </p:spTree>
    <p:extLst>
      <p:ext uri="{BB962C8B-B14F-4D97-AF65-F5344CB8AC3E}">
        <p14:creationId xmlns:p14="http://schemas.microsoft.com/office/powerpoint/2010/main" val="31827499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dirty="0" smtClean="0"/>
              <a:t>Chapter 2.2 – </a:t>
            </a:r>
            <a:r>
              <a:rPr lang="en-US" sz="4000" dirty="0"/>
              <a:t>Types of Analytics and Challenges</a:t>
            </a:r>
          </a:p>
        </p:txBody>
      </p:sp>
      <p:sp>
        <p:nvSpPr>
          <p:cNvPr id="4" name="Date Placeholder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Footer Placeholder 4"/>
          <p:cNvSpPr>
            <a:spLocks noGrp="1"/>
          </p:cNvSpPr>
          <p:nvPr>
            <p:ph type="ftr" sz="quarter" idx="11"/>
          </p:nvPr>
        </p:nvSpPr>
        <p:spPr/>
        <p:txBody>
          <a:bodyPr/>
          <a:lstStyle/>
          <a:p>
            <a:r>
              <a:rPr lang="fr-FR" smtClean="0"/>
              <a:t>ENHANCE</a:t>
            </a:r>
            <a:endParaRPr lang="fr-FR"/>
          </a:p>
        </p:txBody>
      </p:sp>
      <p:sp>
        <p:nvSpPr>
          <p:cNvPr id="6" name="Slide Number Placeholder 5"/>
          <p:cNvSpPr>
            <a:spLocks noGrp="1"/>
          </p:cNvSpPr>
          <p:nvPr>
            <p:ph type="sldNum" sz="quarter" idx="12"/>
          </p:nvPr>
        </p:nvSpPr>
        <p:spPr/>
        <p:txBody>
          <a:bodyPr/>
          <a:lstStyle/>
          <a:p>
            <a:fld id="{874FCA8F-EA25-44D0-9F42-6732B702DD6A}" type="slidenum">
              <a:rPr lang="fr-FR" smtClean="0"/>
              <a:pPr/>
              <a:t>29</a:t>
            </a:fld>
            <a:endParaRPr lang="fr-FR"/>
          </a:p>
        </p:txBody>
      </p:sp>
    </p:spTree>
    <p:extLst>
      <p:ext uri="{BB962C8B-B14F-4D97-AF65-F5344CB8AC3E}">
        <p14:creationId xmlns:p14="http://schemas.microsoft.com/office/powerpoint/2010/main" val="20771496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89581"/>
            <a:ext cx="10515600" cy="1325563"/>
          </a:xfrm>
        </p:spPr>
        <p:txBody>
          <a:bodyPr/>
          <a:lstStyle/>
          <a:p>
            <a:r>
              <a:rPr lang="de-DE" dirty="0" smtClean="0"/>
              <a:t>Objectives</a:t>
            </a:r>
            <a:endParaRPr lang="de-DE" dirty="0"/>
          </a:p>
        </p:txBody>
      </p:sp>
      <p:sp>
        <p:nvSpPr>
          <p:cNvPr id="3" name="TextBox 2"/>
          <p:cNvSpPr txBox="1"/>
          <p:nvPr/>
        </p:nvSpPr>
        <p:spPr>
          <a:xfrm>
            <a:off x="1445068" y="1741715"/>
            <a:ext cx="9264542" cy="3924151"/>
          </a:xfrm>
          <a:prstGeom prst="rect">
            <a:avLst/>
          </a:prstGeom>
          <a:noFill/>
        </p:spPr>
        <p:txBody>
          <a:bodyPr wrap="square" rtlCol="0">
            <a:spAutoFit/>
          </a:bodyPr>
          <a:lstStyle/>
          <a:p>
            <a:pPr>
              <a:spcBef>
                <a:spcPts val="600"/>
              </a:spcBef>
            </a:pPr>
            <a:r>
              <a:rPr lang="de-DE" sz="2800" b="1" dirty="0" smtClean="0"/>
              <a:t>Objectives:</a:t>
            </a:r>
          </a:p>
          <a:p>
            <a:pPr marL="285750" indent="-285750">
              <a:spcBef>
                <a:spcPts val="600"/>
              </a:spcBef>
              <a:buFontTx/>
              <a:buChar char="-"/>
            </a:pPr>
            <a:r>
              <a:rPr lang="de-DE" sz="2800" dirty="0" smtClean="0"/>
              <a:t>Giving an insight insight into typical Invnetory Management problems.</a:t>
            </a:r>
          </a:p>
          <a:p>
            <a:pPr marL="285750" indent="-285750">
              <a:spcBef>
                <a:spcPts val="600"/>
              </a:spcBef>
              <a:buFontTx/>
              <a:buChar char="-"/>
            </a:pPr>
            <a:r>
              <a:rPr lang="de-DE" sz="2800" dirty="0" smtClean="0"/>
              <a:t>Introduce the taxonomie of Machine Learning approaches. </a:t>
            </a:r>
          </a:p>
          <a:p>
            <a:pPr marL="285750" indent="-285750">
              <a:spcBef>
                <a:spcPts val="600"/>
              </a:spcBef>
              <a:buFontTx/>
              <a:buChar char="-"/>
            </a:pPr>
            <a:r>
              <a:rPr lang="de-DE" sz="2800" dirty="0" smtClean="0"/>
              <a:t>Introducing core types of Analytics.</a:t>
            </a:r>
          </a:p>
          <a:p>
            <a:pPr marL="285750" indent="-285750">
              <a:spcBef>
                <a:spcPts val="600"/>
              </a:spcBef>
              <a:buFontTx/>
              <a:buChar char="-"/>
            </a:pPr>
            <a:r>
              <a:rPr lang="de-DE" sz="2800" dirty="0" smtClean="0"/>
              <a:t>Understanding of a typical ML flow.</a:t>
            </a:r>
          </a:p>
          <a:p>
            <a:pPr marL="285750" indent="-285750">
              <a:spcBef>
                <a:spcPts val="600"/>
              </a:spcBef>
              <a:buFontTx/>
              <a:buChar char="-"/>
            </a:pPr>
            <a:r>
              <a:rPr lang="de-DE" sz="2800" dirty="0"/>
              <a:t>Application of ML in the area of Inventory </a:t>
            </a:r>
            <a:r>
              <a:rPr lang="de-DE" sz="2800" dirty="0" smtClean="0"/>
              <a:t>Management</a:t>
            </a:r>
            <a:r>
              <a:rPr lang="de-DE" sz="2800" dirty="0"/>
              <a:t> </a:t>
            </a:r>
            <a:r>
              <a:rPr lang="de-DE" sz="2800" dirty="0" smtClean="0"/>
              <a:t>(Demand Forecasting) </a:t>
            </a:r>
          </a:p>
        </p:txBody>
      </p:sp>
    </p:spTree>
    <p:extLst>
      <p:ext uri="{BB962C8B-B14F-4D97-AF65-F5344CB8AC3E}">
        <p14:creationId xmlns:p14="http://schemas.microsoft.com/office/powerpoint/2010/main" val="8287241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30</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GB" dirty="0" smtClean="0"/>
              <a:t>Analytics Types for Inventory Management</a:t>
            </a:r>
            <a:endParaRPr lang="en-GB" dirty="0"/>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605087" y="1272630"/>
            <a:ext cx="10916353" cy="49951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spcBef>
                <a:spcPts val="1800"/>
              </a:spcBef>
            </a:pPr>
            <a:r>
              <a:rPr lang="en-GB" sz="2200" b="1" dirty="0" smtClean="0"/>
              <a:t>Descriptive Analytics</a:t>
            </a:r>
            <a:r>
              <a:rPr lang="en-GB" sz="2200" dirty="0" smtClean="0"/>
              <a:t> is concerned with answering the question: “</a:t>
            </a:r>
            <a:r>
              <a:rPr lang="en-GB" sz="2200" b="1" i="1" dirty="0" smtClean="0"/>
              <a:t>what has happened?</a:t>
            </a:r>
            <a:r>
              <a:rPr lang="en-GB" sz="2200" dirty="0" smtClean="0"/>
              <a:t>”. Descriptive analytics can be seen in dashboard applications that support process execution in sales and operations management, allowing for real-time tracking and KPI investigation.</a:t>
            </a:r>
            <a:endParaRPr lang="ru-RU" sz="2200" dirty="0" smtClean="0"/>
          </a:p>
          <a:p>
            <a:pPr lvl="0" algn="just">
              <a:spcBef>
                <a:spcPts val="1800"/>
              </a:spcBef>
            </a:pPr>
            <a:r>
              <a:rPr lang="en-GB" sz="2200" b="1" dirty="0" smtClean="0"/>
              <a:t>Predictive Analytics</a:t>
            </a:r>
            <a:r>
              <a:rPr lang="en-GB" sz="2200" dirty="0" smtClean="0"/>
              <a:t> is concerned with answering the question: “</a:t>
            </a:r>
            <a:r>
              <a:rPr lang="en-GB" sz="2200" b="1" i="1" dirty="0" smtClean="0"/>
              <a:t>what will happen?</a:t>
            </a:r>
            <a:r>
              <a:rPr lang="en-GB" sz="2200" dirty="0" smtClean="0"/>
              <a:t>”. Predictive analytics has been defined to have data modelling as a prerequisite when making predictions about the future using business forecasting and simulation. Predictive analytics can be considered as a tool that uses statistical techniques, machine learning, and data mining in order to make predictions about unknown future events.</a:t>
            </a:r>
            <a:endParaRPr lang="ru-RU" sz="2200" dirty="0" smtClean="0"/>
          </a:p>
          <a:p>
            <a:pPr algn="just">
              <a:spcBef>
                <a:spcPts val="1800"/>
              </a:spcBef>
            </a:pPr>
            <a:r>
              <a:rPr lang="en-GB" sz="2200" b="1" dirty="0" smtClean="0"/>
              <a:t>Prescriptive Analytics</a:t>
            </a:r>
            <a:r>
              <a:rPr lang="en-GB" sz="2200" dirty="0" smtClean="0"/>
              <a:t> is concerned with answering the question: “</a:t>
            </a:r>
            <a:r>
              <a:rPr lang="en-GB" sz="2200" b="1" i="1" dirty="0" smtClean="0"/>
              <a:t>how can we make it happen?</a:t>
            </a:r>
            <a:r>
              <a:rPr lang="en-GB" sz="2200" dirty="0" smtClean="0"/>
              <a:t>”. Prescriptive analytics is defined as involving deriving optimal planning decisions given the predicted future. Interactive logistic network analysis and scenario simulation are examples of the practical uses of Prescriptive analytics in business.</a:t>
            </a:r>
            <a:endParaRPr lang="en-GB" sz="2200" dirty="0"/>
          </a:p>
        </p:txBody>
      </p:sp>
    </p:spTree>
    <p:extLst>
      <p:ext uri="{BB962C8B-B14F-4D97-AF65-F5344CB8AC3E}">
        <p14:creationId xmlns:p14="http://schemas.microsoft.com/office/powerpoint/2010/main" val="4827755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31</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GB" dirty="0" smtClean="0"/>
              <a:t>Analytics Challenges</a:t>
            </a:r>
            <a:endParaRPr lang="en-GB" dirty="0"/>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605087" y="1083944"/>
            <a:ext cx="10916353" cy="49951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2200" dirty="0" smtClean="0"/>
              <a:t>The main Big Data Analytics Challenges:</a:t>
            </a:r>
          </a:p>
          <a:p>
            <a:r>
              <a:rPr lang="en-US" sz="2200" b="1" dirty="0" smtClean="0"/>
              <a:t>Complex data representation</a:t>
            </a:r>
            <a:r>
              <a:rPr lang="en-US" sz="2200" dirty="0" smtClean="0"/>
              <a:t>. How to uniformly represent various types of features is a great challenge for big data with multimodality. </a:t>
            </a:r>
          </a:p>
          <a:p>
            <a:r>
              <a:rPr lang="en-US" sz="2200" b="1" dirty="0" smtClean="0"/>
              <a:t>Super-high dimensionality</a:t>
            </a:r>
            <a:r>
              <a:rPr lang="en-US" sz="2200" dirty="0" smtClean="0"/>
              <a:t>. </a:t>
            </a:r>
            <a:r>
              <a:rPr lang="en-US" sz="2200" dirty="0"/>
              <a:t>S</a:t>
            </a:r>
            <a:r>
              <a:rPr lang="en-US" sz="2200" dirty="0" smtClean="0"/>
              <a:t>pecific domains is often extra-high dimensional. The problem is that existing algorithms are not well</a:t>
            </a:r>
            <a:r>
              <a:rPr lang="uk-UA" sz="2200" dirty="0" smtClean="0"/>
              <a:t> </a:t>
            </a:r>
            <a:r>
              <a:rPr lang="en-US" sz="2200" dirty="0" smtClean="0"/>
              <a:t>scalable to high-dimensional data. </a:t>
            </a:r>
          </a:p>
          <a:p>
            <a:r>
              <a:rPr lang="en-US" sz="2200" b="1" dirty="0" smtClean="0"/>
              <a:t>Weak relation</a:t>
            </a:r>
            <a:r>
              <a:rPr lang="en-US" sz="2200" dirty="0" smtClean="0"/>
              <a:t>. Finding a relation is difficult while conducting big data analytics. For example, the labels may be missing or cases may be labeled falsely in classification tasks. </a:t>
            </a:r>
          </a:p>
          <a:p>
            <a:r>
              <a:rPr lang="en-US" sz="2200" b="1" dirty="0" err="1" smtClean="0"/>
              <a:t>Unscalable</a:t>
            </a:r>
            <a:r>
              <a:rPr lang="en-US" sz="2200" b="1" dirty="0" smtClean="0"/>
              <a:t> computation ability</a:t>
            </a:r>
            <a:r>
              <a:rPr lang="en-US" sz="2200" dirty="0" smtClean="0"/>
              <a:t>. Both the problem complexity and computational ability increase remarkably, but the increase of computational ability does not match well with the increase of problem complexity. </a:t>
            </a:r>
          </a:p>
          <a:p>
            <a:r>
              <a:rPr lang="en-US" sz="2200" b="1" dirty="0" smtClean="0"/>
              <a:t>Ubiquitous uncertainty</a:t>
            </a:r>
            <a:r>
              <a:rPr lang="en-US" sz="2200" dirty="0" smtClean="0"/>
              <a:t>. Uncertainty exists in every phase of big data learning. For example, big data often have much noise, and most attribute values of a case in big data are missing. </a:t>
            </a:r>
            <a:endParaRPr lang="en-GB" sz="2200" dirty="0"/>
          </a:p>
        </p:txBody>
      </p:sp>
    </p:spTree>
    <p:extLst>
      <p:ext uri="{BB962C8B-B14F-4D97-AF65-F5344CB8AC3E}">
        <p14:creationId xmlns:p14="http://schemas.microsoft.com/office/powerpoint/2010/main" val="34984086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32</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US" dirty="0" smtClean="0"/>
              <a:t>Data Sets Related Challenges</a:t>
            </a:r>
            <a:endParaRPr lang="en-GB" dirty="0"/>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605087" y="1272630"/>
            <a:ext cx="10916353" cy="49951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smtClean="0"/>
              <a:t>There are three big challenges that a company adapting Big Data and Machine Learning can face:</a:t>
            </a:r>
          </a:p>
          <a:p>
            <a:pPr>
              <a:buNone/>
            </a:pPr>
            <a:endParaRPr lang="en-US" dirty="0" smtClean="0"/>
          </a:p>
          <a:p>
            <a:r>
              <a:rPr lang="en-US" b="1" dirty="0" smtClean="0"/>
              <a:t>Data silos</a:t>
            </a:r>
            <a:r>
              <a:rPr lang="en-US" dirty="0" smtClean="0"/>
              <a:t>: Sales data, supply-chain data, inventory data, etc. may all be in silos. It can be beneficial, as well as challenging due to complexity of machine learning model that tries to derive insights from all these data points.</a:t>
            </a:r>
          </a:p>
          <a:p>
            <a:r>
              <a:rPr lang="en-US" b="1" dirty="0" smtClean="0"/>
              <a:t>Missing Features</a:t>
            </a:r>
            <a:r>
              <a:rPr lang="en-US" dirty="0" smtClean="0"/>
              <a:t>: Features such as vendor location, weather conditions, etc. could add a lot of value to a machine learning algorithm. But such features are not always available.</a:t>
            </a:r>
          </a:p>
          <a:p>
            <a:r>
              <a:rPr lang="en-US" b="1" dirty="0" smtClean="0"/>
              <a:t>Imbalanced dataset</a:t>
            </a:r>
            <a:r>
              <a:rPr lang="en-US" dirty="0" smtClean="0"/>
              <a:t>: Datasets for classification problems such as retail stock-out are traditionally very imbalanced with fewer cases for stock-out. Designing machine learning solutions by hand for such problems would be time consuming effort.</a:t>
            </a:r>
          </a:p>
          <a:p>
            <a:pPr marL="0" lvl="0" indent="0">
              <a:buNone/>
            </a:pPr>
            <a:r>
              <a:rPr lang="en-US" sz="2000" dirty="0" smtClean="0"/>
              <a:t/>
            </a:r>
            <a:br>
              <a:rPr lang="en-US" sz="2000" dirty="0" smtClean="0"/>
            </a:br>
            <a:endParaRPr lang="en-GB" sz="2200" dirty="0"/>
          </a:p>
        </p:txBody>
      </p:sp>
    </p:spTree>
    <p:extLst>
      <p:ext uri="{BB962C8B-B14F-4D97-AF65-F5344CB8AC3E}">
        <p14:creationId xmlns:p14="http://schemas.microsoft.com/office/powerpoint/2010/main" val="2703041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33</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GB" dirty="0" smtClean="0"/>
              <a:t>Examples of Data Analytics Types and Techniques</a:t>
            </a:r>
            <a:endParaRPr lang="en-GB" dirty="0"/>
          </a:p>
        </p:txBody>
      </p:sp>
      <p:graphicFrame>
        <p:nvGraphicFramePr>
          <p:cNvPr id="7" name="Таблица 6"/>
          <p:cNvGraphicFramePr>
            <a:graphicFrameLocks noGrp="1"/>
          </p:cNvGraphicFramePr>
          <p:nvPr>
            <p:extLst>
              <p:ext uri="{D42A27DB-BD31-4B8C-83A1-F6EECF244321}">
                <p14:modId xmlns:p14="http://schemas.microsoft.com/office/powerpoint/2010/main" val="185016894"/>
              </p:ext>
            </p:extLst>
          </p:nvPr>
        </p:nvGraphicFramePr>
        <p:xfrm>
          <a:off x="1001487" y="1146628"/>
          <a:ext cx="9826170" cy="4731657"/>
        </p:xfrm>
        <a:graphic>
          <a:graphicData uri="http://schemas.openxmlformats.org/drawingml/2006/table">
            <a:tbl>
              <a:tblPr/>
              <a:tblGrid>
                <a:gridCol w="1848581">
                  <a:extLst>
                    <a:ext uri="{9D8B030D-6E8A-4147-A177-3AD203B41FA5}">
                      <a16:colId xmlns:a16="http://schemas.microsoft.com/office/drawing/2014/main" val="20000"/>
                    </a:ext>
                  </a:extLst>
                </a:gridCol>
                <a:gridCol w="4647322">
                  <a:extLst>
                    <a:ext uri="{9D8B030D-6E8A-4147-A177-3AD203B41FA5}">
                      <a16:colId xmlns:a16="http://schemas.microsoft.com/office/drawing/2014/main" val="20001"/>
                    </a:ext>
                  </a:extLst>
                </a:gridCol>
                <a:gridCol w="3330267">
                  <a:extLst>
                    <a:ext uri="{9D8B030D-6E8A-4147-A177-3AD203B41FA5}">
                      <a16:colId xmlns:a16="http://schemas.microsoft.com/office/drawing/2014/main" val="20002"/>
                    </a:ext>
                  </a:extLst>
                </a:gridCol>
              </a:tblGrid>
              <a:tr h="337976">
                <a:tc>
                  <a:txBody>
                    <a:bodyPr/>
                    <a:lstStyle/>
                    <a:p>
                      <a:pPr marL="36000" algn="l" fontAlgn="b"/>
                      <a:r>
                        <a:rPr lang="en-US" sz="1800" b="1" i="0" u="none" strike="noStrike" dirty="0">
                          <a:solidFill>
                            <a:srgbClr val="000000"/>
                          </a:solidFill>
                          <a:latin typeface="Candara" pitchFamily="34" charset="0"/>
                        </a:rPr>
                        <a:t>Analytics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800" b="1" i="0" u="none" strike="noStrike">
                          <a:solidFill>
                            <a:srgbClr val="000000"/>
                          </a:solidFill>
                          <a:latin typeface="Candara" pitchFamily="34" charset="0"/>
                        </a:rPr>
                        <a:t>Techniques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b"/>
                      <a:r>
                        <a:rPr lang="en-US" sz="1800" b="1" i="0" u="none" strike="noStrike" dirty="0">
                          <a:solidFill>
                            <a:srgbClr val="000000"/>
                          </a:solidFill>
                          <a:latin typeface="Candara" pitchFamily="34" charset="0"/>
                        </a:rPr>
                        <a:t>Applications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51902">
                <a:tc>
                  <a:txBody>
                    <a:bodyPr/>
                    <a:lstStyle/>
                    <a:p>
                      <a:pPr marL="36000" algn="l" fontAlgn="t"/>
                      <a:r>
                        <a:rPr lang="en-US" sz="1800" b="1" i="0" u="none" strike="noStrike" dirty="0">
                          <a:solidFill>
                            <a:srgbClr val="000000"/>
                          </a:solidFill>
                          <a:latin typeface="Candara" pitchFamily="34" charset="0"/>
                        </a:rPr>
                        <a:t>Descriptive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600" b="0" i="0" u="none" strike="noStrike" dirty="0">
                          <a:solidFill>
                            <a:srgbClr val="000000"/>
                          </a:solidFill>
                          <a:latin typeface="Candara" pitchFamily="34" charset="0"/>
                        </a:rPr>
                        <a:t>(</a:t>
                      </a:r>
                      <a:r>
                        <a:rPr lang="en-US" sz="1600" b="0" i="0" u="none" strike="noStrike" dirty="0" err="1">
                          <a:solidFill>
                            <a:srgbClr val="000000"/>
                          </a:solidFill>
                          <a:latin typeface="Candara" pitchFamily="34" charset="0"/>
                        </a:rPr>
                        <a:t>i</a:t>
                      </a:r>
                      <a:r>
                        <a:rPr lang="en-US" sz="1600" b="0" i="0" u="none" strike="noStrike" dirty="0">
                          <a:solidFill>
                            <a:srgbClr val="000000"/>
                          </a:solidFill>
                          <a:latin typeface="Candara" pitchFamily="34" charset="0"/>
                        </a:rPr>
                        <a:t>) </a:t>
                      </a:r>
                      <a:r>
                        <a:rPr lang="en-US" sz="1600" b="0" i="0" u="none" strike="noStrike" dirty="0" smtClean="0">
                          <a:solidFill>
                            <a:srgbClr val="000000"/>
                          </a:solidFill>
                          <a:latin typeface="Candara" pitchFamily="34" charset="0"/>
                        </a:rPr>
                        <a:t> Association </a:t>
                      </a:r>
                      <a:r>
                        <a:rPr lang="en-US" sz="1600" b="0" i="0" u="none" strike="noStrike" dirty="0">
                          <a:solidFill>
                            <a:srgbClr val="000000"/>
                          </a:solidFill>
                          <a:latin typeface="Candara" pitchFamily="34" charset="0"/>
                        </a:rPr>
                        <a:t>rule mining</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(ii) </a:t>
                      </a:r>
                      <a:r>
                        <a:rPr lang="en-US" sz="1600" b="0" i="0" u="none" strike="noStrike" dirty="0" smtClean="0">
                          <a:solidFill>
                            <a:srgbClr val="000000"/>
                          </a:solidFill>
                          <a:latin typeface="Candara" pitchFamily="34" charset="0"/>
                        </a:rPr>
                        <a:t> Sequential </a:t>
                      </a:r>
                      <a:r>
                        <a:rPr lang="en-US" sz="1600" b="0" i="0" u="none" strike="noStrike" dirty="0">
                          <a:solidFill>
                            <a:srgbClr val="000000"/>
                          </a:solidFill>
                          <a:latin typeface="Candara" pitchFamily="34" charset="0"/>
                        </a:rPr>
                        <a:t>pattern mining</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(iii) Querying, statistic reporting</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(iv) Data </a:t>
                      </a:r>
                      <a:r>
                        <a:rPr lang="en-US" sz="1600" b="0" i="0" u="none" strike="noStrike" dirty="0" smtClean="0">
                          <a:solidFill>
                            <a:srgbClr val="000000"/>
                          </a:solidFill>
                          <a:latin typeface="Candara" pitchFamily="34" charset="0"/>
                        </a:rPr>
                        <a:t>visualization</a:t>
                      </a:r>
                      <a:endParaRPr lang="en-US" sz="1600" b="0" i="0" u="none" strike="noStrike" dirty="0">
                        <a:solidFill>
                          <a:srgbClr val="000000"/>
                        </a:solidFill>
                        <a:latin typeface="Candara"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600" b="0" i="0" u="none" strike="noStrike" dirty="0">
                          <a:solidFill>
                            <a:srgbClr val="000000"/>
                          </a:solidFill>
                          <a:latin typeface="Candara" pitchFamily="34" charset="0"/>
                        </a:rPr>
                        <a:t>(</a:t>
                      </a:r>
                      <a:r>
                        <a:rPr lang="en-US" sz="1600" b="0" i="0" u="none" strike="noStrike" dirty="0" err="1">
                          <a:solidFill>
                            <a:srgbClr val="000000"/>
                          </a:solidFill>
                          <a:latin typeface="Candara" pitchFamily="34" charset="0"/>
                        </a:rPr>
                        <a:t>i</a:t>
                      </a:r>
                      <a:r>
                        <a:rPr lang="en-US" sz="1600" b="0" i="0" u="none" strike="noStrike" dirty="0">
                          <a:solidFill>
                            <a:srgbClr val="000000"/>
                          </a:solidFill>
                          <a:latin typeface="Candara" pitchFamily="34" charset="0"/>
                        </a:rPr>
                        <a:t>) </a:t>
                      </a:r>
                      <a:r>
                        <a:rPr lang="en-US" sz="1600" b="0" i="0" u="none" strike="noStrike" dirty="0" err="1">
                          <a:solidFill>
                            <a:srgbClr val="000000"/>
                          </a:solidFill>
                          <a:latin typeface="Candara" pitchFamily="34" charset="0"/>
                        </a:rPr>
                        <a:t>Misbehaviour</a:t>
                      </a:r>
                      <a:r>
                        <a:rPr lang="en-US" sz="1600" b="0" i="0" u="none" strike="noStrike" dirty="0">
                          <a:solidFill>
                            <a:srgbClr val="000000"/>
                          </a:solidFill>
                          <a:latin typeface="Candara" pitchFamily="34" charset="0"/>
                        </a:rPr>
                        <a:t> pattern capturing</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(ii) Product status checking</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(iii) Benchmark analysis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3926">
                <a:tc>
                  <a:txBody>
                    <a:bodyPr/>
                    <a:lstStyle/>
                    <a:p>
                      <a:pPr marL="36000" algn="l" fontAlgn="t"/>
                      <a:r>
                        <a:rPr lang="en-US" sz="1800" b="1" i="0" u="none" strike="noStrike">
                          <a:solidFill>
                            <a:srgbClr val="000000"/>
                          </a:solidFill>
                          <a:latin typeface="Candara" pitchFamily="34" charset="0"/>
                        </a:rPr>
                        <a:t>Predictive </a:t>
                      </a:r>
                      <a:br>
                        <a:rPr lang="en-US" sz="1800" b="1" i="0" u="none" strike="noStrike">
                          <a:solidFill>
                            <a:srgbClr val="000000"/>
                          </a:solidFill>
                          <a:latin typeface="Candara" pitchFamily="34" charset="0"/>
                        </a:rPr>
                      </a:br>
                      <a:endParaRPr lang="en-US" sz="1800" b="1" i="0" u="none" strike="noStrike">
                        <a:solidFill>
                          <a:srgbClr val="000000"/>
                        </a:solidFill>
                        <a:latin typeface="Candara"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600" b="0" i="0" u="none" strike="noStrike">
                          <a:solidFill>
                            <a:srgbClr val="000000"/>
                          </a:solidFill>
                          <a:latin typeface="Candara" pitchFamily="34" charset="0"/>
                        </a:rPr>
                        <a:t>(i) Classification, regression</a:t>
                      </a:r>
                      <a:br>
                        <a:rPr lang="en-US" sz="1600" b="0" i="0" u="none" strike="noStrike">
                          <a:solidFill>
                            <a:srgbClr val="000000"/>
                          </a:solidFill>
                          <a:latin typeface="Candara" pitchFamily="34" charset="0"/>
                        </a:rPr>
                      </a:br>
                      <a:r>
                        <a:rPr lang="en-US" sz="1600" b="0" i="0" u="none" strike="noStrike">
                          <a:solidFill>
                            <a:srgbClr val="000000"/>
                          </a:solidFill>
                          <a:latin typeface="Candara" pitchFamily="34" charset="0"/>
                        </a:rPr>
                        <a:t>(ii) Machine learning (supervised/unsupervised)</a:t>
                      </a:r>
                      <a:br>
                        <a:rPr lang="en-US" sz="1600" b="0" i="0" u="none" strike="noStrike">
                          <a:solidFill>
                            <a:srgbClr val="000000"/>
                          </a:solidFill>
                          <a:latin typeface="Candara" pitchFamily="34" charset="0"/>
                        </a:rPr>
                      </a:br>
                      <a:r>
                        <a:rPr lang="en-US" sz="1600" b="0" i="0" u="none" strike="noStrike">
                          <a:solidFill>
                            <a:srgbClr val="000000"/>
                          </a:solidFill>
                          <a:latin typeface="Candara" pitchFamily="34" charset="0"/>
                        </a:rPr>
                        <a:t>(iii) Deep learning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600" b="0" i="0" u="none" strike="noStrike">
                          <a:solidFill>
                            <a:srgbClr val="000000"/>
                          </a:solidFill>
                          <a:latin typeface="Candara" pitchFamily="34" charset="0"/>
                        </a:rPr>
                        <a:t>(i) Trajectory prediction </a:t>
                      </a:r>
                      <a:br>
                        <a:rPr lang="en-US" sz="1600" b="0" i="0" u="none" strike="noStrike">
                          <a:solidFill>
                            <a:srgbClr val="000000"/>
                          </a:solidFill>
                          <a:latin typeface="Candara" pitchFamily="34" charset="0"/>
                        </a:rPr>
                      </a:br>
                      <a:r>
                        <a:rPr lang="en-US" sz="1600" b="0" i="0" u="none" strike="noStrike">
                          <a:solidFill>
                            <a:srgbClr val="000000"/>
                          </a:solidFill>
                          <a:latin typeface="Candara" pitchFamily="34" charset="0"/>
                        </a:rPr>
                        <a:t>(ii) Consumer behaviour prediction </a:t>
                      </a:r>
                      <a:br>
                        <a:rPr lang="en-US" sz="1600" b="0" i="0" u="none" strike="noStrike">
                          <a:solidFill>
                            <a:srgbClr val="000000"/>
                          </a:solidFill>
                          <a:latin typeface="Candara" pitchFamily="34" charset="0"/>
                        </a:rPr>
                      </a:br>
                      <a:r>
                        <a:rPr lang="en-US" sz="1600" b="0" i="0" u="none" strike="noStrike">
                          <a:solidFill>
                            <a:srgbClr val="000000"/>
                          </a:solidFill>
                          <a:latin typeface="Candara" pitchFamily="34" charset="0"/>
                        </a:rPr>
                        <a:t>(iii) Device maintenance prediction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853">
                <a:tc>
                  <a:txBody>
                    <a:bodyPr/>
                    <a:lstStyle/>
                    <a:p>
                      <a:pPr marL="36000" algn="l" fontAlgn="t"/>
                      <a:r>
                        <a:rPr lang="en-US" sz="1800" b="1" i="0" u="none" strike="noStrike" dirty="0">
                          <a:solidFill>
                            <a:srgbClr val="000000"/>
                          </a:solidFill>
                          <a:latin typeface="Candara" pitchFamily="34" charset="0"/>
                        </a:rPr>
                        <a:t>Prescriptive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600" b="0" i="0" u="none" strike="noStrike" dirty="0">
                          <a:solidFill>
                            <a:srgbClr val="000000"/>
                          </a:solidFill>
                          <a:latin typeface="Candara" pitchFamily="34" charset="0"/>
                        </a:rPr>
                        <a:t>(</a:t>
                      </a:r>
                      <a:r>
                        <a:rPr lang="en-US" sz="1600" b="0" i="0" u="none" strike="noStrike" dirty="0" err="1">
                          <a:solidFill>
                            <a:srgbClr val="000000"/>
                          </a:solidFill>
                          <a:latin typeface="Candara" pitchFamily="34" charset="0"/>
                        </a:rPr>
                        <a:t>i</a:t>
                      </a:r>
                      <a:r>
                        <a:rPr lang="en-US" sz="1600" b="0" i="0" u="none" strike="noStrike" dirty="0">
                          <a:solidFill>
                            <a:srgbClr val="000000"/>
                          </a:solidFill>
                          <a:latin typeface="Candara" pitchFamily="34" charset="0"/>
                        </a:rPr>
                        <a:t>) Simulation</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(ii) </a:t>
                      </a:r>
                      <a:r>
                        <a:rPr lang="en-US" sz="1600" b="0" i="0" u="none" strike="noStrike" dirty="0" err="1">
                          <a:solidFill>
                            <a:srgbClr val="000000"/>
                          </a:solidFill>
                          <a:latin typeface="Candara" pitchFamily="34" charset="0"/>
                        </a:rPr>
                        <a:t>Optimisation</a:t>
                      </a:r>
                      <a:r>
                        <a:rPr lang="en-US" sz="1600" b="0" i="0" u="none" strike="noStrike" dirty="0">
                          <a:solidFill>
                            <a:srgbClr val="000000"/>
                          </a:solidFill>
                          <a:latin typeface="Candara" pitchFamily="34" charset="0"/>
                        </a:rPr>
                        <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(iii) Reinforcement learning (e.g., Q-Learning)</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(iv) Decision making: e.g., Analytic Hierarchy Process (AHP), The Technique for Order of Preference by Similarity to Ideal Solution (TOPSIS)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fontAlgn="t"/>
                      <a:r>
                        <a:rPr lang="en-US" sz="1600" b="0" i="0" u="none" strike="noStrike" dirty="0">
                          <a:solidFill>
                            <a:srgbClr val="000000"/>
                          </a:solidFill>
                          <a:latin typeface="Candara" pitchFamily="34" charset="0"/>
                        </a:rPr>
                        <a:t>(</a:t>
                      </a:r>
                      <a:r>
                        <a:rPr lang="en-US" sz="1600" b="0" i="0" u="none" strike="noStrike" dirty="0" err="1">
                          <a:solidFill>
                            <a:srgbClr val="000000"/>
                          </a:solidFill>
                          <a:latin typeface="Candara" pitchFamily="34" charset="0"/>
                        </a:rPr>
                        <a:t>i</a:t>
                      </a:r>
                      <a:r>
                        <a:rPr lang="en-US" sz="1600" b="0" i="0" u="none" strike="noStrike" dirty="0">
                          <a:solidFill>
                            <a:srgbClr val="000000"/>
                          </a:solidFill>
                          <a:latin typeface="Candara" pitchFamily="34" charset="0"/>
                        </a:rPr>
                        <a:t>) System resilience </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(ii) System reliability</a:t>
                      </a:r>
                      <a:br>
                        <a:rPr lang="en-US" sz="1600" b="0" i="0" u="none" strike="noStrike" dirty="0">
                          <a:solidFill>
                            <a:srgbClr val="000000"/>
                          </a:solidFill>
                          <a:latin typeface="Candara" pitchFamily="34" charset="0"/>
                        </a:rPr>
                      </a:br>
                      <a:r>
                        <a:rPr lang="en-US" sz="1600" b="0" i="0" u="none" strike="noStrike" dirty="0">
                          <a:solidFill>
                            <a:srgbClr val="000000"/>
                          </a:solidFill>
                          <a:latin typeface="Candara" pitchFamily="34" charset="0"/>
                        </a:rPr>
                        <a:t>(iii) System optimization</a:t>
                      </a:r>
                      <a:br>
                        <a:rPr lang="en-US" sz="1600" b="0" i="0" u="none" strike="noStrike" dirty="0">
                          <a:solidFill>
                            <a:srgbClr val="000000"/>
                          </a:solidFill>
                          <a:latin typeface="Candara" pitchFamily="34" charset="0"/>
                        </a:rPr>
                      </a:br>
                      <a:endParaRPr lang="en-US" sz="1600" b="0" i="0" u="none" strike="noStrike" dirty="0">
                        <a:solidFill>
                          <a:srgbClr val="000000"/>
                        </a:solidFill>
                        <a:latin typeface="Candara"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48175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dirty="0" smtClean="0"/>
              <a:t>Chapter 2.3 – </a:t>
            </a:r>
            <a:r>
              <a:rPr lang="en-US" sz="4000" dirty="0" smtClean="0"/>
              <a:t>Demand </a:t>
            </a:r>
            <a:r>
              <a:rPr lang="en-US" sz="4000" dirty="0" err="1" smtClean="0"/>
              <a:t>Forecsating</a:t>
            </a:r>
            <a:r>
              <a:rPr lang="en-US" sz="4000" dirty="0" smtClean="0"/>
              <a:t> Problem</a:t>
            </a:r>
            <a:endParaRPr lang="en-US" sz="4000" dirty="0"/>
          </a:p>
        </p:txBody>
      </p:sp>
      <p:sp>
        <p:nvSpPr>
          <p:cNvPr id="4" name="Date Placeholder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Footer Placeholder 4"/>
          <p:cNvSpPr>
            <a:spLocks noGrp="1"/>
          </p:cNvSpPr>
          <p:nvPr>
            <p:ph type="ftr" sz="quarter" idx="11"/>
          </p:nvPr>
        </p:nvSpPr>
        <p:spPr/>
        <p:txBody>
          <a:bodyPr/>
          <a:lstStyle/>
          <a:p>
            <a:r>
              <a:rPr lang="fr-FR" smtClean="0"/>
              <a:t>ENHANCE</a:t>
            </a:r>
            <a:endParaRPr lang="fr-FR"/>
          </a:p>
        </p:txBody>
      </p:sp>
      <p:sp>
        <p:nvSpPr>
          <p:cNvPr id="6" name="Slide Number Placeholder 5"/>
          <p:cNvSpPr>
            <a:spLocks noGrp="1"/>
          </p:cNvSpPr>
          <p:nvPr>
            <p:ph type="sldNum" sz="quarter" idx="12"/>
          </p:nvPr>
        </p:nvSpPr>
        <p:spPr/>
        <p:txBody>
          <a:bodyPr/>
          <a:lstStyle/>
          <a:p>
            <a:fld id="{874FCA8F-EA25-44D0-9F42-6732B702DD6A}" type="slidenum">
              <a:rPr lang="fr-FR" smtClean="0"/>
              <a:pPr/>
              <a:t>34</a:t>
            </a:fld>
            <a:endParaRPr lang="fr-FR"/>
          </a:p>
        </p:txBody>
      </p:sp>
    </p:spTree>
    <p:extLst>
      <p:ext uri="{BB962C8B-B14F-4D97-AF65-F5344CB8AC3E}">
        <p14:creationId xmlns:p14="http://schemas.microsoft.com/office/powerpoint/2010/main" val="36506699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35</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US" dirty="0" smtClean="0"/>
              <a:t>Demand Forecasting Problem</a:t>
            </a:r>
            <a:endParaRPr lang="en-GB" dirty="0"/>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590574" y="1243601"/>
            <a:ext cx="10977312" cy="1731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dirty="0" smtClean="0"/>
              <a:t>In demand prediction,  time series can be used to predict demand based on the previously observed values or another relevant features. In other words, time series forecasting leverages a model, e.g. a stochastic model, to predict future values based on previously observed values. </a:t>
            </a:r>
          </a:p>
        </p:txBody>
      </p:sp>
      <p:pic>
        <p:nvPicPr>
          <p:cNvPr id="7" name="Рисунок 6" descr="differentiated-forecasting-social.png"/>
          <p:cNvPicPr>
            <a:picLocks noChangeAspect="1"/>
          </p:cNvPicPr>
          <p:nvPr/>
        </p:nvPicPr>
        <p:blipFill>
          <a:blip r:embed="rId3" cstate="print"/>
          <a:stretch>
            <a:fillRect/>
          </a:stretch>
        </p:blipFill>
        <p:spPr>
          <a:xfrm>
            <a:off x="6400798" y="2575010"/>
            <a:ext cx="5413829" cy="3039966"/>
          </a:xfrm>
          <a:prstGeom prst="rect">
            <a:avLst/>
          </a:prstGeom>
        </p:spPr>
      </p:pic>
      <p:sp>
        <p:nvSpPr>
          <p:cNvPr id="10" name="TextBox 9"/>
          <p:cNvSpPr txBox="1"/>
          <p:nvPr/>
        </p:nvSpPr>
        <p:spPr>
          <a:xfrm>
            <a:off x="566057" y="3361591"/>
            <a:ext cx="5704114" cy="2923877"/>
          </a:xfrm>
          <a:prstGeom prst="rect">
            <a:avLst/>
          </a:prstGeom>
          <a:noFill/>
        </p:spPr>
        <p:txBody>
          <a:bodyPr wrap="square" rtlCol="0">
            <a:spAutoFit/>
          </a:bodyPr>
          <a:lstStyle/>
          <a:p>
            <a:pPr lvl="0"/>
            <a:r>
              <a:rPr lang="en-US" sz="2400" dirty="0" smtClean="0">
                <a:latin typeface="Candara" pitchFamily="34" charset="0"/>
              </a:rPr>
              <a:t>Predicting demand is a fundamental activity, as it can reveal market trends and contribute to the strategic planning of the company. Demand forecasting is an essential tool to make the decision process faster and safer. </a:t>
            </a:r>
            <a:r>
              <a:rPr lang="en-US" sz="2000" dirty="0" smtClean="0"/>
              <a:t/>
            </a:r>
            <a:br>
              <a:rPr lang="en-US" sz="2000" dirty="0" smtClean="0"/>
            </a:br>
            <a:endParaRPr lang="en-GB" sz="2200" dirty="0" smtClean="0"/>
          </a:p>
          <a:p>
            <a:endParaRPr lang="ru-RU" dirty="0"/>
          </a:p>
        </p:txBody>
      </p:sp>
    </p:spTree>
    <p:extLst>
      <p:ext uri="{BB962C8B-B14F-4D97-AF65-F5344CB8AC3E}">
        <p14:creationId xmlns:p14="http://schemas.microsoft.com/office/powerpoint/2010/main" val="42020070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36</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US" dirty="0" smtClean="0"/>
              <a:t>Demand Forecasting Problem</a:t>
            </a:r>
            <a:endParaRPr lang="en-GB" dirty="0"/>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590574" y="1243601"/>
            <a:ext cx="10977312" cy="1731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dirty="0" smtClean="0"/>
              <a:t>The common characteristics of several key techniques for demand forecasting: </a:t>
            </a:r>
          </a:p>
          <a:p>
            <a:pPr marL="363538" indent="-363538" algn="just"/>
            <a:r>
              <a:rPr lang="en-US" dirty="0" smtClean="0"/>
              <a:t>Assume is that the causes that have influenced demand in the past will continue to act in the future; </a:t>
            </a:r>
          </a:p>
          <a:p>
            <a:pPr marL="363538" indent="-363538" algn="just"/>
            <a:r>
              <a:rPr lang="en-US" dirty="0" smtClean="0"/>
              <a:t>Forecast accuracy decreases as the forecasting horizon increases; </a:t>
            </a:r>
          </a:p>
          <a:p>
            <a:pPr marL="363538" indent="-363538" algn="just"/>
            <a:r>
              <a:rPr lang="en-US" dirty="0" smtClean="0"/>
              <a:t>Aggregated forecasts for product groups are more accurate than individual product forecasts. </a:t>
            </a:r>
          </a:p>
          <a:p>
            <a:pPr marL="363538" indent="-363538" algn="just">
              <a:spcBef>
                <a:spcPts val="1800"/>
              </a:spcBef>
              <a:buNone/>
            </a:pPr>
            <a:r>
              <a:rPr lang="en-US" dirty="0" smtClean="0"/>
              <a:t>Forecasting methods may be divided into quantitative and qualitative methods:</a:t>
            </a:r>
          </a:p>
          <a:p>
            <a:pPr marL="363538" indent="-363538" algn="just"/>
            <a:r>
              <a:rPr lang="en-US" b="1" dirty="0" smtClean="0"/>
              <a:t>Quantitative methods</a:t>
            </a:r>
            <a:r>
              <a:rPr lang="en-US" dirty="0" smtClean="0"/>
              <a:t> rely on statistical models and data analysis predicting future trends based on historical data. These methods include simple statistical methods, simple ML approaches and Deep Learning. </a:t>
            </a:r>
          </a:p>
          <a:p>
            <a:pPr marL="363538" indent="-363538" algn="just"/>
            <a:r>
              <a:rPr lang="en-US" b="1" dirty="0" smtClean="0"/>
              <a:t>Qualitative methods</a:t>
            </a:r>
            <a:r>
              <a:rPr lang="en-US" dirty="0" smtClean="0"/>
              <a:t>, in general, result from the opinion of process specialists to predict demand. </a:t>
            </a:r>
          </a:p>
        </p:txBody>
      </p:sp>
    </p:spTree>
    <p:extLst>
      <p:ext uri="{BB962C8B-B14F-4D97-AF65-F5344CB8AC3E}">
        <p14:creationId xmlns:p14="http://schemas.microsoft.com/office/powerpoint/2010/main" val="42082304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37</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US" dirty="0" smtClean="0">
                <a:latin typeface="Cambria Math" pitchFamily="18" charset="0"/>
                <a:ea typeface="Cambria Math" pitchFamily="18" charset="0"/>
              </a:rPr>
              <a:t>Forecasting Steps </a:t>
            </a:r>
            <a:r>
              <a:rPr lang="en-GB" dirty="0" smtClean="0"/>
              <a:t>in Predictive Inventory</a:t>
            </a:r>
            <a:endParaRPr lang="en-GB" dirty="0"/>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605087" y="1229087"/>
            <a:ext cx="10916353" cy="49951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200" b="1" dirty="0" smtClean="0"/>
              <a:t>Data acquisition</a:t>
            </a:r>
            <a:r>
              <a:rPr lang="en-US" sz="2200" dirty="0" smtClean="0"/>
              <a:t> – the whole manufacturing chain includes multiple parties such as suppliers, manufacturers, distributors, logistics, retailers and customers. As a result, different types of data sources generate heterogeneous data.</a:t>
            </a:r>
          </a:p>
          <a:p>
            <a:pPr>
              <a:buNone/>
            </a:pPr>
            <a:endParaRPr lang="en-US" sz="2200" dirty="0" smtClean="0"/>
          </a:p>
          <a:p>
            <a:pPr>
              <a:buNone/>
            </a:pPr>
            <a:r>
              <a:rPr lang="en-US" sz="2200" b="1" dirty="0" smtClean="0"/>
              <a:t>Data preprocessing and storage</a:t>
            </a:r>
            <a:r>
              <a:rPr lang="en-US" sz="2200" dirty="0" smtClean="0"/>
              <a:t> – consists of two parts data preprocessing and storage.</a:t>
            </a:r>
          </a:p>
          <a:p>
            <a:pPr marL="540000">
              <a:buNone/>
            </a:pPr>
            <a:r>
              <a:rPr lang="en-US" sz="2200" dirty="0" smtClean="0"/>
              <a:t> Data preprocessing includes data cleaning, data integration and data compression. E.g. </a:t>
            </a:r>
            <a:r>
              <a:rPr lang="en-US" sz="2200" dirty="0"/>
              <a:t>i</a:t>
            </a:r>
            <a:r>
              <a:rPr lang="en-US" sz="2200" dirty="0" smtClean="0"/>
              <a:t>n industrial environment, sensory data is usually uncertain and erroneous due to the depletion of battery power of sensors, imprecise measurement of sensors and communication failures. </a:t>
            </a:r>
          </a:p>
          <a:p>
            <a:pPr marL="540000">
              <a:buNone/>
            </a:pPr>
            <a:r>
              <a:rPr lang="en-US" sz="2200" dirty="0" smtClean="0"/>
              <a:t>Data storage has two aspects: storage infrastructure and data management software. </a:t>
            </a:r>
          </a:p>
          <a:p>
            <a:pPr marL="540000">
              <a:buNone/>
            </a:pPr>
            <a:endParaRPr lang="en-US" sz="2200" dirty="0" smtClean="0"/>
          </a:p>
          <a:p>
            <a:pPr>
              <a:buNone/>
            </a:pPr>
            <a:r>
              <a:rPr lang="en-US" sz="2200" b="1" dirty="0" smtClean="0"/>
              <a:t>Data analytics</a:t>
            </a:r>
            <a:r>
              <a:rPr lang="en-US" sz="2200" dirty="0" smtClean="0"/>
              <a:t> – has the goal to extract meaningful and useful information from the data. It includes statistical modeling, machine-learning and data visualization.</a:t>
            </a:r>
            <a:r>
              <a:rPr lang="en-US" sz="2000" dirty="0" smtClean="0"/>
              <a:t/>
            </a:r>
            <a:br>
              <a:rPr lang="en-US" sz="2000" dirty="0" smtClean="0"/>
            </a:br>
            <a:endParaRPr lang="en-GB" sz="2200" dirty="0"/>
          </a:p>
        </p:txBody>
      </p:sp>
    </p:spTree>
    <p:extLst>
      <p:ext uri="{BB962C8B-B14F-4D97-AF65-F5344CB8AC3E}">
        <p14:creationId xmlns:p14="http://schemas.microsoft.com/office/powerpoint/2010/main" val="11244253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38</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normAutofit/>
          </a:bodyPr>
          <a:lstStyle/>
          <a:p>
            <a:r>
              <a:rPr lang="en-US" dirty="0" smtClean="0"/>
              <a:t>Data preprocessing and storage</a:t>
            </a:r>
            <a:endParaRPr lang="en-GB" dirty="0"/>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605087" y="1229087"/>
            <a:ext cx="10916353" cy="49951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smtClean="0"/>
              <a:t/>
            </a:r>
            <a:br>
              <a:rPr lang="en-US" sz="2000" dirty="0" smtClean="0"/>
            </a:br>
            <a:endParaRPr lang="en-GB" sz="2200" dirty="0"/>
          </a:p>
        </p:txBody>
      </p:sp>
      <p:pic>
        <p:nvPicPr>
          <p:cNvPr id="7" name="Рисунок 6" descr="preprocessing.png"/>
          <p:cNvPicPr>
            <a:picLocks noChangeAspect="1"/>
          </p:cNvPicPr>
          <p:nvPr/>
        </p:nvPicPr>
        <p:blipFill>
          <a:blip r:embed="rId3" cstate="print"/>
          <a:stretch>
            <a:fillRect/>
          </a:stretch>
        </p:blipFill>
        <p:spPr>
          <a:xfrm>
            <a:off x="3943049" y="990259"/>
            <a:ext cx="4305901" cy="4877481"/>
          </a:xfrm>
          <a:prstGeom prst="rect">
            <a:avLst/>
          </a:prstGeom>
        </p:spPr>
      </p:pic>
    </p:spTree>
    <p:extLst>
      <p:ext uri="{BB962C8B-B14F-4D97-AF65-F5344CB8AC3E}">
        <p14:creationId xmlns:p14="http://schemas.microsoft.com/office/powerpoint/2010/main" val="20886377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137" y="2153495"/>
            <a:ext cx="9144000" cy="2387600"/>
          </a:xfrm>
        </p:spPr>
        <p:txBody>
          <a:bodyPr/>
          <a:lstStyle/>
          <a:p>
            <a:r>
              <a:rPr lang="de-DE" b="1" dirty="0"/>
              <a:t>Chapter 3 – </a:t>
            </a:r>
            <a:r>
              <a:rPr lang="de-DE" dirty="0"/>
              <a:t>Practical Examples</a:t>
            </a:r>
          </a:p>
        </p:txBody>
      </p:sp>
    </p:spTree>
    <p:extLst>
      <p:ext uri="{BB962C8B-B14F-4D97-AF65-F5344CB8AC3E}">
        <p14:creationId xmlns:p14="http://schemas.microsoft.com/office/powerpoint/2010/main" val="8543634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2366" y="1696295"/>
            <a:ext cx="9144000" cy="2387600"/>
          </a:xfrm>
        </p:spPr>
        <p:txBody>
          <a:bodyPr>
            <a:normAutofit fontScale="90000"/>
          </a:bodyPr>
          <a:lstStyle/>
          <a:p>
            <a:r>
              <a:rPr lang="de-DE" b="1" dirty="0"/>
              <a:t>Chapter 1 – Introduction into </a:t>
            </a:r>
            <a:r>
              <a:rPr lang="de-DE" b="1" dirty="0" smtClean="0"/>
              <a:t>Inventory Management</a:t>
            </a:r>
            <a:endParaRPr lang="de-DE" dirty="0"/>
          </a:p>
        </p:txBody>
      </p:sp>
    </p:spTree>
    <p:extLst>
      <p:ext uri="{BB962C8B-B14F-4D97-AF65-F5344CB8AC3E}">
        <p14:creationId xmlns:p14="http://schemas.microsoft.com/office/powerpoint/2010/main" val="22227317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dirty="0" smtClean="0"/>
              <a:t>Chapter 3.1 – </a:t>
            </a:r>
            <a:r>
              <a:rPr lang="en-US" sz="4000" dirty="0"/>
              <a:t>Data </a:t>
            </a:r>
            <a:r>
              <a:rPr lang="en-US" sz="4000" dirty="0" smtClean="0"/>
              <a:t>sets</a:t>
            </a:r>
            <a:endParaRPr lang="en-US" sz="4000" dirty="0"/>
          </a:p>
        </p:txBody>
      </p:sp>
      <p:sp>
        <p:nvSpPr>
          <p:cNvPr id="4" name="Date Placeholder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Footer Placeholder 4"/>
          <p:cNvSpPr>
            <a:spLocks noGrp="1"/>
          </p:cNvSpPr>
          <p:nvPr>
            <p:ph type="ftr" sz="quarter" idx="11"/>
          </p:nvPr>
        </p:nvSpPr>
        <p:spPr/>
        <p:txBody>
          <a:bodyPr/>
          <a:lstStyle/>
          <a:p>
            <a:r>
              <a:rPr lang="fr-FR" smtClean="0"/>
              <a:t>ENHANCE</a:t>
            </a:r>
            <a:endParaRPr lang="fr-FR"/>
          </a:p>
        </p:txBody>
      </p:sp>
      <p:sp>
        <p:nvSpPr>
          <p:cNvPr id="6" name="Slide Number Placeholder 5"/>
          <p:cNvSpPr>
            <a:spLocks noGrp="1"/>
          </p:cNvSpPr>
          <p:nvPr>
            <p:ph type="sldNum" sz="quarter" idx="12"/>
          </p:nvPr>
        </p:nvSpPr>
        <p:spPr/>
        <p:txBody>
          <a:bodyPr/>
          <a:lstStyle/>
          <a:p>
            <a:fld id="{874FCA8F-EA25-44D0-9F42-6732B702DD6A}" type="slidenum">
              <a:rPr lang="fr-FR" smtClean="0"/>
              <a:pPr/>
              <a:t>40</a:t>
            </a:fld>
            <a:endParaRPr lang="fr-FR"/>
          </a:p>
        </p:txBody>
      </p:sp>
    </p:spTree>
    <p:extLst>
      <p:ext uri="{BB962C8B-B14F-4D97-AF65-F5344CB8AC3E}">
        <p14:creationId xmlns:p14="http://schemas.microsoft.com/office/powerpoint/2010/main" val="693733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11352"/>
            <a:ext cx="10515600" cy="1325563"/>
          </a:xfrm>
        </p:spPr>
        <p:txBody>
          <a:bodyPr/>
          <a:lstStyle/>
          <a:p>
            <a:r>
              <a:rPr lang="de-DE" dirty="0" smtClean="0"/>
              <a:t>Data Set</a:t>
            </a:r>
            <a:endParaRPr lang="de-DE" dirty="0"/>
          </a:p>
        </p:txBody>
      </p:sp>
      <p:sp>
        <p:nvSpPr>
          <p:cNvPr id="5" name="Espace réservé du contenu 9">
            <a:extLst>
              <a:ext uri="{FF2B5EF4-FFF2-40B4-BE49-F238E27FC236}">
                <a16:creationId xmlns:a16="http://schemas.microsoft.com/office/drawing/2014/main" id="{B5223386-AB8A-4EBB-8EA2-03405B75068E}"/>
              </a:ext>
            </a:extLst>
          </p:cNvPr>
          <p:cNvSpPr txBox="1">
            <a:spLocks/>
          </p:cNvSpPr>
          <p:nvPr/>
        </p:nvSpPr>
        <p:spPr>
          <a:xfrm>
            <a:off x="461818" y="1168776"/>
            <a:ext cx="6903103" cy="346582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GB" b="1" dirty="0" smtClean="0"/>
              <a:t>What we have:</a:t>
            </a:r>
          </a:p>
          <a:p>
            <a:pPr marL="0" indent="0">
              <a:spcBef>
                <a:spcPts val="1200"/>
              </a:spcBef>
              <a:buNone/>
            </a:pPr>
            <a:endParaRPr lang="en-GB" b="1" dirty="0"/>
          </a:p>
          <a:p>
            <a:pPr>
              <a:spcBef>
                <a:spcPts val="1200"/>
              </a:spcBef>
              <a:buFontTx/>
              <a:buChar char="-"/>
            </a:pPr>
            <a:r>
              <a:rPr lang="en-GB" dirty="0" smtClean="0"/>
              <a:t>The store number or id, there are 10 stores that sell 50 different items.</a:t>
            </a:r>
          </a:p>
          <a:p>
            <a:pPr>
              <a:spcBef>
                <a:spcPts val="1200"/>
              </a:spcBef>
              <a:buFontTx/>
              <a:buChar char="-"/>
            </a:pPr>
            <a:r>
              <a:rPr lang="en-GB" dirty="0" smtClean="0"/>
              <a:t>The number or id of the item, which are sold by different stores.</a:t>
            </a:r>
          </a:p>
          <a:p>
            <a:pPr>
              <a:spcBef>
                <a:spcPts val="1200"/>
              </a:spcBef>
              <a:buFontTx/>
              <a:buChar char="-"/>
            </a:pPr>
            <a:r>
              <a:rPr lang="en-GB" dirty="0" smtClean="0"/>
              <a:t>The date year/month/day.</a:t>
            </a:r>
          </a:p>
          <a:p>
            <a:pPr>
              <a:spcBef>
                <a:spcPts val="1200"/>
              </a:spcBef>
              <a:buFontTx/>
              <a:buChar char="-"/>
            </a:pPr>
            <a:r>
              <a:rPr lang="en-GB" dirty="0" smtClean="0"/>
              <a:t>The amount of items sold at particular day.</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487" y="489527"/>
            <a:ext cx="4096252" cy="595115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82" y="4863187"/>
            <a:ext cx="4961292" cy="1577499"/>
          </a:xfrm>
          <a:prstGeom prst="rect">
            <a:avLst/>
          </a:prstGeom>
        </p:spPr>
      </p:pic>
      <p:sp>
        <p:nvSpPr>
          <p:cNvPr id="6" name="TextBox 5"/>
          <p:cNvSpPr txBox="1"/>
          <p:nvPr/>
        </p:nvSpPr>
        <p:spPr>
          <a:xfrm>
            <a:off x="157019" y="6565612"/>
            <a:ext cx="6776214" cy="584775"/>
          </a:xfrm>
          <a:prstGeom prst="rect">
            <a:avLst/>
          </a:prstGeom>
          <a:noFill/>
        </p:spPr>
        <p:txBody>
          <a:bodyPr wrap="none" rtlCol="0">
            <a:spAutoFit/>
          </a:bodyPr>
          <a:lstStyle/>
          <a:p>
            <a:r>
              <a:rPr lang="de-DE" sz="1400" dirty="0" smtClean="0"/>
              <a:t>Link: </a:t>
            </a:r>
            <a:r>
              <a:rPr lang="en-GB" sz="1400" dirty="0" smtClean="0">
                <a:latin typeface="Candara" pitchFamily="34" charset="0"/>
              </a:rPr>
              <a:t>https</a:t>
            </a:r>
            <a:r>
              <a:rPr lang="en-GB" sz="1400" dirty="0">
                <a:latin typeface="Candara" pitchFamily="34" charset="0"/>
              </a:rPr>
              <a:t>://www.kaggle.com/competitions/demand-forecasting-kernels-only/overview</a:t>
            </a:r>
            <a:endParaRPr lang="ru-RU" sz="1400" dirty="0">
              <a:latin typeface="Candara" pitchFamily="34" charset="0"/>
            </a:endParaRPr>
          </a:p>
          <a:p>
            <a:endParaRPr lang="de-DE" dirty="0"/>
          </a:p>
        </p:txBody>
      </p:sp>
    </p:spTree>
    <p:extLst>
      <p:ext uri="{BB962C8B-B14F-4D97-AF65-F5344CB8AC3E}">
        <p14:creationId xmlns:p14="http://schemas.microsoft.com/office/powerpoint/2010/main" val="78267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11352"/>
            <a:ext cx="10515600" cy="1325563"/>
          </a:xfrm>
        </p:spPr>
        <p:txBody>
          <a:bodyPr/>
          <a:lstStyle/>
          <a:p>
            <a:r>
              <a:rPr lang="de-DE" dirty="0" smtClean="0"/>
              <a:t>Data Set</a:t>
            </a:r>
            <a:endParaRPr lang="de-DE" dirty="0"/>
          </a:p>
        </p:txBody>
      </p:sp>
      <p:sp>
        <p:nvSpPr>
          <p:cNvPr id="6" name="TextBox 5"/>
          <p:cNvSpPr txBox="1"/>
          <p:nvPr/>
        </p:nvSpPr>
        <p:spPr>
          <a:xfrm>
            <a:off x="157019" y="6565612"/>
            <a:ext cx="6776214" cy="584775"/>
          </a:xfrm>
          <a:prstGeom prst="rect">
            <a:avLst/>
          </a:prstGeom>
          <a:noFill/>
        </p:spPr>
        <p:txBody>
          <a:bodyPr wrap="none" rtlCol="0">
            <a:spAutoFit/>
          </a:bodyPr>
          <a:lstStyle/>
          <a:p>
            <a:r>
              <a:rPr lang="de-DE" sz="1400" dirty="0" smtClean="0"/>
              <a:t>Link: </a:t>
            </a:r>
            <a:r>
              <a:rPr lang="en-GB" sz="1400" dirty="0" smtClean="0">
                <a:latin typeface="Candara" pitchFamily="34" charset="0"/>
              </a:rPr>
              <a:t>https</a:t>
            </a:r>
            <a:r>
              <a:rPr lang="en-GB" sz="1400" dirty="0">
                <a:latin typeface="Candara" pitchFamily="34" charset="0"/>
              </a:rPr>
              <a:t>://www.kaggle.com/competitions/demand-forecasting-kernels-only/overview</a:t>
            </a:r>
            <a:endParaRPr lang="ru-RU" sz="1400" dirty="0">
              <a:latin typeface="Candara" pitchFamily="34" charset="0"/>
            </a:endParaRPr>
          </a:p>
          <a:p>
            <a:endParaRPr lang="de-D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126" y="3483703"/>
            <a:ext cx="5544445" cy="2920673"/>
          </a:xfrm>
          <a:prstGeom prst="rect">
            <a:avLst/>
          </a:prstGeom>
        </p:spPr>
      </p:pic>
      <p:sp>
        <p:nvSpPr>
          <p:cNvPr id="5" name="TextBox 4"/>
          <p:cNvSpPr txBox="1"/>
          <p:nvPr/>
        </p:nvSpPr>
        <p:spPr>
          <a:xfrm>
            <a:off x="684072" y="1147020"/>
            <a:ext cx="11225706" cy="1938992"/>
          </a:xfrm>
          <a:prstGeom prst="rect">
            <a:avLst/>
          </a:prstGeom>
          <a:noFill/>
        </p:spPr>
        <p:txBody>
          <a:bodyPr wrap="square" rtlCol="0">
            <a:spAutoFit/>
          </a:bodyPr>
          <a:lstStyle/>
          <a:p>
            <a:pPr marL="285750" indent="-285750">
              <a:buFontTx/>
              <a:buChar char="-"/>
            </a:pPr>
            <a:r>
              <a:rPr lang="en-US" sz="2000" dirty="0"/>
              <a:t>The data </a:t>
            </a:r>
            <a:r>
              <a:rPr lang="en-US" sz="2000" dirty="0" smtClean="0"/>
              <a:t>with </a:t>
            </a:r>
            <a:r>
              <a:rPr lang="en-US" sz="2000" dirty="0"/>
              <a:t>5 columns and 12861 </a:t>
            </a:r>
            <a:r>
              <a:rPr lang="en-US" sz="2000" dirty="0" smtClean="0"/>
              <a:t>rows;</a:t>
            </a:r>
            <a:endParaRPr lang="de-DE" sz="2000" dirty="0" smtClean="0"/>
          </a:p>
          <a:p>
            <a:pPr marL="285750" indent="-285750">
              <a:buFontTx/>
              <a:buChar char="-"/>
            </a:pPr>
            <a:r>
              <a:rPr lang="de-DE" sz="2000" dirty="0" smtClean="0"/>
              <a:t>There are 3 product types that correspond to the car models being produced;</a:t>
            </a:r>
          </a:p>
          <a:p>
            <a:pPr marL="285750" indent="-285750">
              <a:buFontTx/>
              <a:buChar char="-"/>
            </a:pPr>
            <a:r>
              <a:rPr lang="de-DE" sz="2000" dirty="0" smtClean="0"/>
              <a:t>There are 5 part types (i.e. batterie types) that are used to equip the 3 produced models;</a:t>
            </a:r>
          </a:p>
          <a:p>
            <a:pPr marL="285750" indent="-285750">
              <a:buFontTx/>
              <a:buChar char="-"/>
            </a:pPr>
            <a:r>
              <a:rPr lang="de-DE" sz="2000" dirty="0" smtClean="0"/>
              <a:t>Date_1 column reflects the date and time when the product (i.e. car model) was produced;</a:t>
            </a:r>
          </a:p>
          <a:p>
            <a:pPr marL="285750" indent="-285750">
              <a:buFontTx/>
              <a:buChar char="-"/>
            </a:pPr>
            <a:r>
              <a:rPr lang="de-DE" sz="2000" dirty="0" smtClean="0"/>
              <a:t>Serial Number column provdes info on serial number of the product</a:t>
            </a:r>
          </a:p>
          <a:p>
            <a:pPr marL="285750" indent="-285750">
              <a:buFontTx/>
              <a:buChar char="-"/>
            </a:pPr>
            <a:r>
              <a:rPr lang="de-DE" sz="2000" dirty="0" smtClean="0"/>
              <a:t>The Sequence Number reflect the order of production (not important for particular use-case).</a:t>
            </a:r>
          </a:p>
        </p:txBody>
      </p:sp>
    </p:spTree>
    <p:extLst>
      <p:ext uri="{BB962C8B-B14F-4D97-AF65-F5344CB8AC3E}">
        <p14:creationId xmlns:p14="http://schemas.microsoft.com/office/powerpoint/2010/main" val="40481117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11352"/>
            <a:ext cx="10515600" cy="1325563"/>
          </a:xfrm>
        </p:spPr>
        <p:txBody>
          <a:bodyPr/>
          <a:lstStyle/>
          <a:p>
            <a:r>
              <a:rPr lang="de-DE" dirty="0" smtClean="0"/>
              <a:t>Data Set</a:t>
            </a:r>
            <a:endParaRPr lang="de-DE" dirty="0"/>
          </a:p>
        </p:txBody>
      </p:sp>
      <p:sp>
        <p:nvSpPr>
          <p:cNvPr id="6" name="TextBox 5"/>
          <p:cNvSpPr txBox="1"/>
          <p:nvPr/>
        </p:nvSpPr>
        <p:spPr>
          <a:xfrm>
            <a:off x="157019" y="6565612"/>
            <a:ext cx="6776214" cy="584775"/>
          </a:xfrm>
          <a:prstGeom prst="rect">
            <a:avLst/>
          </a:prstGeom>
          <a:noFill/>
        </p:spPr>
        <p:txBody>
          <a:bodyPr wrap="none" rtlCol="0">
            <a:spAutoFit/>
          </a:bodyPr>
          <a:lstStyle/>
          <a:p>
            <a:r>
              <a:rPr lang="de-DE" sz="1400" dirty="0" smtClean="0"/>
              <a:t>Link: </a:t>
            </a:r>
            <a:r>
              <a:rPr lang="en-GB" sz="1400" dirty="0" smtClean="0">
                <a:latin typeface="Candara" pitchFamily="34" charset="0"/>
              </a:rPr>
              <a:t>https</a:t>
            </a:r>
            <a:r>
              <a:rPr lang="en-GB" sz="1400" dirty="0">
                <a:latin typeface="Candara" pitchFamily="34" charset="0"/>
              </a:rPr>
              <a:t>://www.kaggle.com/competitions/demand-forecasting-kernels-only/overview</a:t>
            </a:r>
            <a:endParaRPr lang="ru-RU" sz="1400" dirty="0">
              <a:latin typeface="Candara" pitchFamily="34" charset="0"/>
            </a:endParaRPr>
          </a:p>
          <a:p>
            <a:endParaRPr lang="de-DE" dirty="0"/>
          </a:p>
        </p:txBody>
      </p:sp>
      <p:sp>
        <p:nvSpPr>
          <p:cNvPr id="5" name="TextBox 4"/>
          <p:cNvSpPr txBox="1"/>
          <p:nvPr/>
        </p:nvSpPr>
        <p:spPr>
          <a:xfrm>
            <a:off x="819539" y="1343995"/>
            <a:ext cx="11067661" cy="1631216"/>
          </a:xfrm>
          <a:prstGeom prst="rect">
            <a:avLst/>
          </a:prstGeom>
          <a:noFill/>
        </p:spPr>
        <p:txBody>
          <a:bodyPr wrap="square" rtlCol="0">
            <a:spAutoFit/>
          </a:bodyPr>
          <a:lstStyle/>
          <a:p>
            <a:pPr marL="285750" indent="-285750">
              <a:buFontTx/>
              <a:buChar char="-"/>
            </a:pPr>
            <a:r>
              <a:rPr lang="de-DE" sz="2000" dirty="0" smtClean="0"/>
              <a:t>The original dataset was preprocessed to obtain the data in the needed for further processing form.</a:t>
            </a:r>
          </a:p>
          <a:p>
            <a:pPr marL="285750" indent="-285750">
              <a:buFontTx/>
              <a:buChar char="-"/>
            </a:pPr>
            <a:r>
              <a:rPr lang="de-DE" sz="2000" dirty="0" smtClean="0"/>
              <a:t>The exact time is not that important, rather the day is more important, thus the data were aggregated on day/week/month/year basis;</a:t>
            </a:r>
          </a:p>
          <a:p>
            <a:pPr marL="285750" indent="-285750">
              <a:buFontTx/>
              <a:buChar char="-"/>
            </a:pPr>
            <a:r>
              <a:rPr lang="de-DE" sz="2000" dirty="0" smtClean="0"/>
              <a:t>The total amount of installed batteries by type was calculated;</a:t>
            </a:r>
          </a:p>
          <a:p>
            <a:pPr marL="285750" indent="-285750">
              <a:buFontTx/>
              <a:buChar char="-"/>
            </a:pPr>
            <a:r>
              <a:rPr lang="de-DE" sz="2000" dirty="0" smtClean="0"/>
              <a:t>The total amount of products (i.e. car models) equipped with certain types of batteries was calculated.</a:t>
            </a:r>
            <a:endParaRPr lang="de-DE"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96" y="3282373"/>
            <a:ext cx="10936109" cy="2667490"/>
          </a:xfrm>
          <a:prstGeom prst="rect">
            <a:avLst/>
          </a:prstGeom>
        </p:spPr>
      </p:pic>
    </p:spTree>
    <p:extLst>
      <p:ext uri="{BB962C8B-B14F-4D97-AF65-F5344CB8AC3E}">
        <p14:creationId xmlns:p14="http://schemas.microsoft.com/office/powerpoint/2010/main" val="29046000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dirty="0" smtClean="0"/>
              <a:t>Chapter 3.2 – </a:t>
            </a:r>
            <a:r>
              <a:rPr lang="en-US" sz="4000" dirty="0" smtClean="0"/>
              <a:t>Typical ML Flow</a:t>
            </a:r>
            <a:endParaRPr lang="en-US" sz="4000" dirty="0"/>
          </a:p>
        </p:txBody>
      </p:sp>
      <p:sp>
        <p:nvSpPr>
          <p:cNvPr id="4" name="Date Placeholder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Footer Placeholder 4"/>
          <p:cNvSpPr>
            <a:spLocks noGrp="1"/>
          </p:cNvSpPr>
          <p:nvPr>
            <p:ph type="ftr" sz="quarter" idx="11"/>
          </p:nvPr>
        </p:nvSpPr>
        <p:spPr/>
        <p:txBody>
          <a:bodyPr/>
          <a:lstStyle/>
          <a:p>
            <a:r>
              <a:rPr lang="fr-FR" smtClean="0"/>
              <a:t>ENHANCE</a:t>
            </a:r>
            <a:endParaRPr lang="fr-FR"/>
          </a:p>
        </p:txBody>
      </p:sp>
      <p:sp>
        <p:nvSpPr>
          <p:cNvPr id="6" name="Slide Number Placeholder 5"/>
          <p:cNvSpPr>
            <a:spLocks noGrp="1"/>
          </p:cNvSpPr>
          <p:nvPr>
            <p:ph type="sldNum" sz="quarter" idx="12"/>
          </p:nvPr>
        </p:nvSpPr>
        <p:spPr/>
        <p:txBody>
          <a:bodyPr/>
          <a:lstStyle/>
          <a:p>
            <a:fld id="{874FCA8F-EA25-44D0-9F42-6732B702DD6A}" type="slidenum">
              <a:rPr lang="fr-FR" smtClean="0"/>
              <a:pPr/>
              <a:t>44</a:t>
            </a:fld>
            <a:endParaRPr lang="fr-FR"/>
          </a:p>
        </p:txBody>
      </p:sp>
    </p:spTree>
    <p:extLst>
      <p:ext uri="{BB962C8B-B14F-4D97-AF65-F5344CB8AC3E}">
        <p14:creationId xmlns:p14="http://schemas.microsoft.com/office/powerpoint/2010/main" val="25605614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11352"/>
            <a:ext cx="10515600" cy="1325563"/>
          </a:xfrm>
        </p:spPr>
        <p:txBody>
          <a:bodyPr/>
          <a:lstStyle/>
          <a:p>
            <a:r>
              <a:rPr lang="de-DE" dirty="0" smtClean="0"/>
              <a:t>The ML Flow</a:t>
            </a:r>
            <a:endParaRPr lang="de-DE" dirty="0"/>
          </a:p>
        </p:txBody>
      </p:sp>
      <p:sp>
        <p:nvSpPr>
          <p:cNvPr id="3" name="Rounded Rectangle 2"/>
          <p:cNvSpPr/>
          <p:nvPr/>
        </p:nvSpPr>
        <p:spPr>
          <a:xfrm>
            <a:off x="304802" y="3174450"/>
            <a:ext cx="227214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dirty="0" smtClean="0"/>
              <a:t>Retrieve the Dataset in the .csv or .xlsx format</a:t>
            </a:r>
            <a:endParaRPr lang="de-DE" dirty="0"/>
          </a:p>
        </p:txBody>
      </p:sp>
      <p:sp>
        <p:nvSpPr>
          <p:cNvPr id="6" name="Rounded Rectangle 5"/>
          <p:cNvSpPr/>
          <p:nvPr/>
        </p:nvSpPr>
        <p:spPr>
          <a:xfrm>
            <a:off x="3357420" y="3174570"/>
            <a:ext cx="266469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dirty="0" smtClean="0"/>
              <a:t>Prepare the Data for the processing by ML algorithms</a:t>
            </a:r>
            <a:endParaRPr lang="de-DE" dirty="0"/>
          </a:p>
        </p:txBody>
      </p:sp>
      <p:sp>
        <p:nvSpPr>
          <p:cNvPr id="7" name="Rounded Rectangle 6"/>
          <p:cNvSpPr/>
          <p:nvPr/>
        </p:nvSpPr>
        <p:spPr>
          <a:xfrm>
            <a:off x="6938820" y="3164727"/>
            <a:ext cx="182879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dirty="0" smtClean="0"/>
              <a:t>Application of ML</a:t>
            </a:r>
            <a:endParaRPr lang="de-DE" dirty="0"/>
          </a:p>
        </p:txBody>
      </p:sp>
      <p:sp>
        <p:nvSpPr>
          <p:cNvPr id="8" name="Rounded Rectangle 7"/>
          <p:cNvSpPr/>
          <p:nvPr/>
        </p:nvSpPr>
        <p:spPr>
          <a:xfrm>
            <a:off x="9684329" y="3164727"/>
            <a:ext cx="216592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dirty="0" smtClean="0"/>
              <a:t>Assessment of Results</a:t>
            </a:r>
            <a:endParaRPr lang="de-DE" dirty="0"/>
          </a:p>
        </p:txBody>
      </p:sp>
      <p:sp>
        <p:nvSpPr>
          <p:cNvPr id="9" name="Rounded Rectangle 8"/>
          <p:cNvSpPr/>
          <p:nvPr/>
        </p:nvSpPr>
        <p:spPr>
          <a:xfrm>
            <a:off x="5010540" y="5045665"/>
            <a:ext cx="2281382"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dirty="0" smtClean="0"/>
              <a:t>Visualization of Data</a:t>
            </a:r>
            <a:endParaRPr lang="de-DE" dirty="0"/>
          </a:p>
        </p:txBody>
      </p:sp>
      <p:sp>
        <p:nvSpPr>
          <p:cNvPr id="4" name="Right Arrow 3"/>
          <p:cNvSpPr/>
          <p:nvPr/>
        </p:nvSpPr>
        <p:spPr>
          <a:xfrm>
            <a:off x="2795157" y="3285286"/>
            <a:ext cx="387927" cy="69272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0" name="Right Arrow 9"/>
          <p:cNvSpPr/>
          <p:nvPr/>
        </p:nvSpPr>
        <p:spPr>
          <a:xfrm>
            <a:off x="6286501" y="3285286"/>
            <a:ext cx="387927" cy="69272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dirty="0"/>
          </a:p>
        </p:txBody>
      </p:sp>
      <p:sp>
        <p:nvSpPr>
          <p:cNvPr id="11" name="Right Arrow 10"/>
          <p:cNvSpPr/>
          <p:nvPr/>
        </p:nvSpPr>
        <p:spPr>
          <a:xfrm>
            <a:off x="9032011" y="3275563"/>
            <a:ext cx="387927" cy="69272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dirty="0"/>
          </a:p>
        </p:txBody>
      </p:sp>
      <p:cxnSp>
        <p:nvCxnSpPr>
          <p:cNvPr id="13" name="Elbow Connector 12"/>
          <p:cNvCxnSpPr>
            <a:stCxn id="3" idx="2"/>
            <a:endCxn id="9" idx="1"/>
          </p:cNvCxnSpPr>
          <p:nvPr/>
        </p:nvCxnSpPr>
        <p:spPr>
          <a:xfrm rot="16200000" flipH="1">
            <a:off x="2518700" y="3011024"/>
            <a:ext cx="1414015" cy="356966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 name="Elbow Connector 13"/>
          <p:cNvCxnSpPr>
            <a:stCxn id="8" idx="2"/>
            <a:endCxn id="9" idx="3"/>
          </p:cNvCxnSpPr>
          <p:nvPr/>
        </p:nvCxnSpPr>
        <p:spPr>
          <a:xfrm rot="5400000">
            <a:off x="8317738" y="3053311"/>
            <a:ext cx="1423738" cy="34753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7901" y="2389240"/>
            <a:ext cx="1300237" cy="525513"/>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414" y="2112149"/>
            <a:ext cx="1539853" cy="830313"/>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4748" y="1753413"/>
            <a:ext cx="1856942" cy="1390914"/>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7128" y="6176340"/>
            <a:ext cx="2948205" cy="586124"/>
          </a:xfrm>
          <a:prstGeom prst="rect">
            <a:avLst/>
          </a:prstGeom>
        </p:spPr>
      </p:pic>
      <p:sp>
        <p:nvSpPr>
          <p:cNvPr id="21" name="Left Brace 20"/>
          <p:cNvSpPr/>
          <p:nvPr/>
        </p:nvSpPr>
        <p:spPr>
          <a:xfrm rot="5400000">
            <a:off x="7431810" y="-2538397"/>
            <a:ext cx="452583" cy="823652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7525" y="258867"/>
            <a:ext cx="1821152" cy="1023256"/>
          </a:xfrm>
          <a:prstGeom prst="rect">
            <a:avLst/>
          </a:prstGeom>
        </p:spPr>
      </p:pic>
    </p:spTree>
    <p:extLst>
      <p:ext uri="{BB962C8B-B14F-4D97-AF65-F5344CB8AC3E}">
        <p14:creationId xmlns:p14="http://schemas.microsoft.com/office/powerpoint/2010/main" val="2791136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dirty="0" smtClean="0"/>
              <a:t>Chapter 3.3 – PySpark Example </a:t>
            </a:r>
            <a:endParaRPr lang="en-US" sz="4000" dirty="0"/>
          </a:p>
        </p:txBody>
      </p:sp>
      <p:sp>
        <p:nvSpPr>
          <p:cNvPr id="4" name="Date Placeholder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Footer Placeholder 4"/>
          <p:cNvSpPr>
            <a:spLocks noGrp="1"/>
          </p:cNvSpPr>
          <p:nvPr>
            <p:ph type="ftr" sz="quarter" idx="11"/>
          </p:nvPr>
        </p:nvSpPr>
        <p:spPr/>
        <p:txBody>
          <a:bodyPr/>
          <a:lstStyle/>
          <a:p>
            <a:r>
              <a:rPr lang="fr-FR" smtClean="0"/>
              <a:t>ENHANCE</a:t>
            </a:r>
            <a:endParaRPr lang="fr-FR"/>
          </a:p>
        </p:txBody>
      </p:sp>
      <p:sp>
        <p:nvSpPr>
          <p:cNvPr id="6" name="Slide Number Placeholder 5"/>
          <p:cNvSpPr>
            <a:spLocks noGrp="1"/>
          </p:cNvSpPr>
          <p:nvPr>
            <p:ph type="sldNum" sz="quarter" idx="12"/>
          </p:nvPr>
        </p:nvSpPr>
        <p:spPr/>
        <p:txBody>
          <a:bodyPr/>
          <a:lstStyle/>
          <a:p>
            <a:fld id="{874FCA8F-EA25-44D0-9F42-6732B702DD6A}" type="slidenum">
              <a:rPr lang="fr-FR" smtClean="0"/>
              <a:pPr/>
              <a:t>46</a:t>
            </a:fld>
            <a:endParaRPr lang="fr-FR"/>
          </a:p>
        </p:txBody>
      </p:sp>
    </p:spTree>
    <p:extLst>
      <p:ext uri="{BB962C8B-B14F-4D97-AF65-F5344CB8AC3E}">
        <p14:creationId xmlns:p14="http://schemas.microsoft.com/office/powerpoint/2010/main" val="25952020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11352"/>
            <a:ext cx="10515600" cy="1325563"/>
          </a:xfrm>
        </p:spPr>
        <p:txBody>
          <a:bodyPr/>
          <a:lstStyle/>
          <a:p>
            <a:r>
              <a:rPr lang="de-DE" dirty="0" smtClean="0"/>
              <a:t>PySpark</a:t>
            </a:r>
            <a:endParaRPr lang="de-DE" dirty="0"/>
          </a:p>
        </p:txBody>
      </p:sp>
      <p:sp>
        <p:nvSpPr>
          <p:cNvPr id="5" name="Espace réservé du contenu 9">
            <a:extLst>
              <a:ext uri="{FF2B5EF4-FFF2-40B4-BE49-F238E27FC236}">
                <a16:creationId xmlns:a16="http://schemas.microsoft.com/office/drawing/2014/main" id="{B5223386-AB8A-4EBB-8EA2-03405B75068E}"/>
              </a:ext>
            </a:extLst>
          </p:cNvPr>
          <p:cNvSpPr txBox="1">
            <a:spLocks/>
          </p:cNvSpPr>
          <p:nvPr/>
        </p:nvSpPr>
        <p:spPr>
          <a:xfrm>
            <a:off x="448854" y="1609557"/>
            <a:ext cx="11072619" cy="3465824"/>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None/>
            </a:pPr>
            <a:r>
              <a:rPr lang="en-GB" b="1" dirty="0" smtClean="0"/>
              <a:t>Summary:</a:t>
            </a:r>
          </a:p>
          <a:p>
            <a:pPr marL="0" indent="0">
              <a:spcBef>
                <a:spcPts val="1200"/>
              </a:spcBef>
              <a:buNone/>
            </a:pPr>
            <a:endParaRPr lang="en-GB" b="1" dirty="0"/>
          </a:p>
          <a:p>
            <a:pPr>
              <a:spcBef>
                <a:spcPts val="1200"/>
              </a:spcBef>
              <a:buFontTx/>
              <a:buChar char="-"/>
            </a:pPr>
            <a:r>
              <a:rPr lang="en-GB" dirty="0" err="1" smtClean="0"/>
              <a:t>PySpark</a:t>
            </a:r>
            <a:r>
              <a:rPr lang="en-GB" dirty="0" smtClean="0"/>
              <a:t> library to </a:t>
            </a:r>
            <a:r>
              <a:rPr lang="de-DE" dirty="0" smtClean="0"/>
              <a:t>work with Big Data</a:t>
            </a:r>
          </a:p>
          <a:p>
            <a:pPr>
              <a:spcBef>
                <a:spcPts val="1200"/>
              </a:spcBef>
              <a:buFontTx/>
              <a:buChar char="-"/>
            </a:pPr>
            <a:r>
              <a:rPr lang="de-DE" dirty="0" smtClean="0"/>
              <a:t>PySpark for managing „Big Data“ having some functionality of Pandas that is aligned/oprimised to work with the „Big Data“</a:t>
            </a:r>
          </a:p>
          <a:p>
            <a:pPr>
              <a:spcBef>
                <a:spcPts val="1200"/>
              </a:spcBef>
              <a:buFontTx/>
              <a:buChar char="-"/>
            </a:pPr>
            <a:r>
              <a:rPr lang="de-DE" dirty="0" smtClean="0"/>
              <a:t>PySpark performs faster with BigData, for instance it outperforms the Pandas in terms of Data uploading in the context of big data chunks</a:t>
            </a:r>
          </a:p>
          <a:p>
            <a:pPr>
              <a:spcBef>
                <a:spcPts val="1200"/>
              </a:spcBef>
              <a:buFontTx/>
              <a:buChar char="-"/>
            </a:pPr>
            <a:r>
              <a:rPr lang="de-DE" dirty="0" smtClean="0"/>
              <a:t>Comparing Pandas and PySpark with „normal“ data the preformance is comparable.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539" y="5540412"/>
            <a:ext cx="10473624" cy="703370"/>
          </a:xfrm>
          <a:prstGeom prst="rect">
            <a:avLst/>
          </a:prstGeom>
        </p:spPr>
      </p:pic>
    </p:spTree>
    <p:extLst>
      <p:ext uri="{BB962C8B-B14F-4D97-AF65-F5344CB8AC3E}">
        <p14:creationId xmlns:p14="http://schemas.microsoft.com/office/powerpoint/2010/main" val="21322310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11352"/>
            <a:ext cx="10515600" cy="1325563"/>
          </a:xfrm>
        </p:spPr>
        <p:txBody>
          <a:bodyPr/>
          <a:lstStyle/>
          <a:p>
            <a:r>
              <a:rPr lang="de-DE" dirty="0" smtClean="0"/>
              <a:t>Big Data with PySpark</a:t>
            </a:r>
            <a:endParaRPr lang="de-DE" dirty="0"/>
          </a:p>
        </p:txBody>
      </p:sp>
      <p:sp>
        <p:nvSpPr>
          <p:cNvPr id="7" name="TextBox 6"/>
          <p:cNvSpPr txBox="1"/>
          <p:nvPr/>
        </p:nvSpPr>
        <p:spPr>
          <a:xfrm>
            <a:off x="3755571" y="1732819"/>
            <a:ext cx="1406026" cy="369332"/>
          </a:xfrm>
          <a:prstGeom prst="rect">
            <a:avLst/>
          </a:prstGeom>
          <a:noFill/>
        </p:spPr>
        <p:txBody>
          <a:bodyPr wrap="none" rtlCol="0">
            <a:spAutoFit/>
          </a:bodyPr>
          <a:lstStyle/>
          <a:p>
            <a:r>
              <a:rPr lang="de-DE" dirty="0" smtClean="0"/>
              <a:t>Original Data</a:t>
            </a:r>
            <a:endParaRPr lang="de-DE" dirty="0"/>
          </a:p>
        </p:txBody>
      </p:sp>
      <p:sp>
        <p:nvSpPr>
          <p:cNvPr id="8" name="TextBox 7"/>
          <p:cNvSpPr txBox="1"/>
          <p:nvPr/>
        </p:nvSpPr>
        <p:spPr>
          <a:xfrm>
            <a:off x="6198406" y="1733975"/>
            <a:ext cx="2538387" cy="369332"/>
          </a:xfrm>
          <a:prstGeom prst="rect">
            <a:avLst/>
          </a:prstGeom>
          <a:noFill/>
        </p:spPr>
        <p:txBody>
          <a:bodyPr wrap="none" rtlCol="0">
            <a:spAutoFit/>
          </a:bodyPr>
          <a:lstStyle/>
          <a:p>
            <a:r>
              <a:rPr lang="de-DE" dirty="0" smtClean="0"/>
              <a:t>Predictions Decision Tree</a:t>
            </a:r>
            <a:endParaRPr lang="de-DE"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757" y="2211843"/>
            <a:ext cx="6342819" cy="4353584"/>
          </a:xfrm>
          <a:prstGeom prst="rect">
            <a:avLst/>
          </a:prstGeom>
        </p:spPr>
      </p:pic>
    </p:spTree>
    <p:extLst>
      <p:ext uri="{BB962C8B-B14F-4D97-AF65-F5344CB8AC3E}">
        <p14:creationId xmlns:p14="http://schemas.microsoft.com/office/powerpoint/2010/main" val="39444071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05" y="141191"/>
            <a:ext cx="11756572" cy="1325563"/>
          </a:xfrm>
        </p:spPr>
        <p:txBody>
          <a:bodyPr>
            <a:normAutofit/>
          </a:bodyPr>
          <a:lstStyle/>
          <a:p>
            <a:r>
              <a:rPr lang="en-US" dirty="0" smtClean="0">
                <a:latin typeface="Cambria Math" pitchFamily="18" charset="0"/>
                <a:ea typeface="Cambria Math" pitchFamily="18" charset="0"/>
              </a:rPr>
              <a:t>Example (</a:t>
            </a:r>
            <a:r>
              <a:rPr lang="en-US" dirty="0" err="1" smtClean="0">
                <a:latin typeface="Cambria Math" pitchFamily="18" charset="0"/>
                <a:ea typeface="Cambria Math" pitchFamily="18" charset="0"/>
              </a:rPr>
              <a:t>PySpark</a:t>
            </a:r>
            <a:r>
              <a:rPr lang="en-US" dirty="0" smtClean="0">
                <a:latin typeface="Cambria Math" pitchFamily="18" charset="0"/>
                <a:ea typeface="Cambria Math" pitchFamily="18" charset="0"/>
              </a:rPr>
              <a:t> </a:t>
            </a:r>
            <a:r>
              <a:rPr lang="en-US" dirty="0">
                <a:latin typeface="Cambria Math" pitchFamily="18" charset="0"/>
                <a:ea typeface="Cambria Math" pitchFamily="18" charset="0"/>
              </a:rPr>
              <a:t>approach)</a:t>
            </a:r>
            <a:endParaRPr lang="de-DE" b="1" dirty="0" smtClean="0"/>
          </a:p>
        </p:txBody>
      </p:sp>
      <p:sp>
        <p:nvSpPr>
          <p:cNvPr id="10" name="TextBox 9"/>
          <p:cNvSpPr txBox="1"/>
          <p:nvPr/>
        </p:nvSpPr>
        <p:spPr>
          <a:xfrm>
            <a:off x="214605" y="1609292"/>
            <a:ext cx="11597181" cy="3323987"/>
          </a:xfrm>
          <a:prstGeom prst="rect">
            <a:avLst/>
          </a:prstGeom>
          <a:noFill/>
        </p:spPr>
        <p:txBody>
          <a:bodyPr wrap="square" rtlCol="0">
            <a:spAutoFit/>
          </a:bodyPr>
          <a:lstStyle/>
          <a:p>
            <a:r>
              <a:rPr lang="de-DE" sz="2400" dirty="0" smtClean="0"/>
              <a:t>Summary:</a:t>
            </a:r>
          </a:p>
          <a:p>
            <a:pPr marL="285750" indent="-285750">
              <a:buFontTx/>
              <a:buChar char="-"/>
            </a:pPr>
            <a:r>
              <a:rPr lang="de-DE" sz="2400" dirty="0" smtClean="0"/>
              <a:t>The Google Collab environment was used to implement 3 ML approaches provided by PySpark.</a:t>
            </a:r>
          </a:p>
          <a:p>
            <a:pPr marL="285750" indent="-285750">
              <a:buFontTx/>
              <a:buChar char="-"/>
            </a:pPr>
            <a:r>
              <a:rPr lang="de-DE" sz="2400" dirty="0" smtClean="0"/>
              <a:t>Advantage of Google Collab, there is no need in installing a lot of software, the only requirment Google account</a:t>
            </a:r>
          </a:p>
          <a:p>
            <a:pPr marL="285750" indent="-285750">
              <a:buFontTx/>
              <a:buChar char="-"/>
            </a:pPr>
            <a:r>
              <a:rPr lang="de-DE" sz="2400" dirty="0" smtClean="0"/>
              <a:t>3 tested approaches were Linear Regression, Random Forest and Decision Tree</a:t>
            </a:r>
          </a:p>
          <a:p>
            <a:pPr marL="285750" indent="-285750">
              <a:buFontTx/>
              <a:buChar char="-"/>
            </a:pPr>
            <a:r>
              <a:rPr lang="de-DE" sz="2400" dirty="0" smtClean="0"/>
              <a:t>RMSE was used as the assessment metric (the lower the better)</a:t>
            </a:r>
          </a:p>
          <a:p>
            <a:pPr marL="285750" indent="-285750">
              <a:buFontTx/>
              <a:buChar char="-"/>
            </a:pPr>
            <a:r>
              <a:rPr lang="de-DE" sz="2400" dirty="0" smtClean="0"/>
              <a:t>Best performing algorithm was the Decision Tree</a:t>
            </a:r>
          </a:p>
          <a:p>
            <a:pPr marL="285750" indent="-285750">
              <a:buFontTx/>
              <a:buChar char="-"/>
            </a:pPr>
            <a:endParaRPr lang="de-DE" dirty="0"/>
          </a:p>
        </p:txBody>
      </p:sp>
      <p:pic>
        <p:nvPicPr>
          <p:cNvPr id="3" name="Picture 2"/>
          <p:cNvPicPr>
            <a:picLocks noChangeAspect="1"/>
          </p:cNvPicPr>
          <p:nvPr/>
        </p:nvPicPr>
        <p:blipFill>
          <a:blip r:embed="rId2"/>
          <a:stretch>
            <a:fillRect/>
          </a:stretch>
        </p:blipFill>
        <p:spPr>
          <a:xfrm>
            <a:off x="2786743" y="5075817"/>
            <a:ext cx="5747656" cy="1478874"/>
          </a:xfrm>
          <a:prstGeom prst="rect">
            <a:avLst/>
          </a:prstGeom>
        </p:spPr>
      </p:pic>
    </p:spTree>
    <p:extLst>
      <p:ext uri="{BB962C8B-B14F-4D97-AF65-F5344CB8AC3E}">
        <p14:creationId xmlns:p14="http://schemas.microsoft.com/office/powerpoint/2010/main" val="38610539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dirty="0" smtClean="0"/>
              <a:t>Chapter 1.1 – </a:t>
            </a:r>
            <a:r>
              <a:rPr lang="en-US" sz="4000" dirty="0"/>
              <a:t>Inventory Control and its </a:t>
            </a:r>
            <a:r>
              <a:rPr lang="en-US" sz="4000" dirty="0" smtClean="0"/>
              <a:t>importance</a:t>
            </a:r>
            <a:r>
              <a:rPr lang="de-DE" sz="4000" dirty="0" smtClean="0"/>
              <a:t> </a:t>
            </a:r>
            <a:endParaRPr lang="de-DE" sz="4000" dirty="0"/>
          </a:p>
        </p:txBody>
      </p:sp>
      <p:sp>
        <p:nvSpPr>
          <p:cNvPr id="4" name="Date Placeholder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Footer Placeholder 4"/>
          <p:cNvSpPr>
            <a:spLocks noGrp="1"/>
          </p:cNvSpPr>
          <p:nvPr>
            <p:ph type="ftr" sz="quarter" idx="11"/>
          </p:nvPr>
        </p:nvSpPr>
        <p:spPr/>
        <p:txBody>
          <a:bodyPr/>
          <a:lstStyle/>
          <a:p>
            <a:r>
              <a:rPr lang="fr-FR" smtClean="0"/>
              <a:t>ENHANCE</a:t>
            </a:r>
            <a:endParaRPr lang="fr-FR"/>
          </a:p>
        </p:txBody>
      </p:sp>
      <p:sp>
        <p:nvSpPr>
          <p:cNvPr id="6" name="Slide Number Placeholder 5"/>
          <p:cNvSpPr>
            <a:spLocks noGrp="1"/>
          </p:cNvSpPr>
          <p:nvPr>
            <p:ph type="sldNum" sz="quarter" idx="12"/>
          </p:nvPr>
        </p:nvSpPr>
        <p:spPr/>
        <p:txBody>
          <a:bodyPr/>
          <a:lstStyle/>
          <a:p>
            <a:fld id="{874FCA8F-EA25-44D0-9F42-6732B702DD6A}" type="slidenum">
              <a:rPr lang="fr-FR" smtClean="0"/>
              <a:pPr/>
              <a:t>5</a:t>
            </a:fld>
            <a:endParaRPr lang="fr-FR"/>
          </a:p>
        </p:txBody>
      </p:sp>
    </p:spTree>
    <p:extLst>
      <p:ext uri="{BB962C8B-B14F-4D97-AF65-F5344CB8AC3E}">
        <p14:creationId xmlns:p14="http://schemas.microsoft.com/office/powerpoint/2010/main" val="23011669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dirty="0" smtClean="0"/>
              <a:t>Chapter 3.4 – Deep Learning Example (LSTM)</a:t>
            </a:r>
            <a:endParaRPr lang="en-US" sz="4000" dirty="0"/>
          </a:p>
        </p:txBody>
      </p:sp>
      <p:sp>
        <p:nvSpPr>
          <p:cNvPr id="4" name="Date Placeholder 3"/>
          <p:cNvSpPr>
            <a:spLocks noGrp="1"/>
          </p:cNvSpPr>
          <p:nvPr>
            <p:ph type="dt" sz="half" idx="10"/>
          </p:nvPr>
        </p:nvSpPr>
        <p:spPr/>
        <p:txBody>
          <a:bodyPr/>
          <a:lstStyle/>
          <a:p>
            <a:fld id="{3F0B8241-E784-4AC1-905E-5195477E43EF}" type="datetime1">
              <a:rPr lang="fr-FR" smtClean="0"/>
              <a:pPr/>
              <a:t>19/05/2023</a:t>
            </a:fld>
            <a:endParaRPr lang="fr-FR"/>
          </a:p>
        </p:txBody>
      </p:sp>
      <p:sp>
        <p:nvSpPr>
          <p:cNvPr id="5" name="Footer Placeholder 4"/>
          <p:cNvSpPr>
            <a:spLocks noGrp="1"/>
          </p:cNvSpPr>
          <p:nvPr>
            <p:ph type="ftr" sz="quarter" idx="11"/>
          </p:nvPr>
        </p:nvSpPr>
        <p:spPr/>
        <p:txBody>
          <a:bodyPr/>
          <a:lstStyle/>
          <a:p>
            <a:r>
              <a:rPr lang="fr-FR" smtClean="0"/>
              <a:t>ENHANCE</a:t>
            </a:r>
            <a:endParaRPr lang="fr-FR"/>
          </a:p>
        </p:txBody>
      </p:sp>
      <p:sp>
        <p:nvSpPr>
          <p:cNvPr id="6" name="Slide Number Placeholder 5"/>
          <p:cNvSpPr>
            <a:spLocks noGrp="1"/>
          </p:cNvSpPr>
          <p:nvPr>
            <p:ph type="sldNum" sz="quarter" idx="12"/>
          </p:nvPr>
        </p:nvSpPr>
        <p:spPr/>
        <p:txBody>
          <a:bodyPr/>
          <a:lstStyle/>
          <a:p>
            <a:fld id="{874FCA8F-EA25-44D0-9F42-6732B702DD6A}" type="slidenum">
              <a:rPr lang="fr-FR" smtClean="0"/>
              <a:pPr/>
              <a:t>50</a:t>
            </a:fld>
            <a:endParaRPr lang="fr-FR"/>
          </a:p>
        </p:txBody>
      </p:sp>
    </p:spTree>
    <p:extLst>
      <p:ext uri="{BB962C8B-B14F-4D97-AF65-F5344CB8AC3E}">
        <p14:creationId xmlns:p14="http://schemas.microsoft.com/office/powerpoint/2010/main" val="35993896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05" y="141191"/>
            <a:ext cx="11756572" cy="1325563"/>
          </a:xfrm>
        </p:spPr>
        <p:txBody>
          <a:bodyPr>
            <a:normAutofit/>
          </a:bodyPr>
          <a:lstStyle/>
          <a:p>
            <a:r>
              <a:rPr lang="en-US" dirty="0" smtClean="0">
                <a:latin typeface="Cambria Math" pitchFamily="18" charset="0"/>
                <a:ea typeface="Cambria Math" pitchFamily="18" charset="0"/>
              </a:rPr>
              <a:t>Example 2 (Automotive Example)</a:t>
            </a:r>
            <a:endParaRPr lang="de-DE" b="1" dirty="0" smtClean="0"/>
          </a:p>
        </p:txBody>
      </p:sp>
      <p:sp>
        <p:nvSpPr>
          <p:cNvPr id="10" name="TextBox 9"/>
          <p:cNvSpPr txBox="1"/>
          <p:nvPr/>
        </p:nvSpPr>
        <p:spPr>
          <a:xfrm>
            <a:off x="417806" y="1895620"/>
            <a:ext cx="11090704" cy="3431709"/>
          </a:xfrm>
          <a:prstGeom prst="rect">
            <a:avLst/>
          </a:prstGeom>
          <a:noFill/>
        </p:spPr>
        <p:txBody>
          <a:bodyPr wrap="square" rtlCol="0">
            <a:spAutoFit/>
          </a:bodyPr>
          <a:lstStyle/>
          <a:p>
            <a:pPr marL="285750" indent="-285750">
              <a:spcBef>
                <a:spcPts val="600"/>
              </a:spcBef>
              <a:buFontTx/>
              <a:buChar char="-"/>
            </a:pPr>
            <a:r>
              <a:rPr lang="en-US" sz="2400" dirty="0" smtClean="0"/>
              <a:t>Automotive area use-case</a:t>
            </a:r>
          </a:p>
          <a:p>
            <a:pPr marL="285750" indent="-285750">
              <a:spcBef>
                <a:spcPts val="600"/>
              </a:spcBef>
              <a:buFontTx/>
              <a:buChar char="-"/>
            </a:pPr>
            <a:r>
              <a:rPr lang="en-US" sz="2400" dirty="0" smtClean="0"/>
              <a:t>The problem of overstocking is addressed, which is based on the </a:t>
            </a:r>
            <a:r>
              <a:rPr lang="en-US" sz="2400" dirty="0"/>
              <a:t>difference between entries of batteries to the warehouse (receiving data) and the supplying of </a:t>
            </a:r>
            <a:r>
              <a:rPr lang="en-US" sz="2400" dirty="0" smtClean="0"/>
              <a:t>batteries</a:t>
            </a:r>
          </a:p>
          <a:p>
            <a:pPr marL="285750" indent="-285750">
              <a:spcBef>
                <a:spcPts val="600"/>
              </a:spcBef>
              <a:buFontTx/>
              <a:buChar char="-"/>
            </a:pPr>
            <a:r>
              <a:rPr lang="en-US" sz="2400" dirty="0" smtClean="0"/>
              <a:t>The </a:t>
            </a:r>
            <a:r>
              <a:rPr lang="en-US" sz="2400" dirty="0"/>
              <a:t>dataset </a:t>
            </a:r>
            <a:r>
              <a:rPr lang="en-US" sz="2400" dirty="0" smtClean="0"/>
              <a:t>includes data </a:t>
            </a:r>
            <a:r>
              <a:rPr lang="en-US" sz="2400" dirty="0"/>
              <a:t>of the entire 2018 year and the first 3 months of </a:t>
            </a:r>
            <a:r>
              <a:rPr lang="en-US" sz="2400" dirty="0" smtClean="0"/>
              <a:t>2019.</a:t>
            </a:r>
          </a:p>
          <a:p>
            <a:pPr>
              <a:spcBef>
                <a:spcPts val="600"/>
              </a:spcBef>
            </a:pPr>
            <a:r>
              <a:rPr lang="en-US" sz="2400" dirty="0" smtClean="0"/>
              <a:t>Assumptions made:</a:t>
            </a:r>
          </a:p>
          <a:p>
            <a:pPr marL="342900" indent="-342900">
              <a:spcBef>
                <a:spcPts val="600"/>
              </a:spcBef>
              <a:buFontTx/>
              <a:buChar char="-"/>
            </a:pPr>
            <a:r>
              <a:rPr lang="en-US" sz="2400" dirty="0" smtClean="0"/>
              <a:t>steady </a:t>
            </a:r>
            <a:r>
              <a:rPr lang="en-US" sz="2400" dirty="0"/>
              <a:t>production of 900 cars a day was considered, </a:t>
            </a:r>
            <a:endParaRPr lang="en-US" sz="2400" dirty="0" smtClean="0"/>
          </a:p>
          <a:p>
            <a:pPr marL="342900" indent="-342900">
              <a:spcBef>
                <a:spcPts val="600"/>
              </a:spcBef>
              <a:buFontTx/>
              <a:buChar char="-"/>
            </a:pPr>
            <a:r>
              <a:rPr lang="en-US" sz="2400" dirty="0" smtClean="0"/>
              <a:t>it is considered </a:t>
            </a:r>
            <a:r>
              <a:rPr lang="en-US" sz="2400" dirty="0"/>
              <a:t>that at </a:t>
            </a:r>
            <a:r>
              <a:rPr lang="en-US" sz="2400" dirty="0" smtClean="0"/>
              <a:t>the start </a:t>
            </a:r>
            <a:r>
              <a:rPr lang="en-US" sz="2400" dirty="0"/>
              <a:t>of each day, we should have an inventory level of 3.5 days, the production of the day itself plus the security </a:t>
            </a:r>
            <a:r>
              <a:rPr lang="en-US" sz="2400" dirty="0" smtClean="0"/>
              <a:t>stock level </a:t>
            </a:r>
            <a:r>
              <a:rPr lang="en-US" sz="2400" dirty="0"/>
              <a:t>of 2.5 days. </a:t>
            </a:r>
            <a:endParaRPr lang="en-US" sz="2400" dirty="0" smtClean="0"/>
          </a:p>
        </p:txBody>
      </p:sp>
    </p:spTree>
    <p:extLst>
      <p:ext uri="{BB962C8B-B14F-4D97-AF65-F5344CB8AC3E}">
        <p14:creationId xmlns:p14="http://schemas.microsoft.com/office/powerpoint/2010/main" val="1059117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05" y="141191"/>
            <a:ext cx="11756572" cy="1325563"/>
          </a:xfrm>
        </p:spPr>
        <p:txBody>
          <a:bodyPr>
            <a:normAutofit/>
          </a:bodyPr>
          <a:lstStyle/>
          <a:p>
            <a:r>
              <a:rPr lang="en-US" dirty="0" smtClean="0">
                <a:latin typeface="Cambria Math" pitchFamily="18" charset="0"/>
                <a:ea typeface="Cambria Math" pitchFamily="18" charset="0"/>
              </a:rPr>
              <a:t>Example 2 (LSTM)</a:t>
            </a:r>
            <a:endParaRPr lang="de-DE" b="1" dirty="0" smtClean="0"/>
          </a:p>
        </p:txBody>
      </p:sp>
      <p:sp>
        <p:nvSpPr>
          <p:cNvPr id="3" name="Rectangle 2"/>
          <p:cNvSpPr/>
          <p:nvPr/>
        </p:nvSpPr>
        <p:spPr>
          <a:xfrm>
            <a:off x="979714" y="2471057"/>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6" name="Rectangle 5"/>
          <p:cNvSpPr/>
          <p:nvPr/>
        </p:nvSpPr>
        <p:spPr>
          <a:xfrm>
            <a:off x="1523999" y="247105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7" name="Rectangle 6"/>
          <p:cNvSpPr/>
          <p:nvPr/>
        </p:nvSpPr>
        <p:spPr>
          <a:xfrm>
            <a:off x="2068284" y="247105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8" name="Rectangle 7"/>
          <p:cNvSpPr/>
          <p:nvPr/>
        </p:nvSpPr>
        <p:spPr>
          <a:xfrm>
            <a:off x="2612569" y="247105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9" name="Rectangle 8"/>
          <p:cNvSpPr/>
          <p:nvPr/>
        </p:nvSpPr>
        <p:spPr>
          <a:xfrm>
            <a:off x="3156854" y="247105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0" name="Rectangle 9"/>
          <p:cNvSpPr/>
          <p:nvPr/>
        </p:nvSpPr>
        <p:spPr>
          <a:xfrm>
            <a:off x="3701139" y="247105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1" name="Rectangle 10"/>
          <p:cNvSpPr/>
          <p:nvPr/>
        </p:nvSpPr>
        <p:spPr>
          <a:xfrm>
            <a:off x="4250862" y="2471055"/>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2" name="Rectangle 11"/>
          <p:cNvSpPr/>
          <p:nvPr/>
        </p:nvSpPr>
        <p:spPr>
          <a:xfrm>
            <a:off x="5889149" y="2471054"/>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3" name="Rectangle 12"/>
          <p:cNvSpPr/>
          <p:nvPr/>
        </p:nvSpPr>
        <p:spPr>
          <a:xfrm>
            <a:off x="4795147" y="2471055"/>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4" name="Rectangle 13"/>
          <p:cNvSpPr/>
          <p:nvPr/>
        </p:nvSpPr>
        <p:spPr>
          <a:xfrm>
            <a:off x="5339432" y="2471054"/>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5" name="Rectangle 14"/>
          <p:cNvSpPr/>
          <p:nvPr/>
        </p:nvSpPr>
        <p:spPr>
          <a:xfrm>
            <a:off x="6428002" y="2471053"/>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6" name="Rectangle 15"/>
          <p:cNvSpPr/>
          <p:nvPr/>
        </p:nvSpPr>
        <p:spPr>
          <a:xfrm>
            <a:off x="6983159" y="2471052"/>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7" name="Rectangle 16"/>
          <p:cNvSpPr/>
          <p:nvPr/>
        </p:nvSpPr>
        <p:spPr>
          <a:xfrm>
            <a:off x="7538316" y="2471051"/>
            <a:ext cx="489857" cy="33745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de-DE"/>
          </a:p>
        </p:txBody>
      </p:sp>
      <p:sp>
        <p:nvSpPr>
          <p:cNvPr id="4" name="Left Brace 3"/>
          <p:cNvSpPr/>
          <p:nvPr/>
        </p:nvSpPr>
        <p:spPr>
          <a:xfrm rot="5400000" flipV="1">
            <a:off x="4144724" y="-1042295"/>
            <a:ext cx="163284" cy="64933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cxnSp>
        <p:nvCxnSpPr>
          <p:cNvPr id="26" name="Elbow Connector 25"/>
          <p:cNvCxnSpPr>
            <a:stCxn id="4" idx="1"/>
            <a:endCxn id="17" idx="0"/>
          </p:cNvCxnSpPr>
          <p:nvPr/>
        </p:nvCxnSpPr>
        <p:spPr>
          <a:xfrm rot="16200000" flipH="1">
            <a:off x="5830637" y="518444"/>
            <a:ext cx="348336" cy="3556879"/>
          </a:xfrm>
          <a:prstGeom prst="bentConnector3">
            <a:avLst>
              <a:gd name="adj1" fmla="val -152344"/>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558141" y="1753383"/>
            <a:ext cx="1519968" cy="369332"/>
          </a:xfrm>
          <a:prstGeom prst="rect">
            <a:avLst/>
          </a:prstGeom>
          <a:noFill/>
        </p:spPr>
        <p:txBody>
          <a:bodyPr wrap="none" rtlCol="0">
            <a:spAutoFit/>
          </a:bodyPr>
          <a:lstStyle/>
          <a:p>
            <a:r>
              <a:rPr lang="de-DE" dirty="0" smtClean="0"/>
              <a:t>Lookback = 12</a:t>
            </a:r>
            <a:endParaRPr lang="de-DE" dirty="0"/>
          </a:p>
        </p:txBody>
      </p:sp>
      <p:sp>
        <p:nvSpPr>
          <p:cNvPr id="29" name="Rectangle 28"/>
          <p:cNvSpPr/>
          <p:nvPr/>
        </p:nvSpPr>
        <p:spPr>
          <a:xfrm>
            <a:off x="1523999" y="3306622"/>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0" name="Rectangle 29"/>
          <p:cNvSpPr/>
          <p:nvPr/>
        </p:nvSpPr>
        <p:spPr>
          <a:xfrm>
            <a:off x="2068284" y="3306621"/>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1" name="Rectangle 30"/>
          <p:cNvSpPr/>
          <p:nvPr/>
        </p:nvSpPr>
        <p:spPr>
          <a:xfrm>
            <a:off x="2612569" y="3306621"/>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2" name="Rectangle 31"/>
          <p:cNvSpPr/>
          <p:nvPr/>
        </p:nvSpPr>
        <p:spPr>
          <a:xfrm>
            <a:off x="3156854" y="3306621"/>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3" name="Rectangle 32"/>
          <p:cNvSpPr/>
          <p:nvPr/>
        </p:nvSpPr>
        <p:spPr>
          <a:xfrm>
            <a:off x="3701139" y="3306621"/>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4" name="Rectangle 33"/>
          <p:cNvSpPr/>
          <p:nvPr/>
        </p:nvSpPr>
        <p:spPr>
          <a:xfrm>
            <a:off x="4245424" y="3306621"/>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5" name="Rectangle 34"/>
          <p:cNvSpPr/>
          <p:nvPr/>
        </p:nvSpPr>
        <p:spPr>
          <a:xfrm>
            <a:off x="4795147" y="3306620"/>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6" name="Rectangle 35"/>
          <p:cNvSpPr/>
          <p:nvPr/>
        </p:nvSpPr>
        <p:spPr>
          <a:xfrm>
            <a:off x="6433434" y="3306619"/>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7" name="Rectangle 36"/>
          <p:cNvSpPr/>
          <p:nvPr/>
        </p:nvSpPr>
        <p:spPr>
          <a:xfrm>
            <a:off x="5339432" y="3306620"/>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8" name="Rectangle 37"/>
          <p:cNvSpPr/>
          <p:nvPr/>
        </p:nvSpPr>
        <p:spPr>
          <a:xfrm>
            <a:off x="5883717" y="3306619"/>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39" name="Rectangle 38"/>
          <p:cNvSpPr/>
          <p:nvPr/>
        </p:nvSpPr>
        <p:spPr>
          <a:xfrm>
            <a:off x="6972287" y="3306618"/>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0" name="Rectangle 39"/>
          <p:cNvSpPr/>
          <p:nvPr/>
        </p:nvSpPr>
        <p:spPr>
          <a:xfrm>
            <a:off x="7527444" y="3306617"/>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1" name="Rectangle 40"/>
          <p:cNvSpPr/>
          <p:nvPr/>
        </p:nvSpPr>
        <p:spPr>
          <a:xfrm>
            <a:off x="8082601" y="3306616"/>
            <a:ext cx="489857" cy="33745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de-DE"/>
          </a:p>
        </p:txBody>
      </p:sp>
      <p:sp>
        <p:nvSpPr>
          <p:cNvPr id="42" name="Rectangle 41"/>
          <p:cNvSpPr/>
          <p:nvPr/>
        </p:nvSpPr>
        <p:spPr>
          <a:xfrm>
            <a:off x="2068284" y="4142187"/>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3" name="Rectangle 42"/>
          <p:cNvSpPr/>
          <p:nvPr/>
        </p:nvSpPr>
        <p:spPr>
          <a:xfrm>
            <a:off x="2612569" y="414218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4" name="Rectangle 43"/>
          <p:cNvSpPr/>
          <p:nvPr/>
        </p:nvSpPr>
        <p:spPr>
          <a:xfrm>
            <a:off x="3156854" y="414218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5" name="Rectangle 44"/>
          <p:cNvSpPr/>
          <p:nvPr/>
        </p:nvSpPr>
        <p:spPr>
          <a:xfrm>
            <a:off x="3701139" y="414218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6" name="Rectangle 45"/>
          <p:cNvSpPr/>
          <p:nvPr/>
        </p:nvSpPr>
        <p:spPr>
          <a:xfrm>
            <a:off x="4245424" y="414218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7" name="Rectangle 46"/>
          <p:cNvSpPr/>
          <p:nvPr/>
        </p:nvSpPr>
        <p:spPr>
          <a:xfrm>
            <a:off x="4789709" y="414218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8" name="Rectangle 47"/>
          <p:cNvSpPr/>
          <p:nvPr/>
        </p:nvSpPr>
        <p:spPr>
          <a:xfrm>
            <a:off x="5339432" y="4142185"/>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9" name="Rectangle 48"/>
          <p:cNvSpPr/>
          <p:nvPr/>
        </p:nvSpPr>
        <p:spPr>
          <a:xfrm>
            <a:off x="6977719" y="4142184"/>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0" name="Rectangle 49"/>
          <p:cNvSpPr/>
          <p:nvPr/>
        </p:nvSpPr>
        <p:spPr>
          <a:xfrm>
            <a:off x="5883717" y="4142185"/>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1" name="Rectangle 50"/>
          <p:cNvSpPr/>
          <p:nvPr/>
        </p:nvSpPr>
        <p:spPr>
          <a:xfrm>
            <a:off x="6428002" y="4142184"/>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2" name="Rectangle 51"/>
          <p:cNvSpPr/>
          <p:nvPr/>
        </p:nvSpPr>
        <p:spPr>
          <a:xfrm>
            <a:off x="7516572" y="4142183"/>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3" name="Rectangle 52"/>
          <p:cNvSpPr/>
          <p:nvPr/>
        </p:nvSpPr>
        <p:spPr>
          <a:xfrm>
            <a:off x="8071729" y="4142182"/>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4" name="Rectangle 53"/>
          <p:cNvSpPr/>
          <p:nvPr/>
        </p:nvSpPr>
        <p:spPr>
          <a:xfrm>
            <a:off x="8626886" y="4142181"/>
            <a:ext cx="489857" cy="33745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de-DE"/>
          </a:p>
        </p:txBody>
      </p:sp>
      <p:sp>
        <p:nvSpPr>
          <p:cNvPr id="55" name="Rectangle 54"/>
          <p:cNvSpPr/>
          <p:nvPr/>
        </p:nvSpPr>
        <p:spPr>
          <a:xfrm>
            <a:off x="2612569" y="4961428"/>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6" name="Rectangle 55"/>
          <p:cNvSpPr/>
          <p:nvPr/>
        </p:nvSpPr>
        <p:spPr>
          <a:xfrm>
            <a:off x="3156854" y="4961427"/>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7" name="Rectangle 56"/>
          <p:cNvSpPr/>
          <p:nvPr/>
        </p:nvSpPr>
        <p:spPr>
          <a:xfrm>
            <a:off x="3701139" y="4961427"/>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8" name="Rectangle 57"/>
          <p:cNvSpPr/>
          <p:nvPr/>
        </p:nvSpPr>
        <p:spPr>
          <a:xfrm>
            <a:off x="4245424" y="4961427"/>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9" name="Rectangle 58"/>
          <p:cNvSpPr/>
          <p:nvPr/>
        </p:nvSpPr>
        <p:spPr>
          <a:xfrm>
            <a:off x="4789709" y="4961427"/>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60" name="Rectangle 59"/>
          <p:cNvSpPr/>
          <p:nvPr/>
        </p:nvSpPr>
        <p:spPr>
          <a:xfrm>
            <a:off x="5333994" y="4961427"/>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61" name="Rectangle 60"/>
          <p:cNvSpPr/>
          <p:nvPr/>
        </p:nvSpPr>
        <p:spPr>
          <a:xfrm>
            <a:off x="5883717" y="496142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62" name="Rectangle 61"/>
          <p:cNvSpPr/>
          <p:nvPr/>
        </p:nvSpPr>
        <p:spPr>
          <a:xfrm>
            <a:off x="7522004" y="4961425"/>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63" name="Rectangle 62"/>
          <p:cNvSpPr/>
          <p:nvPr/>
        </p:nvSpPr>
        <p:spPr>
          <a:xfrm>
            <a:off x="6428002" y="4961426"/>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64" name="Rectangle 63"/>
          <p:cNvSpPr/>
          <p:nvPr/>
        </p:nvSpPr>
        <p:spPr>
          <a:xfrm>
            <a:off x="6972287" y="4961425"/>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65" name="Rectangle 64"/>
          <p:cNvSpPr/>
          <p:nvPr/>
        </p:nvSpPr>
        <p:spPr>
          <a:xfrm>
            <a:off x="8060857" y="4961424"/>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66" name="Rectangle 65"/>
          <p:cNvSpPr/>
          <p:nvPr/>
        </p:nvSpPr>
        <p:spPr>
          <a:xfrm>
            <a:off x="8616014" y="4961423"/>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67" name="Rectangle 66"/>
          <p:cNvSpPr/>
          <p:nvPr/>
        </p:nvSpPr>
        <p:spPr>
          <a:xfrm>
            <a:off x="9171171" y="4961422"/>
            <a:ext cx="489857" cy="33745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de-DE"/>
          </a:p>
        </p:txBody>
      </p:sp>
      <p:sp>
        <p:nvSpPr>
          <p:cNvPr id="68" name="Rectangle 67"/>
          <p:cNvSpPr/>
          <p:nvPr/>
        </p:nvSpPr>
        <p:spPr>
          <a:xfrm>
            <a:off x="734785" y="5813320"/>
            <a:ext cx="489857" cy="33745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de-DE"/>
          </a:p>
        </p:txBody>
      </p:sp>
      <p:sp>
        <p:nvSpPr>
          <p:cNvPr id="69" name="TextBox 68"/>
          <p:cNvSpPr txBox="1"/>
          <p:nvPr/>
        </p:nvSpPr>
        <p:spPr>
          <a:xfrm>
            <a:off x="1300843" y="5781445"/>
            <a:ext cx="1689180" cy="369332"/>
          </a:xfrm>
          <a:prstGeom prst="rect">
            <a:avLst/>
          </a:prstGeom>
          <a:noFill/>
        </p:spPr>
        <p:txBody>
          <a:bodyPr wrap="none" rtlCol="0">
            <a:spAutoFit/>
          </a:bodyPr>
          <a:lstStyle/>
          <a:p>
            <a:r>
              <a:rPr lang="de-DE" dirty="0" smtClean="0"/>
              <a:t>Predicted Label</a:t>
            </a:r>
            <a:endParaRPr lang="de-DE" dirty="0"/>
          </a:p>
        </p:txBody>
      </p:sp>
      <p:sp>
        <p:nvSpPr>
          <p:cNvPr id="70" name="Rectangle 69"/>
          <p:cNvSpPr/>
          <p:nvPr/>
        </p:nvSpPr>
        <p:spPr>
          <a:xfrm>
            <a:off x="734784" y="6295108"/>
            <a:ext cx="489857" cy="3374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71" name="TextBox 70"/>
          <p:cNvSpPr txBox="1"/>
          <p:nvPr/>
        </p:nvSpPr>
        <p:spPr>
          <a:xfrm>
            <a:off x="1300843" y="6231353"/>
            <a:ext cx="3638945" cy="369332"/>
          </a:xfrm>
          <a:prstGeom prst="rect">
            <a:avLst/>
          </a:prstGeom>
          <a:noFill/>
        </p:spPr>
        <p:txBody>
          <a:bodyPr wrap="none" rtlCol="0">
            <a:spAutoFit/>
          </a:bodyPr>
          <a:lstStyle/>
          <a:p>
            <a:r>
              <a:rPr lang="de-DE" dirty="0" smtClean="0"/>
              <a:t>„Independent“ features – predictors</a:t>
            </a:r>
            <a:endParaRPr lang="de-DE" dirty="0"/>
          </a:p>
        </p:txBody>
      </p:sp>
    </p:spTree>
    <p:extLst>
      <p:ext uri="{BB962C8B-B14F-4D97-AF65-F5344CB8AC3E}">
        <p14:creationId xmlns:p14="http://schemas.microsoft.com/office/powerpoint/2010/main" val="12146168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05" y="141191"/>
            <a:ext cx="11756572" cy="1325563"/>
          </a:xfrm>
        </p:spPr>
        <p:txBody>
          <a:bodyPr>
            <a:normAutofit/>
          </a:bodyPr>
          <a:lstStyle/>
          <a:p>
            <a:r>
              <a:rPr lang="en-US" dirty="0" smtClean="0">
                <a:latin typeface="Cambria Math" pitchFamily="18" charset="0"/>
                <a:ea typeface="Cambria Math" pitchFamily="18" charset="0"/>
              </a:rPr>
              <a:t>Example 2 (Automotive Example)</a:t>
            </a:r>
            <a:endParaRPr lang="de-DE"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2057773"/>
            <a:ext cx="5177105" cy="38678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429" y="2057773"/>
            <a:ext cx="5096919" cy="3807958"/>
          </a:xfrm>
          <a:prstGeom prst="rect">
            <a:avLst/>
          </a:prstGeom>
        </p:spPr>
      </p:pic>
      <p:sp>
        <p:nvSpPr>
          <p:cNvPr id="7" name="TextBox 6"/>
          <p:cNvSpPr txBox="1"/>
          <p:nvPr/>
        </p:nvSpPr>
        <p:spPr>
          <a:xfrm>
            <a:off x="1470332" y="1577597"/>
            <a:ext cx="3085525" cy="369332"/>
          </a:xfrm>
          <a:prstGeom prst="rect">
            <a:avLst/>
          </a:prstGeom>
          <a:noFill/>
        </p:spPr>
        <p:txBody>
          <a:bodyPr wrap="none" rtlCol="0">
            <a:spAutoFit/>
          </a:bodyPr>
          <a:lstStyle/>
          <a:p>
            <a:r>
              <a:rPr lang="de-DE" dirty="0" smtClean="0"/>
              <a:t>Prediction for Batteries Type_C</a:t>
            </a:r>
            <a:endParaRPr lang="de-DE" dirty="0"/>
          </a:p>
        </p:txBody>
      </p:sp>
      <p:sp>
        <p:nvSpPr>
          <p:cNvPr id="11" name="TextBox 10"/>
          <p:cNvSpPr txBox="1"/>
          <p:nvPr/>
        </p:nvSpPr>
        <p:spPr>
          <a:xfrm>
            <a:off x="7032172" y="1577597"/>
            <a:ext cx="3074303" cy="369332"/>
          </a:xfrm>
          <a:prstGeom prst="rect">
            <a:avLst/>
          </a:prstGeom>
          <a:noFill/>
        </p:spPr>
        <p:txBody>
          <a:bodyPr wrap="none" rtlCol="0">
            <a:spAutoFit/>
          </a:bodyPr>
          <a:lstStyle/>
          <a:p>
            <a:r>
              <a:rPr lang="de-DE" dirty="0" smtClean="0"/>
              <a:t>Prediction for Batteries Type_E</a:t>
            </a:r>
            <a:endParaRPr lang="de-DE" dirty="0"/>
          </a:p>
        </p:txBody>
      </p:sp>
    </p:spTree>
    <p:extLst>
      <p:ext uri="{BB962C8B-B14F-4D97-AF65-F5344CB8AC3E}">
        <p14:creationId xmlns:p14="http://schemas.microsoft.com/office/powerpoint/2010/main" val="33143183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05" y="141191"/>
            <a:ext cx="11756572" cy="1325563"/>
          </a:xfrm>
        </p:spPr>
        <p:txBody>
          <a:bodyPr>
            <a:normAutofit/>
          </a:bodyPr>
          <a:lstStyle/>
          <a:p>
            <a:r>
              <a:rPr lang="en-US" dirty="0" smtClean="0">
                <a:latin typeface="Cambria Math" pitchFamily="18" charset="0"/>
                <a:ea typeface="Cambria Math" pitchFamily="18" charset="0"/>
              </a:rPr>
              <a:t>Example 2 (Automotive Example)</a:t>
            </a:r>
            <a:endParaRPr lang="de-DE"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68" y="1882183"/>
            <a:ext cx="4976291" cy="37950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4308" y="1882183"/>
            <a:ext cx="4816257" cy="3863675"/>
          </a:xfrm>
          <a:prstGeom prst="rect">
            <a:avLst/>
          </a:prstGeom>
        </p:spPr>
      </p:pic>
    </p:spTree>
    <p:extLst>
      <p:ext uri="{BB962C8B-B14F-4D97-AF65-F5344CB8AC3E}">
        <p14:creationId xmlns:p14="http://schemas.microsoft.com/office/powerpoint/2010/main" val="36598473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05" y="141191"/>
            <a:ext cx="11756572" cy="1325563"/>
          </a:xfrm>
        </p:spPr>
        <p:txBody>
          <a:bodyPr>
            <a:normAutofit/>
          </a:bodyPr>
          <a:lstStyle/>
          <a:p>
            <a:r>
              <a:rPr lang="en-US" dirty="0" smtClean="0">
                <a:latin typeface="Cambria Math" pitchFamily="18" charset="0"/>
                <a:ea typeface="Cambria Math" pitchFamily="18" charset="0"/>
              </a:rPr>
              <a:t>Example 2 (Prescriptive Analytics)</a:t>
            </a:r>
            <a:endParaRPr lang="de-DE"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914" y="1466754"/>
            <a:ext cx="6367840" cy="4902482"/>
          </a:xfrm>
          <a:prstGeom prst="rect">
            <a:avLst/>
          </a:prstGeom>
        </p:spPr>
      </p:pic>
    </p:spTree>
    <p:extLst>
      <p:ext uri="{BB962C8B-B14F-4D97-AF65-F5344CB8AC3E}">
        <p14:creationId xmlns:p14="http://schemas.microsoft.com/office/powerpoint/2010/main" val="27419617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2" y="113199"/>
            <a:ext cx="10515600" cy="1325563"/>
          </a:xfrm>
        </p:spPr>
        <p:txBody>
          <a:bodyPr/>
          <a:lstStyle/>
          <a:p>
            <a:r>
              <a:rPr lang="en-GB" dirty="0" smtClean="0"/>
              <a:t>References</a:t>
            </a:r>
            <a:endParaRPr lang="de-DE" dirty="0"/>
          </a:p>
        </p:txBody>
      </p:sp>
      <p:sp>
        <p:nvSpPr>
          <p:cNvPr id="3" name="TextBox 2"/>
          <p:cNvSpPr txBox="1"/>
          <p:nvPr/>
        </p:nvSpPr>
        <p:spPr>
          <a:xfrm flipH="1">
            <a:off x="523136" y="1167261"/>
            <a:ext cx="11328297" cy="5355312"/>
          </a:xfrm>
          <a:prstGeom prst="rect">
            <a:avLst/>
          </a:prstGeom>
          <a:noFill/>
        </p:spPr>
        <p:txBody>
          <a:bodyPr wrap="square" rtlCol="0">
            <a:spAutoFit/>
          </a:bodyPr>
          <a:lstStyle/>
          <a:p>
            <a:pPr marL="342900" indent="-342900">
              <a:buAutoNum type="arabicPeriod"/>
            </a:pPr>
            <a:r>
              <a:rPr lang="en-US" dirty="0" smtClean="0"/>
              <a:t>Hands-On </a:t>
            </a:r>
            <a:r>
              <a:rPr lang="en-US" dirty="0"/>
              <a:t>Machine Learning with </a:t>
            </a:r>
            <a:r>
              <a:rPr lang="en-US" dirty="0" err="1"/>
              <a:t>Scikit</a:t>
            </a:r>
            <a:r>
              <a:rPr lang="en-US" dirty="0"/>
              <a:t>-Learn, </a:t>
            </a:r>
            <a:r>
              <a:rPr lang="en-US" dirty="0" err="1"/>
              <a:t>Keras</a:t>
            </a:r>
            <a:r>
              <a:rPr lang="en-US" dirty="0"/>
              <a:t> and </a:t>
            </a:r>
            <a:r>
              <a:rPr lang="en-US" dirty="0" err="1"/>
              <a:t>TensorFlow</a:t>
            </a:r>
            <a:r>
              <a:rPr lang="en-US" dirty="0"/>
              <a:t> by </a:t>
            </a:r>
            <a:r>
              <a:rPr lang="en-US" dirty="0" err="1"/>
              <a:t>Aurélien</a:t>
            </a:r>
            <a:r>
              <a:rPr lang="en-US" dirty="0"/>
              <a:t> </a:t>
            </a:r>
            <a:r>
              <a:rPr lang="en-US" dirty="0" err="1"/>
              <a:t>Géron</a:t>
            </a:r>
            <a:r>
              <a:rPr lang="en-US" dirty="0"/>
              <a:t> (O’Reilly). Copyright 2019 </a:t>
            </a:r>
            <a:r>
              <a:rPr lang="en-US" dirty="0" err="1"/>
              <a:t>Aurélien</a:t>
            </a:r>
            <a:r>
              <a:rPr lang="en-US" dirty="0"/>
              <a:t> </a:t>
            </a:r>
            <a:r>
              <a:rPr lang="en-US" dirty="0" err="1"/>
              <a:t>Géron</a:t>
            </a:r>
            <a:r>
              <a:rPr lang="en-US" dirty="0"/>
              <a:t>, 978-1-492-03264-9</a:t>
            </a:r>
            <a:r>
              <a:rPr lang="en-US" dirty="0" smtClean="0"/>
              <a:t>.</a:t>
            </a:r>
          </a:p>
          <a:p>
            <a:pPr marL="342900" indent="-342900">
              <a:buAutoNum type="arabicPeriod"/>
            </a:pPr>
            <a:r>
              <a:rPr lang="de-DE" dirty="0">
                <a:hlinkClick r:id="rId2"/>
              </a:rPr>
              <a:t>https://</a:t>
            </a:r>
            <a:r>
              <a:rPr lang="de-DE" dirty="0" smtClean="0">
                <a:hlinkClick r:id="rId2"/>
              </a:rPr>
              <a:t>datainmyuniverse.medium.com/tree-based-machine-learning-model-for-demand-forecasting-with-python-and-apache-spark-a-69ab07e9e833</a:t>
            </a:r>
            <a:endParaRPr lang="de-DE" dirty="0" smtClean="0"/>
          </a:p>
          <a:p>
            <a:pPr marL="342900" indent="-342900">
              <a:buFontTx/>
              <a:buAutoNum type="arabicPeriod"/>
            </a:pPr>
            <a:r>
              <a:rPr lang="en-GB" dirty="0">
                <a:latin typeface="Candara" pitchFamily="34" charset="0"/>
                <a:hlinkClick r:id="rId3"/>
              </a:rPr>
              <a:t>https://</a:t>
            </a:r>
            <a:r>
              <a:rPr lang="en-GB" dirty="0" smtClean="0">
                <a:latin typeface="Candara" pitchFamily="34" charset="0"/>
                <a:hlinkClick r:id="rId3"/>
              </a:rPr>
              <a:t>www.kaggle.com/competitions/demand-forecasting-kernels-only/overview</a:t>
            </a:r>
            <a:endParaRPr lang="en-GB" dirty="0" smtClean="0">
              <a:latin typeface="Candara" pitchFamily="34" charset="0"/>
            </a:endParaRPr>
          </a:p>
          <a:p>
            <a:pPr marL="342900" indent="-342900">
              <a:buFontTx/>
              <a:buAutoNum type="arabicPeriod"/>
            </a:pPr>
            <a:r>
              <a:rPr lang="en-US" dirty="0">
                <a:hlinkClick r:id="rId4"/>
              </a:rPr>
              <a:t>https://colah.github.io/posts/2015-08-Understanding-LSTMs</a:t>
            </a:r>
            <a:r>
              <a:rPr lang="en-US" dirty="0" smtClean="0">
                <a:hlinkClick r:id="rId4"/>
              </a:rPr>
              <a:t>/</a:t>
            </a:r>
            <a:endParaRPr lang="en-US" dirty="0" smtClean="0"/>
          </a:p>
          <a:p>
            <a:pPr marL="342900" lvl="0" indent="-342900">
              <a:buFontTx/>
              <a:buAutoNum type="arabicPeriod"/>
            </a:pPr>
            <a:r>
              <a:rPr lang="en-GB" dirty="0"/>
              <a:t>Shang, J., </a:t>
            </a:r>
            <a:r>
              <a:rPr lang="en-GB" dirty="0" err="1"/>
              <a:t>Tadikamalla</a:t>
            </a:r>
            <a:r>
              <a:rPr lang="en-GB" dirty="0"/>
              <a:t>, P.R., Kirsch, L.J., Brown, L. A decision support system for managing inventory at GlaxoSmithKline, 2008, Decision Support Systems 46(1):1-13 DOI:10.1016/j.dss.2008.04.004</a:t>
            </a:r>
          </a:p>
          <a:p>
            <a:pPr marL="342900" indent="-342900">
              <a:buFontTx/>
              <a:buAutoNum type="arabicPeriod"/>
            </a:pPr>
            <a:r>
              <a:rPr lang="en-GB" dirty="0"/>
              <a:t>Rossi, R. (2021). </a:t>
            </a:r>
            <a:r>
              <a:rPr lang="en-GB" dirty="0">
                <a:solidFill>
                  <a:srgbClr val="0070C0"/>
                </a:solidFill>
              </a:rPr>
              <a:t>Inventory Analytics</a:t>
            </a:r>
            <a:r>
              <a:rPr lang="en-GB" dirty="0"/>
              <a:t>. Open Book Publishers. </a:t>
            </a:r>
            <a:r>
              <a:rPr lang="en-GB" u="sng" dirty="0">
                <a:hlinkClick r:id="rId5"/>
              </a:rPr>
              <a:t>https://library.oapen.org/handle/20.500.12657/49414</a:t>
            </a:r>
            <a:endParaRPr lang="en-GB" u="sng" dirty="0"/>
          </a:p>
          <a:p>
            <a:pPr marL="342900" lvl="0" indent="-342900">
              <a:buFontTx/>
              <a:buAutoNum type="arabicPeriod"/>
            </a:pPr>
            <a:r>
              <a:rPr lang="en-GB" dirty="0" err="1"/>
              <a:t>Gilvan</a:t>
            </a:r>
            <a:r>
              <a:rPr lang="en-GB" dirty="0"/>
              <a:t> C. Souza. (2014). </a:t>
            </a:r>
            <a:r>
              <a:rPr lang="en-GB" dirty="0">
                <a:solidFill>
                  <a:srgbClr val="0070C0"/>
                </a:solidFill>
              </a:rPr>
              <a:t>Supply chain analytics</a:t>
            </a:r>
            <a:r>
              <a:rPr lang="en-GB" dirty="0"/>
              <a:t>. Business Horizons, Vol 57 (5), Pages 595-605, </a:t>
            </a:r>
            <a:r>
              <a:rPr lang="en-GB" dirty="0">
                <a:hlinkClick r:id="rId6">
                  <a:extLst>
                    <a:ext uri="{A12FA001-AC4F-418D-AE19-62706E023703}">
                      <ahyp:hlinkClr xmlns:lc="http://schemas.openxmlformats.org/drawingml/2006/lockedCanvas" xmlns="" xmlns:ahyp="http://schemas.microsoft.com/office/drawing/2018/hyperlinkcolor" val="tx"/>
                    </a:ext>
                  </a:extLst>
                </a:hlinkClick>
              </a:rPr>
              <a:t>https://doi.org/10.1016/j.bushor.2014.06.004</a:t>
            </a:r>
            <a:endParaRPr lang="pt-PT" dirty="0"/>
          </a:p>
          <a:p>
            <a:pPr marL="342900" indent="-342900">
              <a:buFontTx/>
              <a:buAutoNum type="arabicPeriod"/>
            </a:pPr>
            <a:r>
              <a:rPr lang="en-US" dirty="0" err="1"/>
              <a:t>Shenoy</a:t>
            </a:r>
            <a:r>
              <a:rPr lang="en-US" dirty="0"/>
              <a:t>, D., Rosas, R. (2018). </a:t>
            </a:r>
            <a:r>
              <a:rPr lang="en-US" dirty="0">
                <a:solidFill>
                  <a:srgbClr val="0070C0"/>
                </a:solidFill>
              </a:rPr>
              <a:t>Problems &amp; Solutions in Inventory Management</a:t>
            </a:r>
            <a:r>
              <a:rPr lang="en-US" i="1" dirty="0"/>
              <a:t>.</a:t>
            </a:r>
            <a:r>
              <a:rPr lang="en-US" dirty="0"/>
              <a:t> doi:10.1007/978-3-319-65696-0</a:t>
            </a:r>
            <a:endParaRPr lang="en-GB" dirty="0"/>
          </a:p>
          <a:p>
            <a:pPr marL="342900" indent="-342900">
              <a:buFontTx/>
              <a:buAutoNum type="arabicPeriod"/>
            </a:pPr>
            <a:r>
              <a:rPr lang="en-US" dirty="0"/>
              <a:t>Toomey, J.W. (2000). </a:t>
            </a:r>
            <a:r>
              <a:rPr lang="en-US" dirty="0">
                <a:solidFill>
                  <a:srgbClr val="0070C0"/>
                </a:solidFill>
              </a:rPr>
              <a:t>Inventory Management: Principles, Concepts and Techniques</a:t>
            </a:r>
            <a:r>
              <a:rPr lang="en-US" i="1" dirty="0"/>
              <a:t>.</a:t>
            </a:r>
            <a:r>
              <a:rPr lang="en-US" dirty="0"/>
              <a:t> </a:t>
            </a:r>
            <a:r>
              <a:rPr lang="en-GB" dirty="0"/>
              <a:t>(Materials Management Logistics Series, 12) 2000th Edition, Springer</a:t>
            </a:r>
            <a:r>
              <a:rPr lang="en-GB" dirty="0" smtClean="0"/>
              <a:t>.</a:t>
            </a:r>
          </a:p>
          <a:p>
            <a:pPr marL="342900" indent="-342900">
              <a:buFontTx/>
              <a:buAutoNum type="arabicPeriod"/>
            </a:pPr>
            <a:r>
              <a:rPr lang="en-US" dirty="0" err="1"/>
              <a:t>Kleber</a:t>
            </a:r>
            <a:r>
              <a:rPr lang="en-US" dirty="0"/>
              <a:t>, R. (2006). </a:t>
            </a:r>
            <a:r>
              <a:rPr lang="en-US" dirty="0">
                <a:solidFill>
                  <a:srgbClr val="0070C0"/>
                </a:solidFill>
              </a:rPr>
              <a:t>Dynamic Inventory Management in Reverse Logistics</a:t>
            </a:r>
            <a:r>
              <a:rPr lang="en-US" dirty="0"/>
              <a:t>. Edition 1, Springer, Berlin, Heidelberg. DOI: </a:t>
            </a:r>
            <a:r>
              <a:rPr lang="en-US" dirty="0">
                <a:hlinkClick r:id="rId7"/>
              </a:rPr>
              <a:t>https://</a:t>
            </a:r>
            <a:r>
              <a:rPr lang="en-US" dirty="0" smtClean="0">
                <a:hlinkClick r:id="rId7"/>
              </a:rPr>
              <a:t>doi.org/10.1007/3-540-33230-8</a:t>
            </a:r>
            <a:endParaRPr lang="en-GB" dirty="0"/>
          </a:p>
          <a:p>
            <a:pPr marL="342900" indent="-342900">
              <a:buFontTx/>
              <a:buAutoNum type="arabicPeriod"/>
            </a:pPr>
            <a:r>
              <a:rPr lang="en-US" dirty="0">
                <a:latin typeface="Candara" pitchFamily="34" charset="0"/>
              </a:rPr>
              <a:t>Silva, J.C., </a:t>
            </a:r>
            <a:r>
              <a:rPr lang="en-US" dirty="0" err="1">
                <a:latin typeface="Candara" pitchFamily="34" charset="0"/>
              </a:rPr>
              <a:t>Figueiredo</a:t>
            </a:r>
            <a:r>
              <a:rPr lang="en-US" dirty="0">
                <a:latin typeface="Candara" pitchFamily="34" charset="0"/>
              </a:rPr>
              <a:t>, M.C., Braga, A.C. (2019). Demand Forecasting: A Case Study in the Food Industry. In: , </a:t>
            </a:r>
            <a:r>
              <a:rPr lang="en-US" i="1" dirty="0">
                <a:latin typeface="Candara" pitchFamily="34" charset="0"/>
              </a:rPr>
              <a:t>et al.</a:t>
            </a:r>
            <a:r>
              <a:rPr lang="en-US" dirty="0">
                <a:latin typeface="Candara" pitchFamily="34" charset="0"/>
              </a:rPr>
              <a:t> Computational Science and Its Applications – ICCSA 2019. ICCSA 2019. Lecture Notes in Computer Science(), </a:t>
            </a:r>
            <a:r>
              <a:rPr lang="en-US" dirty="0" err="1">
                <a:latin typeface="Candara" pitchFamily="34" charset="0"/>
              </a:rPr>
              <a:t>vol</a:t>
            </a:r>
            <a:r>
              <a:rPr lang="en-US" dirty="0">
                <a:latin typeface="Candara" pitchFamily="34" charset="0"/>
              </a:rPr>
              <a:t> 11621. Springer, Cham. https://</a:t>
            </a:r>
            <a:r>
              <a:rPr lang="en-US" dirty="0" smtClean="0">
                <a:latin typeface="Candara" pitchFamily="34" charset="0"/>
              </a:rPr>
              <a:t>doi.org/10.1007/978-3-030-24302-9_5</a:t>
            </a:r>
            <a:endParaRPr lang="en-GB" dirty="0">
              <a:latin typeface="Candara" pitchFamily="34" charset="0"/>
            </a:endParaRPr>
          </a:p>
        </p:txBody>
      </p:sp>
    </p:spTree>
    <p:extLst>
      <p:ext uri="{BB962C8B-B14F-4D97-AF65-F5344CB8AC3E}">
        <p14:creationId xmlns:p14="http://schemas.microsoft.com/office/powerpoint/2010/main" val="1368558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2" y="113199"/>
            <a:ext cx="10515600" cy="1325563"/>
          </a:xfrm>
        </p:spPr>
        <p:txBody>
          <a:bodyPr/>
          <a:lstStyle/>
          <a:p>
            <a:r>
              <a:rPr lang="en-GB" dirty="0" smtClean="0"/>
              <a:t>Code Repository</a:t>
            </a:r>
            <a:endParaRPr lang="de-DE" dirty="0"/>
          </a:p>
        </p:txBody>
      </p:sp>
      <p:sp>
        <p:nvSpPr>
          <p:cNvPr id="3" name="TextBox 2"/>
          <p:cNvSpPr txBox="1"/>
          <p:nvPr/>
        </p:nvSpPr>
        <p:spPr>
          <a:xfrm flipH="1">
            <a:off x="1164770" y="3202890"/>
            <a:ext cx="10667999" cy="1477328"/>
          </a:xfrm>
          <a:prstGeom prst="rect">
            <a:avLst/>
          </a:prstGeom>
          <a:noFill/>
        </p:spPr>
        <p:txBody>
          <a:bodyPr wrap="square" rtlCol="0">
            <a:spAutoFit/>
          </a:bodyPr>
          <a:lstStyle/>
          <a:p>
            <a:r>
              <a:rPr lang="en-GB" sz="3600" b="1" dirty="0">
                <a:latin typeface="Candara" pitchFamily="34" charset="0"/>
              </a:rPr>
              <a:t>https://github.com/ArtemUNINOVA/ENHANCE_proj</a:t>
            </a:r>
            <a:endParaRPr lang="en-GB" sz="3600" b="1" dirty="0" smtClean="0">
              <a:latin typeface="Candara" pitchFamily="34" charset="0"/>
            </a:endParaRPr>
          </a:p>
          <a:p>
            <a:pPr marL="342900" indent="-342900">
              <a:buFontTx/>
              <a:buAutoNum type="arabicPeriod"/>
            </a:pPr>
            <a:endParaRPr lang="en-GB" dirty="0">
              <a:latin typeface="Candara" pitchFamily="34" charset="0"/>
            </a:endParaRPr>
          </a:p>
          <a:p>
            <a:endParaRPr lang="de-DE" dirty="0">
              <a:latin typeface="Candara" pitchFamily="34" charset="0"/>
            </a:endParaRPr>
          </a:p>
          <a:p>
            <a:endParaRPr lang="de-DE" dirty="0">
              <a:latin typeface="Candara" pitchFamily="34" charset="0"/>
            </a:endParaRPr>
          </a:p>
        </p:txBody>
      </p:sp>
    </p:spTree>
    <p:extLst>
      <p:ext uri="{BB962C8B-B14F-4D97-AF65-F5344CB8AC3E}">
        <p14:creationId xmlns:p14="http://schemas.microsoft.com/office/powerpoint/2010/main" val="12263670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B5223386-AB8A-4EBB-8EA2-03405B75068E}"/>
              </a:ext>
            </a:extLst>
          </p:cNvPr>
          <p:cNvSpPr>
            <a:spLocks noGrp="1"/>
          </p:cNvSpPr>
          <p:nvPr>
            <p:ph idx="1"/>
          </p:nvPr>
        </p:nvSpPr>
        <p:spPr>
          <a:xfrm>
            <a:off x="582084" y="1133585"/>
            <a:ext cx="11362957" cy="1207167"/>
          </a:xfrm>
        </p:spPr>
        <p:txBody>
          <a:bodyPr>
            <a:normAutofit/>
          </a:bodyPr>
          <a:lstStyle/>
          <a:p>
            <a:r>
              <a:rPr lang="en-GB" b="1" dirty="0"/>
              <a:t>Inventory </a:t>
            </a:r>
            <a:r>
              <a:rPr lang="en-GB" b="1" dirty="0" smtClean="0"/>
              <a:t>management</a:t>
            </a:r>
            <a:r>
              <a:rPr lang="en-GB" dirty="0" smtClean="0"/>
              <a:t> is a </a:t>
            </a:r>
            <a:r>
              <a:rPr lang="en-GB" dirty="0"/>
              <a:t>critical element of the supply chain</a:t>
            </a:r>
            <a:r>
              <a:rPr lang="en-GB" dirty="0" smtClean="0"/>
              <a:t>, which deals with the governing </a:t>
            </a:r>
            <a:r>
              <a:rPr lang="en-GB" dirty="0"/>
              <a:t>and tracking of inventory from manufacturers to warehouses and from purchasing right </a:t>
            </a:r>
            <a:r>
              <a:rPr lang="en-GB" dirty="0" smtClean="0"/>
              <a:t>to </a:t>
            </a:r>
            <a:r>
              <a:rPr lang="en-GB" dirty="0"/>
              <a:t>a point of sale.</a:t>
            </a:r>
          </a:p>
        </p:txBody>
      </p:sp>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6</a:t>
            </a:fld>
            <a:endParaRPr lang="fr-FR"/>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lstStyle/>
          <a:p>
            <a:r>
              <a:rPr lang="en-GB" dirty="0"/>
              <a:t>Overview to Inventory Management </a:t>
            </a:r>
          </a:p>
        </p:txBody>
      </p:sp>
      <p:sp>
        <p:nvSpPr>
          <p:cNvPr id="11" name="Espace réservé du contenu 9">
            <a:extLst>
              <a:ext uri="{FF2B5EF4-FFF2-40B4-BE49-F238E27FC236}">
                <a16:creationId xmlns:a16="http://schemas.microsoft.com/office/drawing/2014/main" id="{545F1115-C17E-4F50-AF5B-3086B810A857}"/>
              </a:ext>
            </a:extLst>
          </p:cNvPr>
          <p:cNvSpPr txBox="1">
            <a:spLocks/>
          </p:cNvSpPr>
          <p:nvPr/>
        </p:nvSpPr>
        <p:spPr>
          <a:xfrm>
            <a:off x="5093481" y="4785984"/>
            <a:ext cx="6108650" cy="1883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It is used to manage required service </a:t>
            </a:r>
            <a:r>
              <a:rPr lang="en-GB" dirty="0" smtClean="0"/>
              <a:t>level </a:t>
            </a:r>
            <a:r>
              <a:rPr lang="en-GB" dirty="0"/>
              <a:t>for internal and external customers and also inventory visibility in supply chains.</a:t>
            </a:r>
          </a:p>
        </p:txBody>
      </p:sp>
      <p:pic>
        <p:nvPicPr>
          <p:cNvPr id="9220" name="Picture 4" descr="Why inventory management is the most important aspect of your business? -  Biztory Cloud Accounting">
            <a:extLst>
              <a:ext uri="{FF2B5EF4-FFF2-40B4-BE49-F238E27FC236}">
                <a16:creationId xmlns:a16="http://schemas.microsoft.com/office/drawing/2014/main" id="{05A2584D-06FA-47DA-A7B9-0716C1A6C2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379" y="2537642"/>
            <a:ext cx="3825211" cy="3546727"/>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9">
            <a:extLst>
              <a:ext uri="{FF2B5EF4-FFF2-40B4-BE49-F238E27FC236}">
                <a16:creationId xmlns:a16="http://schemas.microsoft.com/office/drawing/2014/main" id="{CADF8596-0739-4BC5-865C-280DC67BA6CB}"/>
              </a:ext>
            </a:extLst>
          </p:cNvPr>
          <p:cNvSpPr txBox="1">
            <a:spLocks/>
          </p:cNvSpPr>
          <p:nvPr/>
        </p:nvSpPr>
        <p:spPr>
          <a:xfrm>
            <a:off x="5093481" y="2581647"/>
            <a:ext cx="6572970" cy="2338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At a basic level, inventory management works by tracking products, components, and ingredients across suppliers, stock on hand, production, and sales to ensure that stock is used as efficiently and effectively as possible.</a:t>
            </a:r>
          </a:p>
        </p:txBody>
      </p:sp>
    </p:spTree>
    <p:extLst>
      <p:ext uri="{BB962C8B-B14F-4D97-AF65-F5344CB8AC3E}">
        <p14:creationId xmlns:p14="http://schemas.microsoft.com/office/powerpoint/2010/main" val="23070823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B5223386-AB8A-4EBB-8EA2-03405B75068E}"/>
              </a:ext>
            </a:extLst>
          </p:cNvPr>
          <p:cNvSpPr>
            <a:spLocks noGrp="1"/>
          </p:cNvSpPr>
          <p:nvPr>
            <p:ph idx="1"/>
          </p:nvPr>
        </p:nvSpPr>
        <p:spPr>
          <a:xfrm>
            <a:off x="560312" y="1253332"/>
            <a:ext cx="11362957" cy="365125"/>
          </a:xfrm>
        </p:spPr>
        <p:txBody>
          <a:bodyPr>
            <a:normAutofit fontScale="92500" lnSpcReduction="20000"/>
          </a:bodyPr>
          <a:lstStyle/>
          <a:p>
            <a:pPr marL="0" indent="0">
              <a:buNone/>
            </a:pPr>
            <a:r>
              <a:rPr lang="en-GB" sz="2600" b="1" dirty="0"/>
              <a:t>The main goals of inventory management are</a:t>
            </a:r>
            <a:r>
              <a:rPr lang="en-GB" b="1" dirty="0"/>
              <a:t>:</a:t>
            </a:r>
          </a:p>
        </p:txBody>
      </p:sp>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7</a:t>
            </a:fld>
            <a:endParaRPr lang="fr-FR"/>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lstStyle/>
          <a:p>
            <a:r>
              <a:rPr lang="en-GB" dirty="0"/>
              <a:t>Objectives of Inventory Management </a:t>
            </a:r>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737891" y="1669070"/>
            <a:ext cx="11098291" cy="3690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know how much of the </a:t>
            </a:r>
            <a:r>
              <a:rPr lang="en-GB" dirty="0" smtClean="0"/>
              <a:t>stock is needed, </a:t>
            </a:r>
            <a:r>
              <a:rPr lang="en-GB" dirty="0"/>
              <a:t>(in the right place, at the right time, and at the right cost</a:t>
            </a:r>
            <a:r>
              <a:rPr lang="en-GB" dirty="0" smtClean="0"/>
              <a:t>).</a:t>
            </a:r>
            <a:endParaRPr lang="en-GB" dirty="0"/>
          </a:p>
          <a:p>
            <a:r>
              <a:rPr lang="en-GB" dirty="0"/>
              <a:t>To control inventory holding levels, minimize costs and bottlenecks, and manage current and future stock requirements.</a:t>
            </a:r>
          </a:p>
          <a:p>
            <a:r>
              <a:rPr lang="en-GB" dirty="0"/>
              <a:t>To optimize the supply chain and increase reliability.</a:t>
            </a:r>
          </a:p>
          <a:p>
            <a:r>
              <a:rPr lang="en-GB" dirty="0"/>
              <a:t>To fulfil incoming or open </a:t>
            </a:r>
            <a:r>
              <a:rPr lang="en-GB" dirty="0" smtClean="0"/>
              <a:t>orders.</a:t>
            </a:r>
            <a:endParaRPr lang="en-GB" dirty="0"/>
          </a:p>
          <a:p>
            <a:r>
              <a:rPr lang="en-GB" dirty="0"/>
              <a:t>To minimize the chances </a:t>
            </a:r>
            <a:r>
              <a:rPr lang="en-GB" dirty="0" smtClean="0"/>
              <a:t>of </a:t>
            </a:r>
            <a:r>
              <a:rPr lang="en-GB" dirty="0"/>
              <a:t>having items </a:t>
            </a:r>
            <a:r>
              <a:rPr lang="en-GB" dirty="0" smtClean="0"/>
              <a:t>lost.</a:t>
            </a:r>
            <a:endParaRPr lang="en-GB" dirty="0"/>
          </a:p>
          <a:p>
            <a:r>
              <a:rPr lang="en-GB" dirty="0"/>
              <a:t>To meet customer demands.</a:t>
            </a:r>
          </a:p>
        </p:txBody>
      </p:sp>
      <p:pic>
        <p:nvPicPr>
          <p:cNvPr id="10242" name="Picture 2" descr="How to Communicate Shipping Costs Effectively">
            <a:extLst>
              <a:ext uri="{FF2B5EF4-FFF2-40B4-BE49-F238E27FC236}">
                <a16:creationId xmlns:a16="http://schemas.microsoft.com/office/drawing/2014/main" id="{191165EF-8789-48FD-B23C-C20C9AEDA6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1695" y="2859281"/>
            <a:ext cx="3690258" cy="369025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nventory Optimization And Its Evolution">
            <a:extLst>
              <a:ext uri="{FF2B5EF4-FFF2-40B4-BE49-F238E27FC236}">
                <a16:creationId xmlns:a16="http://schemas.microsoft.com/office/drawing/2014/main" id="{37752DB3-D222-4151-9285-FAAF5925DA0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7688" y="4970793"/>
            <a:ext cx="2324207" cy="126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8729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B5223386-AB8A-4EBB-8EA2-03405B75068E}"/>
              </a:ext>
            </a:extLst>
          </p:cNvPr>
          <p:cNvSpPr>
            <a:spLocks noGrp="1"/>
          </p:cNvSpPr>
          <p:nvPr>
            <p:ph idx="1"/>
          </p:nvPr>
        </p:nvSpPr>
        <p:spPr>
          <a:xfrm>
            <a:off x="473225" y="1378312"/>
            <a:ext cx="11362957" cy="1527892"/>
          </a:xfrm>
        </p:spPr>
        <p:txBody>
          <a:bodyPr>
            <a:normAutofit/>
          </a:bodyPr>
          <a:lstStyle/>
          <a:p>
            <a:r>
              <a:rPr lang="en-GB" b="1" dirty="0"/>
              <a:t>Inventory control or stock control </a:t>
            </a:r>
            <a:r>
              <a:rPr lang="en-GB" dirty="0"/>
              <a:t>can be broadly defined as the process of keeping the right number of products and parts in </a:t>
            </a:r>
            <a:r>
              <a:rPr lang="en-GB" dirty="0" smtClean="0"/>
              <a:t>the company stock to </a:t>
            </a:r>
            <a:r>
              <a:rPr lang="en-GB" dirty="0"/>
              <a:t>avoid shortages, overstocks, and other costly problems</a:t>
            </a:r>
            <a:r>
              <a:rPr lang="en-GB" dirty="0" smtClean="0"/>
              <a:t>.</a:t>
            </a:r>
            <a:endParaRPr lang="en-GB" dirty="0"/>
          </a:p>
        </p:txBody>
      </p:sp>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a:p>
        </p:txBody>
      </p:sp>
      <p:sp>
        <p:nvSpPr>
          <p:cNvPr id="5" name="Espace réservé du pied de page 4"/>
          <p:cNvSpPr>
            <a:spLocks noGrp="1"/>
          </p:cNvSpPr>
          <p:nvPr>
            <p:ph type="ftr" sz="quarter" idx="11"/>
          </p:nvPr>
        </p:nvSpPr>
        <p:spPr/>
        <p:txBody>
          <a:bodyPr/>
          <a:lstStyle/>
          <a:p>
            <a:r>
              <a:rPr lang="fr-FR"/>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8</a:t>
            </a:fld>
            <a:endParaRPr lang="fr-FR"/>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lstStyle/>
          <a:p>
            <a:r>
              <a:rPr lang="en-GB" dirty="0"/>
              <a:t>Overview to Inventory Control </a:t>
            </a:r>
          </a:p>
        </p:txBody>
      </p:sp>
      <p:sp>
        <p:nvSpPr>
          <p:cNvPr id="8" name="Espace réservé du contenu 9">
            <a:extLst>
              <a:ext uri="{FF2B5EF4-FFF2-40B4-BE49-F238E27FC236}">
                <a16:creationId xmlns:a16="http://schemas.microsoft.com/office/drawing/2014/main" id="{CC6F0897-8B56-41CE-ACD9-1FC09E72316C}"/>
              </a:ext>
            </a:extLst>
          </p:cNvPr>
          <p:cNvSpPr txBox="1">
            <a:spLocks/>
          </p:cNvSpPr>
          <p:nvPr/>
        </p:nvSpPr>
        <p:spPr>
          <a:xfrm>
            <a:off x="473224" y="3746160"/>
            <a:ext cx="5927576" cy="2338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Inventory control refers to all aspects of managing a company’s inventories such as purchasing, shipping, receiving, tracking, </a:t>
            </a:r>
            <a:r>
              <a:rPr lang="en-GB" dirty="0" smtClean="0"/>
              <a:t>warehousing, </a:t>
            </a:r>
            <a:r>
              <a:rPr lang="en-GB" dirty="0"/>
              <a:t>turnover, and reordering.  </a:t>
            </a:r>
          </a:p>
        </p:txBody>
      </p:sp>
      <p:pic>
        <p:nvPicPr>
          <p:cNvPr id="1028" name="Picture 4" descr="What is Inventory Management? Definition, Methods, Techniques">
            <a:extLst>
              <a:ext uri="{FF2B5EF4-FFF2-40B4-BE49-F238E27FC236}">
                <a16:creationId xmlns:a16="http://schemas.microsoft.com/office/drawing/2014/main" id="{87A018F5-E536-42DC-B4C7-11A40BE5F0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2555" y="3052459"/>
            <a:ext cx="4724705" cy="333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8818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a:extLst>
              <a:ext uri="{FF2B5EF4-FFF2-40B4-BE49-F238E27FC236}">
                <a16:creationId xmlns:a16="http://schemas.microsoft.com/office/drawing/2014/main" id="{B5223386-AB8A-4EBB-8EA2-03405B75068E}"/>
              </a:ext>
            </a:extLst>
          </p:cNvPr>
          <p:cNvSpPr>
            <a:spLocks noGrp="1"/>
          </p:cNvSpPr>
          <p:nvPr>
            <p:ph idx="1"/>
          </p:nvPr>
        </p:nvSpPr>
        <p:spPr>
          <a:xfrm>
            <a:off x="727005" y="1306287"/>
            <a:ext cx="11269051" cy="609600"/>
          </a:xfrm>
        </p:spPr>
        <p:txBody>
          <a:bodyPr>
            <a:normAutofit/>
          </a:bodyPr>
          <a:lstStyle/>
          <a:p>
            <a:pPr marL="0" indent="0">
              <a:buNone/>
            </a:pPr>
            <a:r>
              <a:rPr lang="en-GB" dirty="0"/>
              <a:t>There are several costs associated with Inventory control including but not limited to: </a:t>
            </a:r>
          </a:p>
          <a:p>
            <a:endParaRPr lang="en-GB" dirty="0"/>
          </a:p>
        </p:txBody>
      </p:sp>
      <p:sp>
        <p:nvSpPr>
          <p:cNvPr id="4" name="Espace réservé de la date 3"/>
          <p:cNvSpPr>
            <a:spLocks noGrp="1"/>
          </p:cNvSpPr>
          <p:nvPr>
            <p:ph type="dt" sz="half" idx="10"/>
          </p:nvPr>
        </p:nvSpPr>
        <p:spPr/>
        <p:txBody>
          <a:bodyPr/>
          <a:lstStyle/>
          <a:p>
            <a:fld id="{EB38A76B-F083-4414-B5DF-8A03122F5625}" type="datetime1">
              <a:rPr lang="fr-FR" smtClean="0"/>
              <a:pPr/>
              <a:t>19/05/2023</a:t>
            </a:fld>
            <a:endParaRPr lang="fr-FR" dirty="0"/>
          </a:p>
        </p:txBody>
      </p:sp>
      <p:sp>
        <p:nvSpPr>
          <p:cNvPr id="5" name="Espace réservé du pied de page 4"/>
          <p:cNvSpPr>
            <a:spLocks noGrp="1"/>
          </p:cNvSpPr>
          <p:nvPr>
            <p:ph type="ftr" sz="quarter" idx="11"/>
          </p:nvPr>
        </p:nvSpPr>
        <p:spPr/>
        <p:txBody>
          <a:bodyPr/>
          <a:lstStyle/>
          <a:p>
            <a:r>
              <a:rPr lang="fr-FR" dirty="0"/>
              <a:t>ENHANCE</a:t>
            </a:r>
          </a:p>
        </p:txBody>
      </p:sp>
      <p:sp>
        <p:nvSpPr>
          <p:cNvPr id="6" name="Espace réservé du numéro de diapositive 5"/>
          <p:cNvSpPr>
            <a:spLocks noGrp="1"/>
          </p:cNvSpPr>
          <p:nvPr>
            <p:ph type="sldNum" sz="quarter" idx="12"/>
          </p:nvPr>
        </p:nvSpPr>
        <p:spPr/>
        <p:txBody>
          <a:bodyPr/>
          <a:lstStyle/>
          <a:p>
            <a:fld id="{874FCA8F-EA25-44D0-9F42-6732B702DD6A}" type="slidenum">
              <a:rPr lang="fr-FR" smtClean="0"/>
              <a:pPr/>
              <a:t>9</a:t>
            </a:fld>
            <a:endParaRPr lang="fr-FR" dirty="0"/>
          </a:p>
        </p:txBody>
      </p:sp>
      <p:sp>
        <p:nvSpPr>
          <p:cNvPr id="9" name="Titre 8">
            <a:extLst>
              <a:ext uri="{FF2B5EF4-FFF2-40B4-BE49-F238E27FC236}">
                <a16:creationId xmlns:a16="http://schemas.microsoft.com/office/drawing/2014/main" id="{06583280-CF25-4FAE-91E5-9748EB12E98E}"/>
              </a:ext>
            </a:extLst>
          </p:cNvPr>
          <p:cNvSpPr>
            <a:spLocks noGrp="1"/>
          </p:cNvSpPr>
          <p:nvPr>
            <p:ph type="title"/>
          </p:nvPr>
        </p:nvSpPr>
        <p:spPr/>
        <p:txBody>
          <a:bodyPr/>
          <a:lstStyle/>
          <a:p>
            <a:r>
              <a:rPr lang="en-GB" dirty="0"/>
              <a:t>Costs Related to Inventory Control</a:t>
            </a:r>
          </a:p>
        </p:txBody>
      </p:sp>
      <p:sp>
        <p:nvSpPr>
          <p:cNvPr id="7" name="Espace réservé du contenu 9">
            <a:extLst>
              <a:ext uri="{FF2B5EF4-FFF2-40B4-BE49-F238E27FC236}">
                <a16:creationId xmlns:a16="http://schemas.microsoft.com/office/drawing/2014/main" id="{E0DDC23E-FC07-4FB6-98E7-FAA2E10C8FF6}"/>
              </a:ext>
            </a:extLst>
          </p:cNvPr>
          <p:cNvSpPr txBox="1">
            <a:spLocks/>
          </p:cNvSpPr>
          <p:nvPr/>
        </p:nvSpPr>
        <p:spPr>
          <a:xfrm>
            <a:off x="770229" y="1947329"/>
            <a:ext cx="10535107" cy="4183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Working capital and capital costs,</a:t>
            </a:r>
          </a:p>
          <a:p>
            <a:r>
              <a:rPr lang="en-GB" dirty="0"/>
              <a:t>Ordering </a:t>
            </a:r>
            <a:r>
              <a:rPr lang="en-GB" dirty="0" smtClean="0"/>
              <a:t>costs,</a:t>
            </a:r>
            <a:endParaRPr lang="en-GB" dirty="0"/>
          </a:p>
          <a:p>
            <a:r>
              <a:rPr lang="en-GB" dirty="0"/>
              <a:t>Storage space costs,</a:t>
            </a:r>
          </a:p>
          <a:p>
            <a:r>
              <a:rPr lang="en-GB" dirty="0"/>
              <a:t>Handling costs,</a:t>
            </a:r>
          </a:p>
          <a:p>
            <a:r>
              <a:rPr lang="en-GB" dirty="0"/>
              <a:t>Shortage </a:t>
            </a:r>
            <a:r>
              <a:rPr lang="en-GB" dirty="0" smtClean="0"/>
              <a:t>costs,</a:t>
            </a:r>
            <a:endParaRPr lang="en-GB" dirty="0"/>
          </a:p>
          <a:p>
            <a:r>
              <a:rPr lang="en-GB" dirty="0" smtClean="0"/>
              <a:t>Transportation costs,</a:t>
            </a:r>
            <a:endParaRPr lang="en-GB" dirty="0"/>
          </a:p>
          <a:p>
            <a:r>
              <a:rPr lang="en-GB" dirty="0"/>
              <a:t>Spoilage costs,</a:t>
            </a:r>
          </a:p>
          <a:p>
            <a:r>
              <a:rPr lang="en-GB" dirty="0" smtClean="0"/>
              <a:t>Costs caused by Criminal </a:t>
            </a:r>
          </a:p>
          <a:p>
            <a:pPr marL="0" indent="0">
              <a:buNone/>
            </a:pPr>
            <a:r>
              <a:rPr lang="en-GB" dirty="0" smtClean="0"/>
              <a:t>activities.</a:t>
            </a:r>
            <a:endParaRPr lang="en-GB" dirty="0"/>
          </a:p>
        </p:txBody>
      </p:sp>
      <p:pic>
        <p:nvPicPr>
          <p:cNvPr id="7172" name="Picture 4" descr="Cost Reduction in Inventory Management: 5 Ways to Do It">
            <a:extLst>
              <a:ext uri="{FF2B5EF4-FFF2-40B4-BE49-F238E27FC236}">
                <a16:creationId xmlns:a16="http://schemas.microsoft.com/office/drawing/2014/main" id="{3D696A38-55C1-4068-BE30-7355639809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5991" y="2691348"/>
            <a:ext cx="6671860" cy="3335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1867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6791</Words>
  <Application>Microsoft Office PowerPoint</Application>
  <PresentationFormat>Widescreen</PresentationFormat>
  <Paragraphs>504</Paragraphs>
  <Slides>57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Cambria Math</vt:lpstr>
      <vt:lpstr>Candara</vt:lpstr>
      <vt:lpstr>inherit</vt:lpstr>
      <vt:lpstr>Open Sans</vt:lpstr>
      <vt:lpstr>UntitledSans</vt:lpstr>
      <vt:lpstr>Wingdings</vt:lpstr>
      <vt:lpstr>Thème Office</vt:lpstr>
      <vt:lpstr>Data Analytics for Inventory Management</vt:lpstr>
      <vt:lpstr>Table of Content</vt:lpstr>
      <vt:lpstr>Objectives</vt:lpstr>
      <vt:lpstr>Chapter 1 – Introduction into Inventory Management</vt:lpstr>
      <vt:lpstr>Chapter 1.1 – Inventory Control and its importance </vt:lpstr>
      <vt:lpstr>Overview to Inventory Management </vt:lpstr>
      <vt:lpstr>Objectives of Inventory Management </vt:lpstr>
      <vt:lpstr>Overview to Inventory Control </vt:lpstr>
      <vt:lpstr>Costs Related to Inventory Control</vt:lpstr>
      <vt:lpstr>Importance of Inventory Control </vt:lpstr>
      <vt:lpstr>Common Inventory Control Problems</vt:lpstr>
      <vt:lpstr>Chapter 1.2 – Inventory Systems and Inventory Policies</vt:lpstr>
      <vt:lpstr>Inventory System</vt:lpstr>
      <vt:lpstr>Types of Inventory System</vt:lpstr>
      <vt:lpstr>Policies for Inventory System</vt:lpstr>
      <vt:lpstr>Policies for Inventory System</vt:lpstr>
      <vt:lpstr>Policies for Inventory System</vt:lpstr>
      <vt:lpstr>Chapter 2 – Analytics in Inventory Management</vt:lpstr>
      <vt:lpstr>Chapter 2.1 – Introduction into Machine Learning</vt:lpstr>
      <vt:lpstr>What is Machine Learning</vt:lpstr>
      <vt:lpstr>Supervised, Unsupervised and Semi-Supevised</vt:lpstr>
      <vt:lpstr>Supervised Machine Learning</vt:lpstr>
      <vt:lpstr>Supervised Machine Learning</vt:lpstr>
      <vt:lpstr>Unsupervised Machine Learning</vt:lpstr>
      <vt:lpstr>Unsupervised Machine Learning</vt:lpstr>
      <vt:lpstr>Semi-supervised Machine Learning</vt:lpstr>
      <vt:lpstr>Online vs Offline Machine Learning</vt:lpstr>
      <vt:lpstr>Model- vs. Instance-based Machine Learning</vt:lpstr>
      <vt:lpstr>Chapter 2.2 – Types of Analytics and Challenges</vt:lpstr>
      <vt:lpstr>Analytics Types for Inventory Management</vt:lpstr>
      <vt:lpstr>Analytics Challenges</vt:lpstr>
      <vt:lpstr>Data Sets Related Challenges</vt:lpstr>
      <vt:lpstr>Examples of Data Analytics Types and Techniques</vt:lpstr>
      <vt:lpstr>Chapter 2.3 – Demand Forecsating Problem</vt:lpstr>
      <vt:lpstr>Demand Forecasting Problem</vt:lpstr>
      <vt:lpstr>Demand Forecasting Problem</vt:lpstr>
      <vt:lpstr>Forecasting Steps in Predictive Inventory</vt:lpstr>
      <vt:lpstr>Data preprocessing and storage</vt:lpstr>
      <vt:lpstr>Chapter 3 – Practical Examples</vt:lpstr>
      <vt:lpstr>Chapter 3.1 – Data sets</vt:lpstr>
      <vt:lpstr>Data Set</vt:lpstr>
      <vt:lpstr>Data Set</vt:lpstr>
      <vt:lpstr>Data Set</vt:lpstr>
      <vt:lpstr>Chapter 3.2 – Typical ML Flow</vt:lpstr>
      <vt:lpstr>The ML Flow</vt:lpstr>
      <vt:lpstr>Chapter 3.3 – PySpark Example </vt:lpstr>
      <vt:lpstr>PySpark</vt:lpstr>
      <vt:lpstr>Big Data with PySpark</vt:lpstr>
      <vt:lpstr>Example (PySpark approach)</vt:lpstr>
      <vt:lpstr>Chapter 3.4 – Deep Learning Example (LSTM)</vt:lpstr>
      <vt:lpstr>Example 2 (Automotive Example)</vt:lpstr>
      <vt:lpstr>Example 2 (LSTM)</vt:lpstr>
      <vt:lpstr>Example 2 (Automotive Example)</vt:lpstr>
      <vt:lpstr>Example 2 (Automotive Example)</vt:lpstr>
      <vt:lpstr>Example 2 (Prescriptive Analytics)</vt:lpstr>
      <vt:lpstr>References</vt:lpstr>
      <vt:lpstr>Code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Jenny FISQUET</dc:creator>
  <cp:lastModifiedBy>Artem Artem</cp:lastModifiedBy>
  <cp:revision>1288</cp:revision>
  <dcterms:created xsi:type="dcterms:W3CDTF">2020-11-05T07:46:21Z</dcterms:created>
  <dcterms:modified xsi:type="dcterms:W3CDTF">2023-05-19T09:55:24Z</dcterms:modified>
</cp:coreProperties>
</file>