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2"/>
  </p:sldMasterIdLst>
  <p:notesMasterIdLst>
    <p:notesMasterId r:id="rId6"/>
  </p:notesMasterIdLst>
  <p:handoutMasterIdLst>
    <p:handoutMasterId r:id="rId7"/>
  </p:handoutMasterIdLst>
  <p:sldIdLst>
    <p:sldId id="256" r:id="rId3"/>
    <p:sldId id="257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FF1CE12-B100-0000-0000-000000000002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0" autoAdjust="0"/>
    <p:restoredTop sz="85011" autoAdjust="0"/>
  </p:normalViewPr>
  <p:slideViewPr>
    <p:cSldViewPr>
      <p:cViewPr varScale="1">
        <p:scale>
          <a:sx n="104" d="100"/>
          <a:sy n="104" d="100"/>
        </p:scale>
        <p:origin x="1492" y="84"/>
      </p:cViewPr>
      <p:guideLst>
        <p:guide orient="horz" pos="2160"/>
        <p:guide pos="2880"/>
      </p:guideLst>
    </p:cSldViewPr>
  </p:slideViewPr>
  <p:outlineViewPr>
    <p:cViewPr>
      <p:scale>
        <a:sx n="1" d="1"/>
        <a:sy n="1" d="1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4" name="Rectangle 24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A849C5AD-4428-4E9C-9C84-11B72C9365FB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30" name="Rectangle 30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8" name="Rectangle 18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8C596567-A38F-4CEF-B37F-9B9D120D62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7094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4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5" name="Rectangle 15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D7547E60-4BE7-4E4E-9AAA-5EE35AEC995C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23" name="Rectangle 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/>
          <a:lstStyle/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Rectangle 18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8" name="Rectangle 28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CA077768-21C8-4125-A345-258E48D2EE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613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1.jpg"/>
          <p:cNvPicPr>
            <a:picLocks noChangeAspect="1"/>
          </p:cNvPicPr>
          <p:nvPr/>
        </p:nvPicPr>
        <p:blipFill>
          <a:blip r:embed="rId2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2.png"/>
          <p:cNvPicPr>
            <a:picLocks noChangeAspect="1"/>
          </p:cNvPicPr>
          <p:nvPr/>
        </p:nvPicPr>
        <p:blipFill>
          <a:blip r:embed="rId3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3.png"/>
          <p:cNvPicPr>
            <a:picLocks noChangeAspect="1"/>
          </p:cNvPicPr>
          <p:nvPr/>
        </p:nvPicPr>
        <p:blipFill>
          <a:blip r:embed="rId4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Rectangle 31"/>
          <p:cNvSpPr>
            <a:spLocks noGrp="1"/>
          </p:cNvSpPr>
          <p:nvPr>
            <p:ph type="subTitle" idx="1"/>
          </p:nvPr>
        </p:nvSpPr>
        <p:spPr>
          <a:xfrm>
            <a:off x="2492734" y="5094577"/>
            <a:ext cx="6194066" cy="925223"/>
          </a:xfrm>
        </p:spPr>
        <p:txBody>
          <a:bodyPr/>
          <a:lstStyle>
            <a:lvl1pPr marL="0" indent="0" algn="r">
              <a:buNone/>
              <a:defRPr sz="2800"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ctrTitle"/>
          </p:nvPr>
        </p:nvSpPr>
        <p:spPr>
          <a:xfrm>
            <a:off x="1108986" y="3606800"/>
            <a:ext cx="7577814" cy="1470025"/>
          </a:xfrm>
        </p:spPr>
        <p:txBody>
          <a:bodyPr anchor="b" anchorCtr="0"/>
          <a:lstStyle>
            <a:lvl1pPr algn="r">
              <a:defRPr sz="4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текст в две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11" name="Rectangle 11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0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17" name="Rectangle 17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shade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5.png"/>
          <p:cNvPicPr>
            <a:picLocks noChangeAspect="1"/>
          </p:cNvPicPr>
          <p:nvPr/>
        </p:nvPicPr>
        <p:blipFill>
          <a:blip r:embed="rId9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6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Rectangle 30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12" name="Rectangle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" name="Rectangle 6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fld id="{5C14FD69-4A85-4715-A222-ABB225B63BC6}" type="datetimeFigureOut">
              <a:rPr lang="en-US" smtClean="0"/>
              <a:pPr/>
              <a:t>12/14/2020</a:t>
            </a:fld>
            <a:endParaRPr lang="en-US" sz="1000" dirty="0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algn="ctr">
              <a:defRPr sz="1000">
                <a:latin typeface="+mn-lt"/>
              </a:defRPr>
            </a:lvl1pPr>
          </a:lstStyle>
          <a:p>
            <a:pPr algn="ctr"/>
            <a:endParaRPr lang="en-US" sz="1000"/>
          </a:p>
        </p:txBody>
      </p:sp>
      <p:sp>
        <p:nvSpPr>
          <p:cNvPr id="21" name="Rectangle 21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defPPr>
        <a:defRPr sz="4400">
          <a:solidFill>
            <a:schemeClr val="tx1"/>
          </a:solidFill>
          <a:latin typeface="+mj-lt"/>
          <a:ea typeface="+mj-ea"/>
          <a:cs typeface="+mj-cs"/>
        </a:defRPr>
      </a:defPPr>
      <a:lvl1pPr algn="l" eaLnBrk="1" hangingPunct="1">
        <a:buNone/>
        <a:defRPr sz="3600">
          <a:solidFill>
            <a:schemeClr val="tx1">
              <a:alpha val="100000"/>
            </a:schemeClr>
          </a:solidFill>
          <a:latin typeface="+mj-lt"/>
        </a:defRPr>
      </a:lvl1pPr>
    </p:titleStyle>
    <p:bodyStyle>
      <a:defPPr>
        <a:defRPr>
          <a:solidFill>
            <a:schemeClr val="tx1"/>
          </a:solidFill>
          <a:latin typeface="+mn-lt"/>
          <a:ea typeface="+mn-ea"/>
          <a:cs typeface="+mn-cs"/>
        </a:defRPr>
      </a:defPPr>
      <a:lvl1pPr marL="342900" indent="-342900" eaLnBrk="1" hangingPunct="1">
        <a:buChar char="•"/>
        <a:defRPr sz="2800">
          <a:latin typeface="+mn-lt"/>
        </a:defRPr>
      </a:lvl1pPr>
      <a:lvl2pPr marL="742950" indent="-285750" eaLnBrk="1" hangingPunct="1">
        <a:buChar char="–"/>
        <a:defRPr sz="2400">
          <a:latin typeface="+mn-lt"/>
        </a:defRPr>
      </a:lvl2pPr>
      <a:lvl3pPr marL="1143000" indent="-228600" eaLnBrk="1" hangingPunct="1">
        <a:buChar char="•"/>
        <a:defRPr sz="2400">
          <a:latin typeface="+mn-lt"/>
        </a:defRPr>
      </a:lvl3pPr>
      <a:lvl4pPr marL="1600200" indent="-228600" eaLnBrk="1" hangingPunct="1">
        <a:buChar char="–"/>
        <a:defRPr sz="2000">
          <a:latin typeface="+mn-lt"/>
        </a:defRPr>
      </a:lvl4pPr>
      <a:lvl5pPr marL="2057400" indent="-228600" eaLnBrk="1" hangingPunct="1">
        <a:buChar char="»"/>
        <a:defRPr sz="2000">
          <a:latin typeface="+mn-lt"/>
        </a:defRPr>
      </a:lvl5pPr>
      <a:lvl6pPr marL="2514600" indent="-228600" eaLnBrk="1" hangingPunct="1">
        <a:buChar char="•"/>
        <a:defRPr sz="2000"/>
      </a:lvl6pPr>
      <a:lvl7pPr marL="2971800" indent="-228600" eaLnBrk="1" hangingPunct="1">
        <a:buChar char="•"/>
        <a:defRPr sz="2000"/>
      </a:lvl7pPr>
      <a:lvl8pPr marL="3429000" indent="-228600" eaLnBrk="1" hangingPunct="1">
        <a:buChar char="•"/>
        <a:defRPr sz="2000"/>
      </a:lvl8pPr>
      <a:lvl9pPr marL="3886200" indent="-228600" eaLnBrk="1" hangingPunct="1">
        <a:buChar char="•"/>
        <a:defRPr sz="2000"/>
      </a:lvl9pPr>
    </p:bodyStyle>
    <p:otherStyle>
      <a:defPPr>
        <a:defRPr>
          <a:solidFill>
            <a:schemeClr val="tx1"/>
          </a:solidFill>
          <a:latin typeface="+mn-lt"/>
          <a:ea typeface="+mn-ea"/>
          <a:cs typeface="+mn-cs"/>
        </a:defRPr>
      </a:defPPr>
      <a:lvl1pPr marL="0" eaLnBrk="1" hangingPunct="1"/>
      <a:lvl2pPr marL="457200" eaLnBrk="1" hangingPunct="1"/>
      <a:lvl3pPr marL="914400" eaLnBrk="1" hangingPunct="1"/>
      <a:lvl4pPr marL="1371600" eaLnBrk="1" hangingPunct="1"/>
      <a:lvl5pPr marL="1828800" eaLnBrk="1" hangingPunct="1"/>
      <a:lvl6pPr marL="2286000" eaLnBrk="1" hangingPunct="1"/>
      <a:lvl7pPr marL="2743200" eaLnBrk="1" hangingPunct="1"/>
      <a:lvl8pPr marL="3200400" eaLnBrk="1" hangingPunct="1"/>
      <a:lvl9pPr marL="3657600" eaLnBrk="1" hangingPunct="1"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SPRING SECURITY</a:t>
            </a:r>
            <a:endParaRPr lang="ru-RU" noProof="0" dirty="0"/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1261386" y="5229225"/>
            <a:ext cx="7577814" cy="1470025"/>
          </a:xfrm>
          <a:prstGeom prst="rect">
            <a:avLst/>
          </a:prstGeom>
        </p:spPr>
        <p:txBody>
          <a:bodyPr anchor="b" anchorCtr="0">
            <a:normAutofit/>
          </a:bodyPr>
          <a:lstStyle>
            <a:defPPr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defPPr>
            <a:lvl1pPr algn="r" eaLnBrk="1" hangingPunct="1">
              <a:buNone/>
              <a:defRPr sz="4000">
                <a:solidFill>
                  <a:schemeClr val="tx1">
                    <a:alpha val="100000"/>
                  </a:schemeClr>
                </a:solidFill>
                <a:latin typeface="+mj-lt"/>
              </a:defRPr>
            </a:lvl1pPr>
          </a:lstStyle>
          <a:p>
            <a:r>
              <a:rPr lang="en-US" sz="2000" kern="0" dirty="0" err="1"/>
              <a:t>Artem</a:t>
            </a:r>
            <a:r>
              <a:rPr lang="en-US" sz="2000" kern="0" dirty="0"/>
              <a:t> </a:t>
            </a:r>
            <a:r>
              <a:rPr lang="en-US" sz="2000" kern="0" dirty="0" err="1"/>
              <a:t>Chukin</a:t>
            </a:r>
            <a:endParaRPr lang="ru-RU" sz="2000" kern="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"/>
          </p:nvPr>
        </p:nvSpPr>
        <p:spPr>
          <a:xfrm>
            <a:off x="179512" y="1412776"/>
            <a:ext cx="8784976" cy="525658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1400" dirty="0"/>
              <a:t>Добавить в зависимости </a:t>
            </a:r>
            <a:r>
              <a:rPr lang="en-US" sz="1400" i="1" dirty="0"/>
              <a:t>spring-boot-starter-security</a:t>
            </a:r>
            <a:r>
              <a:rPr lang="en-US" sz="1400" dirty="0"/>
              <a:t> </a:t>
            </a:r>
            <a:r>
              <a:rPr lang="ru-RU" sz="1400" dirty="0"/>
              <a:t>и </a:t>
            </a:r>
            <a:r>
              <a:rPr lang="en-US" sz="1400" i="1" dirty="0"/>
              <a:t>spring-security-test</a:t>
            </a:r>
            <a:r>
              <a:rPr lang="ru-RU" sz="1400" dirty="0"/>
              <a:t> для тестов.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1400" dirty="0"/>
              <a:t>Добавить класс, наследник </a:t>
            </a:r>
            <a:r>
              <a:rPr lang="en-US" sz="1400" i="1" dirty="0" err="1">
                <a:cs typeface="Arial" panose="020B0604020202020204" pitchFamily="34" charset="0"/>
              </a:rPr>
              <a:t>WebSecurityConfigurerAdapter</a:t>
            </a:r>
            <a:r>
              <a:rPr lang="ru-RU" sz="1400" dirty="0"/>
              <a:t>, переопределить его методы</a:t>
            </a:r>
          </a:p>
          <a:p>
            <a:pPr marL="857250" lvl="1" indent="-457200"/>
            <a:r>
              <a:rPr lang="en-US" sz="1400" i="1" dirty="0"/>
              <a:t>void configure(</a:t>
            </a:r>
            <a:r>
              <a:rPr lang="en-US" sz="1400" i="1" dirty="0" err="1"/>
              <a:t>AuthenticationManagerBuilder</a:t>
            </a:r>
            <a:r>
              <a:rPr lang="en-US" sz="1400" i="1" dirty="0"/>
              <a:t> auth)</a:t>
            </a:r>
            <a:endParaRPr lang="ru-RU" sz="1400" i="1" dirty="0"/>
          </a:p>
          <a:p>
            <a:pPr marL="857250" lvl="1" indent="-457200"/>
            <a:r>
              <a:rPr lang="en-US" sz="1400" i="1" dirty="0"/>
              <a:t>void configure(</a:t>
            </a:r>
            <a:r>
              <a:rPr lang="en-US" sz="1400" i="1" dirty="0" err="1"/>
              <a:t>HttpSecurity</a:t>
            </a:r>
            <a:r>
              <a:rPr lang="en-US" sz="1400" i="1" dirty="0"/>
              <a:t> http)</a:t>
            </a:r>
            <a:endParaRPr lang="ru-RU" sz="1400" i="1" dirty="0"/>
          </a:p>
          <a:p>
            <a:pPr marL="457200" indent="-457200">
              <a:buFont typeface="+mj-lt"/>
              <a:buAutoNum type="arabicPeriod"/>
            </a:pPr>
            <a:r>
              <a:rPr lang="ru-RU" sz="1400" dirty="0"/>
              <a:t>В первом переопределенном методе сконфигурировать </a:t>
            </a:r>
            <a:r>
              <a:rPr lang="en-US" sz="1400" i="1" dirty="0" err="1"/>
              <a:t>AuthenticationManager</a:t>
            </a:r>
            <a:endParaRPr lang="ru-RU" sz="1400" i="1" dirty="0"/>
          </a:p>
          <a:p>
            <a:pPr marL="857250" lvl="1" indent="-457200"/>
            <a:r>
              <a:rPr lang="ru-RU" sz="1400" dirty="0"/>
              <a:t>С помощью статического метода </a:t>
            </a:r>
            <a:r>
              <a:rPr lang="en-US" sz="1400" i="1" dirty="0" err="1"/>
              <a:t>PasswordEncoderFactories.createDelegatingPasswordEncoder</a:t>
            </a:r>
            <a:r>
              <a:rPr lang="en-US" sz="1400" i="1" dirty="0"/>
              <a:t>()</a:t>
            </a:r>
            <a:r>
              <a:rPr lang="ru-RU" sz="1400" dirty="0"/>
              <a:t> создать инстанс </a:t>
            </a:r>
            <a:r>
              <a:rPr lang="en-US" sz="1400" i="1" dirty="0" err="1"/>
              <a:t>PasswordEncoder</a:t>
            </a:r>
            <a:endParaRPr lang="ru-RU" sz="1400" i="1" dirty="0"/>
          </a:p>
          <a:p>
            <a:pPr marL="857250" lvl="1" indent="-457200"/>
            <a:r>
              <a:rPr lang="ru-RU" sz="1400" dirty="0"/>
              <a:t>Последовательно задать экземпляру </a:t>
            </a:r>
            <a:r>
              <a:rPr lang="en-US" sz="1400" i="1" dirty="0" err="1"/>
              <a:t>AuthenticationManagerBuilder</a:t>
            </a:r>
            <a:r>
              <a:rPr lang="ru-RU" sz="1400" i="1" dirty="0"/>
              <a:t>:</a:t>
            </a:r>
          </a:p>
          <a:p>
            <a:pPr marL="1257300" lvl="2" indent="-457200"/>
            <a:r>
              <a:rPr lang="ru-RU" sz="1400" dirty="0"/>
              <a:t>Режим аутентификации в памяти</a:t>
            </a:r>
          </a:p>
          <a:p>
            <a:pPr marL="1257300" lvl="2" indent="-457200"/>
            <a:r>
              <a:rPr lang="ru-RU" sz="1400" dirty="0"/>
              <a:t>Экземпляр </a:t>
            </a:r>
            <a:r>
              <a:rPr lang="en-US" sz="1400" i="1" dirty="0" err="1"/>
              <a:t>PasswordEncoder</a:t>
            </a:r>
            <a:endParaRPr lang="ru-RU" sz="1400" i="1" dirty="0"/>
          </a:p>
          <a:p>
            <a:pPr marL="1257300" lvl="2" indent="-457200"/>
            <a:r>
              <a:rPr lang="ru-RU" sz="1400" dirty="0"/>
              <a:t>Пользователя </a:t>
            </a:r>
            <a:r>
              <a:rPr lang="en-US" sz="1400" i="1" dirty="0"/>
              <a:t>user</a:t>
            </a:r>
            <a:r>
              <a:rPr lang="en-US" sz="1400" dirty="0"/>
              <a:t> c</a:t>
            </a:r>
            <a:r>
              <a:rPr lang="ru-RU" sz="1400" dirty="0"/>
              <a:t> ролью </a:t>
            </a:r>
            <a:r>
              <a:rPr lang="en-US" sz="1400" i="1" dirty="0"/>
              <a:t>USER</a:t>
            </a:r>
            <a:r>
              <a:rPr lang="en-US" sz="1400" dirty="0"/>
              <a:t> </a:t>
            </a:r>
            <a:r>
              <a:rPr lang="ru-RU" sz="1400" dirty="0"/>
              <a:t>и паролем </a:t>
            </a:r>
            <a:r>
              <a:rPr lang="en-US" sz="1400" i="1" dirty="0"/>
              <a:t>password</a:t>
            </a:r>
            <a:endParaRPr lang="ru-RU" sz="1400" i="1" dirty="0"/>
          </a:p>
          <a:p>
            <a:pPr marL="1257300" lvl="2" indent="-457200"/>
            <a:r>
              <a:rPr lang="ru-RU" sz="1400" dirty="0"/>
              <a:t>И пользователя </a:t>
            </a:r>
            <a:r>
              <a:rPr lang="en-US" sz="1400" i="1" dirty="0"/>
              <a:t>superuser</a:t>
            </a:r>
            <a:r>
              <a:rPr lang="en-US" sz="1400" dirty="0"/>
              <a:t> c</a:t>
            </a:r>
            <a:r>
              <a:rPr lang="ru-RU" sz="1400" dirty="0"/>
              <a:t> ролью </a:t>
            </a:r>
            <a:r>
              <a:rPr lang="en-US" sz="1400" i="1" dirty="0"/>
              <a:t>SUPERUSER</a:t>
            </a:r>
            <a:r>
              <a:rPr lang="en-US" sz="1400" dirty="0"/>
              <a:t> </a:t>
            </a:r>
            <a:r>
              <a:rPr lang="ru-RU" sz="1400" dirty="0"/>
              <a:t>и паролем </a:t>
            </a:r>
            <a:r>
              <a:rPr lang="en-US" sz="1400" i="1" dirty="0"/>
              <a:t>password</a:t>
            </a:r>
            <a:endParaRPr lang="ru-RU" sz="1400" i="1" dirty="0"/>
          </a:p>
          <a:p>
            <a:pPr marL="457200" indent="-457200">
              <a:buFont typeface="+mj-lt"/>
              <a:buAutoNum type="arabicPeriod"/>
            </a:pPr>
            <a:r>
              <a:rPr lang="ru-RU" sz="1400" dirty="0"/>
              <a:t>Во втором переопределенном методе сконфигурировать </a:t>
            </a:r>
            <a:r>
              <a:rPr lang="en-US" sz="1400" i="1" dirty="0" err="1"/>
              <a:t>HttpSecurity</a:t>
            </a:r>
            <a:endParaRPr lang="ru-RU" sz="1400" i="1" dirty="0"/>
          </a:p>
          <a:p>
            <a:pPr marL="857250" lvl="1" indent="-457200"/>
            <a:r>
              <a:rPr lang="ru-RU" sz="1400" dirty="0"/>
              <a:t>Задать базовую аутентификацию</a:t>
            </a:r>
          </a:p>
          <a:p>
            <a:pPr marL="857250" lvl="1" indent="-457200"/>
            <a:r>
              <a:rPr lang="ru-RU" sz="1400" dirty="0" smtClean="0"/>
              <a:t>Задать </a:t>
            </a:r>
            <a:r>
              <a:rPr lang="ru-RU" sz="1400" dirty="0"/>
              <a:t>конфигурацию авторизации запросов с использованием </a:t>
            </a:r>
            <a:r>
              <a:rPr lang="en-US" sz="1400" i="1" dirty="0" err="1"/>
              <a:t>antMatchers</a:t>
            </a:r>
            <a:r>
              <a:rPr lang="ru-RU" sz="1400" dirty="0"/>
              <a:t>:</a:t>
            </a:r>
          </a:p>
          <a:p>
            <a:pPr marL="1257300" lvl="2" indent="-457200"/>
            <a:r>
              <a:rPr lang="en-US" sz="1400" dirty="0"/>
              <a:t>POST /contract</a:t>
            </a:r>
            <a:r>
              <a:rPr lang="ru-RU" sz="1400" dirty="0"/>
              <a:t> для роли </a:t>
            </a:r>
            <a:r>
              <a:rPr lang="en-US" sz="1400" dirty="0"/>
              <a:t>SUPERUSER</a:t>
            </a:r>
          </a:p>
          <a:p>
            <a:pPr marL="1257300" lvl="2" indent="-457200"/>
            <a:r>
              <a:rPr lang="en-US" sz="1400" dirty="0"/>
              <a:t>DELETE /contract/*</a:t>
            </a:r>
            <a:r>
              <a:rPr lang="ru-RU" sz="1400" dirty="0"/>
              <a:t> для роли </a:t>
            </a:r>
            <a:r>
              <a:rPr lang="en-US" sz="1400" dirty="0"/>
              <a:t>SUPERUSER</a:t>
            </a:r>
          </a:p>
          <a:p>
            <a:pPr marL="1257300" lvl="2" indent="-457200"/>
            <a:r>
              <a:rPr lang="en-US" sz="1400" dirty="0"/>
              <a:t>GET /contract </a:t>
            </a:r>
            <a:r>
              <a:rPr lang="ru-RU" sz="1400" dirty="0"/>
              <a:t>для обоих ролей</a:t>
            </a:r>
          </a:p>
          <a:p>
            <a:pPr marL="1257300" lvl="2" indent="-457200"/>
            <a:r>
              <a:rPr lang="en-US" sz="1400" dirty="0"/>
              <a:t>GET/contract/* </a:t>
            </a:r>
            <a:r>
              <a:rPr lang="ru-RU" sz="1400" dirty="0"/>
              <a:t>для обоих ролей</a:t>
            </a:r>
          </a:p>
          <a:p>
            <a:pPr marL="1257300" lvl="2" indent="-457200"/>
            <a:r>
              <a:rPr lang="ru-RU" sz="1400" dirty="0"/>
              <a:t>Остальные запросы запретить</a:t>
            </a:r>
            <a:r>
              <a:rPr lang="en-US" sz="1400" dirty="0"/>
              <a:t> </a:t>
            </a:r>
            <a:endParaRPr lang="en-US" sz="1400" dirty="0" smtClean="0"/>
          </a:p>
          <a:p>
            <a:pPr marL="857250" lvl="1" indent="-457200"/>
            <a:r>
              <a:rPr lang="ru-RU" sz="1400" dirty="0" smtClean="0"/>
              <a:t>И через </a:t>
            </a:r>
            <a:r>
              <a:rPr lang="en-US" sz="1400" i="1" dirty="0" err="1"/>
              <a:t>sessionManagement</a:t>
            </a:r>
            <a:r>
              <a:rPr lang="en-US" sz="1400" i="1" dirty="0" smtClean="0"/>
              <a:t>() </a:t>
            </a:r>
            <a:r>
              <a:rPr lang="ru-RU" sz="1400" dirty="0" smtClean="0"/>
              <a:t>присвоить сессиям статус </a:t>
            </a:r>
            <a:r>
              <a:rPr lang="en-US" sz="1400" i="1" dirty="0" err="1"/>
              <a:t>SessionCreationPolicy.</a:t>
            </a:r>
            <a:r>
              <a:rPr lang="en-US" sz="1400" i="1" dirty="0" err="1" smtClean="0"/>
              <a:t>STATELESS</a:t>
            </a:r>
            <a:endParaRPr lang="en-US" sz="1400" i="1" dirty="0"/>
          </a:p>
          <a:p>
            <a:pPr marL="857250" lvl="1" indent="-457200"/>
            <a:r>
              <a:rPr lang="ru-RU" sz="1400" dirty="0"/>
              <a:t>И отключить </a:t>
            </a:r>
            <a:r>
              <a:rPr lang="en-US" sz="1400" dirty="0" err="1" smtClean="0"/>
              <a:t>csrf</a:t>
            </a:r>
            <a:endParaRPr lang="ru-RU" sz="1400" dirty="0"/>
          </a:p>
          <a:p>
            <a:pPr marL="457200" indent="-457200"/>
            <a:r>
              <a:rPr lang="ru-RU" sz="1400" dirty="0"/>
              <a:t>В тестах для базовой аутентификации использовать метод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i="1" dirty="0" err="1"/>
              <a:t>TestRestTemplate</a:t>
            </a:r>
            <a:r>
              <a:rPr lang="en-US" sz="1400" i="1" dirty="0"/>
              <a:t> </a:t>
            </a:r>
            <a:r>
              <a:rPr lang="en-US" sz="1400" i="1" dirty="0" err="1"/>
              <a:t>withBasicAuth</a:t>
            </a:r>
            <a:r>
              <a:rPr lang="en-US" sz="1400" i="1" dirty="0"/>
              <a:t>(String username, String password)</a:t>
            </a:r>
            <a:endParaRPr lang="ru-RU" sz="1400" i="1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auth</a:t>
            </a:r>
          </a:p>
        </p:txBody>
      </p:sp>
    </p:spTree>
    <p:extLst>
      <p:ext uri="{BB962C8B-B14F-4D97-AF65-F5344CB8AC3E}">
        <p14:creationId xmlns:p14="http://schemas.microsoft.com/office/powerpoint/2010/main" val="2763096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"/>
          </p:nvPr>
        </p:nvSpPr>
        <p:spPr>
          <a:xfrm>
            <a:off x="179512" y="1412776"/>
            <a:ext cx="8784976" cy="525658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1400" dirty="0" smtClean="0"/>
              <a:t>Переименовать </a:t>
            </a:r>
            <a:r>
              <a:rPr lang="en-US" sz="1400" i="1" dirty="0" err="1" smtClean="0"/>
              <a:t>BasicSecurityConfig</a:t>
            </a:r>
            <a:r>
              <a:rPr lang="en-US" sz="1400" dirty="0" smtClean="0"/>
              <a:t> </a:t>
            </a:r>
            <a:r>
              <a:rPr lang="ru-RU" sz="1400" dirty="0" smtClean="0"/>
              <a:t>в </a:t>
            </a:r>
            <a:r>
              <a:rPr lang="en-US" sz="1400" i="1" dirty="0" err="1" smtClean="0"/>
              <a:t>CustomSecurityConfig</a:t>
            </a:r>
            <a:r>
              <a:rPr lang="ru-RU" sz="1400" dirty="0" smtClean="0"/>
              <a:t>.</a:t>
            </a:r>
            <a:endParaRPr lang="ru-RU" sz="1400" dirty="0"/>
          </a:p>
          <a:p>
            <a:pPr marL="457200" indent="-457200">
              <a:buFont typeface="+mj-lt"/>
              <a:buAutoNum type="arabicPeriod"/>
            </a:pPr>
            <a:r>
              <a:rPr lang="ru-RU" sz="1400" dirty="0" smtClean="0"/>
              <a:t>Перенастроить </a:t>
            </a:r>
            <a:r>
              <a:rPr lang="en-US" sz="1400" i="1" dirty="0" err="1" smtClean="0"/>
              <a:t>AuthenticationManager</a:t>
            </a:r>
            <a:r>
              <a:rPr lang="ru-RU" sz="1400" dirty="0" smtClean="0"/>
              <a:t> на использование </a:t>
            </a:r>
            <a:r>
              <a:rPr lang="en-US" sz="1400" i="1" dirty="0" err="1" smtClean="0"/>
              <a:t>UserDetailsService</a:t>
            </a:r>
            <a:endParaRPr lang="en-US" sz="1400" i="1" dirty="0" smtClean="0"/>
          </a:p>
          <a:p>
            <a:pPr marL="457200" indent="-457200">
              <a:buFont typeface="+mj-lt"/>
              <a:buAutoNum type="arabicPeriod"/>
            </a:pPr>
            <a:r>
              <a:rPr lang="ru-RU" sz="1400" dirty="0" smtClean="0"/>
              <a:t>Вынести </a:t>
            </a:r>
            <a:r>
              <a:rPr lang="en-US" sz="1400" i="1" dirty="0" err="1" smtClean="0"/>
              <a:t>PasswordEncoder</a:t>
            </a:r>
            <a:r>
              <a:rPr lang="en-US" sz="1400" dirty="0" smtClean="0"/>
              <a:t> </a:t>
            </a:r>
            <a:r>
              <a:rPr lang="ru-RU" sz="1400" dirty="0" smtClean="0"/>
              <a:t>в бин</a:t>
            </a:r>
            <a:endParaRPr lang="en-US" sz="1400" dirty="0" smtClean="0"/>
          </a:p>
          <a:p>
            <a:pPr marL="457200" indent="-457200">
              <a:buFont typeface="+mj-lt"/>
              <a:buAutoNum type="arabicPeriod"/>
            </a:pPr>
            <a:r>
              <a:rPr lang="ru-RU" sz="1400" dirty="0" smtClean="0"/>
              <a:t>Объявить </a:t>
            </a:r>
            <a:r>
              <a:rPr lang="en-US" sz="1400" i="1" dirty="0"/>
              <a:t>@</a:t>
            </a:r>
            <a:r>
              <a:rPr lang="en-US" sz="1400" i="1" dirty="0" smtClean="0"/>
              <a:t>Service</a:t>
            </a:r>
            <a:r>
              <a:rPr lang="ru-RU" sz="1400" dirty="0" smtClean="0"/>
              <a:t> типа </a:t>
            </a:r>
            <a:r>
              <a:rPr lang="en-US" sz="1400" i="1" dirty="0" err="1" smtClean="0"/>
              <a:t>UserDetailsService</a:t>
            </a:r>
            <a:r>
              <a:rPr lang="en-US" sz="1400" dirty="0" smtClean="0"/>
              <a:t> </a:t>
            </a:r>
            <a:r>
              <a:rPr lang="ru-RU" sz="1400" dirty="0" smtClean="0"/>
              <a:t>и имплементировать его метод.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1400" dirty="0" smtClean="0"/>
              <a:t>Объявить </a:t>
            </a:r>
            <a:r>
              <a:rPr lang="en-US" sz="1400" i="1" dirty="0" smtClean="0"/>
              <a:t>@Entity User</a:t>
            </a:r>
            <a:r>
              <a:rPr lang="ru-RU" sz="1400" dirty="0" smtClean="0"/>
              <a:t>, имплементирующего </a:t>
            </a:r>
            <a:r>
              <a:rPr lang="en-US" sz="1400" i="1" dirty="0" err="1" smtClean="0"/>
              <a:t>UserDetails</a:t>
            </a:r>
            <a:endParaRPr lang="ru-RU" sz="1400" i="1" dirty="0" smtClean="0"/>
          </a:p>
          <a:p>
            <a:pPr marL="457200" indent="-457200">
              <a:buFont typeface="+mj-lt"/>
              <a:buAutoNum type="arabicPeriod"/>
            </a:pPr>
            <a:r>
              <a:rPr lang="ru-RU" sz="1400" dirty="0" smtClean="0"/>
              <a:t>В </a:t>
            </a:r>
            <a:r>
              <a:rPr lang="en-US" sz="1400" i="1" dirty="0" err="1" smtClean="0"/>
              <a:t>CustomSecurityConfig</a:t>
            </a:r>
            <a:r>
              <a:rPr lang="ru-RU" sz="1400" dirty="0" smtClean="0"/>
              <a:t> </a:t>
            </a:r>
            <a:r>
              <a:rPr lang="ru-RU" sz="1400" dirty="0"/>
              <a:t>сконфигурировать </a:t>
            </a:r>
            <a:r>
              <a:rPr lang="en-US" sz="1400" i="1" dirty="0" err="1"/>
              <a:t>HttpSecurity</a:t>
            </a:r>
            <a:endParaRPr lang="ru-RU" sz="1400" i="1" dirty="0"/>
          </a:p>
          <a:p>
            <a:pPr marL="857250" lvl="1" indent="-457200"/>
            <a:r>
              <a:rPr lang="ru-RU" sz="1400" dirty="0"/>
              <a:t>Задать базовую аутентификацию</a:t>
            </a:r>
          </a:p>
          <a:p>
            <a:pPr marL="857250" lvl="1" indent="-457200"/>
            <a:r>
              <a:rPr lang="ru-RU" sz="1400" dirty="0"/>
              <a:t>Задать конфигурацию авторизации запросов с использованием </a:t>
            </a:r>
            <a:r>
              <a:rPr lang="en-US" sz="1400" i="1" dirty="0" err="1" smtClean="0"/>
              <a:t>mvcMatchers</a:t>
            </a:r>
            <a:r>
              <a:rPr lang="ru-RU" sz="1400" dirty="0"/>
              <a:t>:</a:t>
            </a:r>
          </a:p>
          <a:p>
            <a:pPr marL="1257300" lvl="2" indent="-457200"/>
            <a:r>
              <a:rPr lang="en-US" sz="1400" dirty="0"/>
              <a:t>POST /contract</a:t>
            </a:r>
            <a:r>
              <a:rPr lang="ru-RU" sz="1400" dirty="0"/>
              <a:t> для роли </a:t>
            </a:r>
            <a:r>
              <a:rPr lang="en-US" sz="1400" dirty="0"/>
              <a:t>SUPERUSER</a:t>
            </a:r>
          </a:p>
          <a:p>
            <a:pPr marL="1257300" lvl="2" indent="-457200"/>
            <a:r>
              <a:rPr lang="en-US" sz="1400" dirty="0"/>
              <a:t>DELETE /</a:t>
            </a:r>
            <a:r>
              <a:rPr lang="en-US" sz="1400" dirty="0" smtClean="0"/>
              <a:t>contract</a:t>
            </a:r>
            <a:r>
              <a:rPr lang="ru-RU" sz="1400" dirty="0" smtClean="0"/>
              <a:t> </a:t>
            </a:r>
            <a:r>
              <a:rPr lang="ru-RU" sz="1400" dirty="0"/>
              <a:t>для роли </a:t>
            </a:r>
            <a:r>
              <a:rPr lang="en-US" sz="1400" dirty="0"/>
              <a:t>SUPERUSER</a:t>
            </a:r>
          </a:p>
          <a:p>
            <a:pPr marL="1257300" lvl="2" indent="-457200"/>
            <a:r>
              <a:rPr lang="en-US" sz="1400" dirty="0"/>
              <a:t>GET /contract </a:t>
            </a:r>
            <a:r>
              <a:rPr lang="ru-RU" sz="1400" dirty="0"/>
              <a:t>для обоих ролей</a:t>
            </a:r>
          </a:p>
          <a:p>
            <a:pPr marL="1257300" lvl="2" indent="-457200"/>
            <a:r>
              <a:rPr lang="ru-RU" sz="1400" dirty="0" smtClean="0"/>
              <a:t>Остальные </a:t>
            </a:r>
            <a:r>
              <a:rPr lang="ru-RU" sz="1400" dirty="0"/>
              <a:t>запросы запретить</a:t>
            </a:r>
            <a:r>
              <a:rPr lang="en-US" sz="1400" dirty="0"/>
              <a:t> </a:t>
            </a:r>
          </a:p>
          <a:p>
            <a:pPr marL="857250" lvl="1" indent="-457200"/>
            <a:r>
              <a:rPr lang="ru-RU" sz="1400" dirty="0"/>
              <a:t>И через </a:t>
            </a:r>
            <a:r>
              <a:rPr lang="en-US" sz="1400" i="1" dirty="0" err="1"/>
              <a:t>sessionManagement</a:t>
            </a:r>
            <a:r>
              <a:rPr lang="en-US" sz="1400" i="1" dirty="0"/>
              <a:t>() </a:t>
            </a:r>
            <a:r>
              <a:rPr lang="ru-RU" sz="1400" dirty="0"/>
              <a:t>присвоить сессиям статус </a:t>
            </a:r>
            <a:r>
              <a:rPr lang="en-US" sz="1400" i="1" dirty="0" err="1"/>
              <a:t>SessionCreationPolicy.STATELESS</a:t>
            </a:r>
            <a:endParaRPr lang="en-US" sz="1400" i="1" dirty="0"/>
          </a:p>
          <a:p>
            <a:pPr marL="857250" lvl="1" indent="-457200"/>
            <a:r>
              <a:rPr lang="ru-RU" sz="1400" dirty="0"/>
              <a:t>И отключить </a:t>
            </a:r>
            <a:r>
              <a:rPr lang="en-US" sz="1400" dirty="0" err="1" smtClean="0"/>
              <a:t>csrf</a:t>
            </a:r>
            <a:endParaRPr lang="ru-RU" sz="1400" dirty="0"/>
          </a:p>
          <a:p>
            <a:pPr marL="457200" indent="-457200"/>
            <a:r>
              <a:rPr lang="ru-RU" sz="1400" dirty="0" smtClean="0"/>
              <a:t>Добавить </a:t>
            </a:r>
            <a:r>
              <a:rPr lang="en-US" sz="1400" i="1" dirty="0" err="1" smtClean="0"/>
              <a:t>UserController</a:t>
            </a:r>
            <a:r>
              <a:rPr lang="ru-RU" sz="1400" dirty="0" smtClean="0"/>
              <a:t> с одним методом </a:t>
            </a:r>
            <a:r>
              <a:rPr lang="en-US" sz="1400" i="1" dirty="0" smtClean="0"/>
              <a:t>POST /user</a:t>
            </a:r>
            <a:r>
              <a:rPr lang="ru-RU" sz="1400" dirty="0" smtClean="0"/>
              <a:t> и через </a:t>
            </a:r>
            <a:r>
              <a:rPr lang="en-US" sz="1400" i="1" dirty="0" err="1" smtClean="0"/>
              <a:t>mvcMatchers</a:t>
            </a:r>
            <a:r>
              <a:rPr lang="ru-RU" sz="1400" dirty="0" smtClean="0"/>
              <a:t> в </a:t>
            </a:r>
            <a:r>
              <a:rPr lang="en-US" sz="1400" i="1" dirty="0" err="1" smtClean="0"/>
              <a:t>CustomSecurityConfig</a:t>
            </a:r>
            <a:r>
              <a:rPr lang="ru-RU" sz="1400" dirty="0" smtClean="0"/>
              <a:t> задать по этому пути конфигурацию </a:t>
            </a:r>
            <a:r>
              <a:rPr lang="en-US" sz="1400" i="1" dirty="0" err="1" smtClean="0"/>
              <a:t>permitAll</a:t>
            </a:r>
            <a:r>
              <a:rPr lang="en-US" sz="1400" i="1" dirty="0" smtClean="0"/>
              <a:t>()</a:t>
            </a:r>
            <a:r>
              <a:rPr lang="en-US" sz="1400" dirty="0" smtClean="0"/>
              <a:t>.</a:t>
            </a:r>
            <a:endParaRPr lang="ru-RU" sz="14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UserDetails</a:t>
            </a:r>
            <a:r>
              <a:rPr lang="en-US" dirty="0" smtClean="0"/>
              <a:t> </a:t>
            </a:r>
            <a:r>
              <a:rPr lang="en-US" dirty="0" err="1" smtClean="0"/>
              <a:t>auth</a:t>
            </a:r>
            <a:r>
              <a:rPr lang="ru-RU" dirty="0" smtClean="0"/>
              <a:t> (на основе </a:t>
            </a:r>
            <a:r>
              <a:rPr lang="en-US" dirty="0" smtClean="0"/>
              <a:t>basic </a:t>
            </a:r>
            <a:r>
              <a:rPr lang="en-US" dirty="0" err="1" smtClean="0"/>
              <a:t>auth</a:t>
            </a:r>
            <a:r>
              <a:rPr lang="ru-RU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602799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Template">
  <a:themeElements>
    <a:clrScheme name="Другая 1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0000"/>
      </a:accent1>
      <a:accent2>
        <a:srgbClr val="FF0000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Office Colors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 Fonts">
      <a:majorFont>
        <a:latin typeface="Calibri"/>
        <a:ea typeface="MS PGothic"/>
        <a:cs typeface=""/>
      </a:majorFont>
      <a:minorFont>
        <a:latin typeface="Calibri"/>
        <a:ea typeface="MS PGothic"/>
        <a:cs typeface="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Office Colors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 Fonts">
      <a:majorFont>
        <a:latin typeface="Calibri"/>
        <a:ea typeface="MS PGothic"/>
        <a:cs typeface=""/>
      </a:majorFont>
      <a:minorFont>
        <a:latin typeface="Calibri"/>
        <a:ea typeface="MS PGothic"/>
        <a:cs typeface="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A16154E-A0DF-4D27-AFD4-D3380C43446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0</TotalTime>
  <Words>252</Words>
  <Application>Microsoft Office PowerPoint</Application>
  <PresentationFormat>Экран (4:3)</PresentationFormat>
  <Paragraphs>42</Paragraphs>
  <Slides>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8" baseType="lpstr">
      <vt:lpstr>MS PGothic</vt:lpstr>
      <vt:lpstr>Arial</vt:lpstr>
      <vt:lpstr>Calibri</vt:lpstr>
      <vt:lpstr>Corbel</vt:lpstr>
      <vt:lpstr>DesignTemplate</vt:lpstr>
      <vt:lpstr>SPRING SECURITY</vt:lpstr>
      <vt:lpstr>Basic auth</vt:lpstr>
      <vt:lpstr>UserDetails auth (на основе basic auth)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2019-06-16T09:48:52Z</dcterms:created>
  <dcterms:modified xsi:type="dcterms:W3CDTF">2020-12-15T09:31:02Z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TC100738469990</vt:lpwstr>
  </property>
</Properties>
</file>