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56"/>
  </p:notesMasterIdLst>
  <p:handoutMasterIdLst>
    <p:handoutMasterId r:id="rId57"/>
  </p:handout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70" r:id="rId10"/>
    <p:sldId id="271" r:id="rId11"/>
    <p:sldId id="264" r:id="rId12"/>
    <p:sldId id="282" r:id="rId13"/>
    <p:sldId id="275" r:id="rId14"/>
    <p:sldId id="265" r:id="rId15"/>
    <p:sldId id="283" r:id="rId16"/>
    <p:sldId id="277" r:id="rId17"/>
    <p:sldId id="276" r:id="rId18"/>
    <p:sldId id="319" r:id="rId19"/>
    <p:sldId id="284" r:id="rId20"/>
    <p:sldId id="285" r:id="rId21"/>
    <p:sldId id="268" r:id="rId22"/>
    <p:sldId id="269" r:id="rId23"/>
    <p:sldId id="278" r:id="rId24"/>
    <p:sldId id="279" r:id="rId25"/>
    <p:sldId id="280" r:id="rId26"/>
    <p:sldId id="288" r:id="rId27"/>
    <p:sldId id="289" r:id="rId28"/>
    <p:sldId id="290" r:id="rId29"/>
    <p:sldId id="291" r:id="rId30"/>
    <p:sldId id="320" r:id="rId31"/>
    <p:sldId id="292" r:id="rId32"/>
    <p:sldId id="299" r:id="rId33"/>
    <p:sldId id="300" r:id="rId34"/>
    <p:sldId id="301" r:id="rId35"/>
    <p:sldId id="302" r:id="rId36"/>
    <p:sldId id="321" r:id="rId37"/>
    <p:sldId id="294" r:id="rId38"/>
    <p:sldId id="295" r:id="rId39"/>
    <p:sldId id="296" r:id="rId40"/>
    <p:sldId id="297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5" r:id="rId51"/>
    <p:sldId id="316" r:id="rId52"/>
    <p:sldId id="317" r:id="rId53"/>
    <p:sldId id="318" r:id="rId54"/>
    <p:sldId id="32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5011" autoAdjust="0"/>
  </p:normalViewPr>
  <p:slideViewPr>
    <p:cSldViewPr>
      <p:cViewPr varScale="1">
        <p:scale>
          <a:sx n="98" d="100"/>
          <a:sy n="98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9/3/2019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97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9/3/2019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66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301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62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976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66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5506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597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8251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0900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9374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038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112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0105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6545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346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9160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8865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0714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570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051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202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267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61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9/3/2019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ru-RU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if I need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772816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Change implementation </a:t>
            </a:r>
            <a:r>
              <a:rPr lang="en-US" sz="2400" dirty="0"/>
              <a:t>at runtime.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single instance of </a:t>
            </a:r>
            <a:r>
              <a:rPr lang="en-US" sz="2400" dirty="0" smtClean="0"/>
              <a:t>Service for </a:t>
            </a:r>
            <a:r>
              <a:rPr lang="en-US" sz="2400" dirty="0"/>
              <a:t>several instances </a:t>
            </a:r>
            <a:r>
              <a:rPr lang="en-US" sz="2400" dirty="0" smtClean="0"/>
              <a:t>of Client.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Test Service </a:t>
            </a:r>
            <a:r>
              <a:rPr lang="en-US" sz="2400" dirty="0"/>
              <a:t>separately from </a:t>
            </a:r>
            <a:r>
              <a:rPr lang="en-US" sz="2400" dirty="0" smtClean="0"/>
              <a:t>Client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73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do that with Dependency Injection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57560"/>
            <a:ext cx="5436096" cy="544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MainBetter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059832" y="2852936"/>
            <a:ext cx="144016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143789">
            <a:off x="3423884" y="283893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code2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do that with Dependency Injection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57560"/>
            <a:ext cx="5436096" cy="544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MainBetter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059832" y="2852936"/>
            <a:ext cx="144016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143789">
            <a:off x="3423884" y="283893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956987" y="5639256"/>
            <a:ext cx="19385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7065" y="52707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code2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if Spring can?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Just define objects </a:t>
            </a:r>
            <a:r>
              <a:rPr lang="en-US" sz="2400" dirty="0"/>
              <a:t>dependencies via </a:t>
            </a:r>
            <a:r>
              <a:rPr lang="en-US" sz="2400" dirty="0" smtClean="0"/>
              <a:t>configuration and let container injects </a:t>
            </a:r>
            <a:r>
              <a:rPr lang="en-US" sz="2400" dirty="0"/>
              <a:t>those dependencies </a:t>
            </a:r>
            <a:r>
              <a:rPr lang="en-US" sz="2400" dirty="0" smtClean="0"/>
              <a:t>when </a:t>
            </a:r>
            <a:r>
              <a:rPr lang="en-US" sz="2400" dirty="0"/>
              <a:t>it creates specific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46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if Spring can?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35302" y="2621811"/>
            <a:ext cx="3132348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Just define objects </a:t>
            </a:r>
            <a:r>
              <a:rPr lang="en-US" sz="2400" dirty="0"/>
              <a:t>dependencies via </a:t>
            </a:r>
            <a:r>
              <a:rPr lang="en-US" sz="2400" dirty="0" smtClean="0"/>
              <a:t>configuration and let container injects </a:t>
            </a:r>
            <a:r>
              <a:rPr lang="en-US" sz="2400" dirty="0"/>
              <a:t>those dependencies </a:t>
            </a:r>
            <a:r>
              <a:rPr lang="en-US" sz="2400" dirty="0" smtClean="0"/>
              <a:t>when </a:t>
            </a:r>
            <a:r>
              <a:rPr lang="en-US" sz="2400" dirty="0"/>
              <a:t>it creates specific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if Spring can?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678" y="2621811"/>
            <a:ext cx="5616624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35302" y="2621811"/>
            <a:ext cx="3132348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Just define objects </a:t>
            </a:r>
            <a:r>
              <a:rPr lang="en-US" sz="2400" dirty="0"/>
              <a:t>dependencies via </a:t>
            </a:r>
            <a:r>
              <a:rPr lang="en-US" sz="2400" dirty="0" smtClean="0"/>
              <a:t>configuration and let container injects </a:t>
            </a:r>
            <a:r>
              <a:rPr lang="en-US" sz="2400" dirty="0"/>
              <a:t>those dependencies </a:t>
            </a:r>
            <a:r>
              <a:rPr lang="en-US" sz="2400" dirty="0" smtClean="0"/>
              <a:t>when </a:t>
            </a:r>
            <a:r>
              <a:rPr lang="en-US" sz="2400" dirty="0"/>
              <a:t>it creates specific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if Spring can?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678" y="2621811"/>
            <a:ext cx="5616624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35302" y="2621811"/>
            <a:ext cx="3132348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678" y="4653136"/>
            <a:ext cx="9125322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MainTheBest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ru.alfastrah.springcourse.code3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Just define objects </a:t>
            </a:r>
            <a:r>
              <a:rPr lang="en-US" sz="2400" dirty="0"/>
              <a:t>dependencies via </a:t>
            </a:r>
            <a:r>
              <a:rPr lang="en-US" sz="2400" dirty="0" smtClean="0"/>
              <a:t>configuration and let container injects </a:t>
            </a:r>
            <a:r>
              <a:rPr lang="en-US" sz="2400" dirty="0"/>
              <a:t>those dependencies </a:t>
            </a:r>
            <a:r>
              <a:rPr lang="en-US" sz="2400" dirty="0" smtClean="0"/>
              <a:t>when </a:t>
            </a:r>
            <a:r>
              <a:rPr lang="en-US" sz="2400" dirty="0"/>
              <a:t>it creates specific </a:t>
            </a:r>
            <a:r>
              <a:rPr lang="en-US" sz="2400" dirty="0" smtClean="0"/>
              <a:t>object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code3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and wire a brand new service which prints current time and time when it was created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 &amp; Application Context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14127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Bean Factory is the </a:t>
            </a:r>
            <a:r>
              <a:rPr lang="en-US" sz="2400" b="1" dirty="0"/>
              <a:t>Spring container </a:t>
            </a:r>
            <a:r>
              <a:rPr lang="en-US" sz="2400" dirty="0" smtClean="0"/>
              <a:t>which create </a:t>
            </a:r>
            <a:r>
              <a:rPr lang="en-US" sz="2400" dirty="0"/>
              <a:t>the objects, wire them together, configure them, and manage their </a:t>
            </a:r>
            <a:r>
              <a:rPr lang="en-US" sz="2400" b="1" dirty="0"/>
              <a:t>complete life cycle </a:t>
            </a:r>
            <a:r>
              <a:rPr lang="en-US" sz="2400" dirty="0"/>
              <a:t>from creation till destruction</a:t>
            </a:r>
            <a:r>
              <a:rPr lang="en-US" sz="2400" dirty="0" smtClean="0"/>
              <a:t>.</a:t>
            </a:r>
            <a:r>
              <a:rPr lang="en-US" sz="2400" dirty="0"/>
              <a:t> The container gets its instructions </a:t>
            </a:r>
            <a:r>
              <a:rPr lang="en-US" sz="2400" dirty="0" smtClean="0"/>
              <a:t>by </a:t>
            </a:r>
            <a:r>
              <a:rPr lang="en-US" sz="2400" dirty="0"/>
              <a:t>reading the </a:t>
            </a:r>
            <a:r>
              <a:rPr lang="en-US" sz="2400" b="1" dirty="0"/>
              <a:t>configuration </a:t>
            </a:r>
            <a:r>
              <a:rPr lang="en-US" sz="2400" dirty="0"/>
              <a:t>metadata provided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305267" y="3721100"/>
            <a:ext cx="1260281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BeanFactory</a:t>
            </a:r>
            <a:endParaRPr lang="en-US" sz="1600" dirty="0" smtClean="0"/>
          </a:p>
          <a:p>
            <a:pPr algn="ctr"/>
            <a:r>
              <a:rPr lang="en-US" sz="1600" dirty="0" smtClean="0"/>
              <a:t>(interface)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7295" y="4825867"/>
            <a:ext cx="1656223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XMLBeanFactory</a:t>
            </a:r>
            <a:endParaRPr lang="en-US" sz="1600" dirty="0" smtClean="0"/>
          </a:p>
          <a:p>
            <a:pPr algn="ctr"/>
            <a:r>
              <a:rPr lang="en-US" sz="1600" dirty="0" smtClean="0"/>
              <a:t>(class)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3721100"/>
            <a:ext cx="18309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(interface)</a:t>
            </a:r>
            <a:endParaRPr lang="ru-RU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899" y="5512876"/>
            <a:ext cx="3226291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XMLWebApplicationContext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(class)</a:t>
            </a:r>
            <a:endParaRPr lang="ru-RU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96899" y="4835392"/>
            <a:ext cx="322594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/>
              <a:t>AnnotationConfigApplicationContext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(class)</a:t>
            </a:r>
            <a:endParaRPr lang="ru-RU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900" y="6165304"/>
            <a:ext cx="322448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ClassPathXmlApplicationContext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(class)</a:t>
            </a:r>
            <a:endParaRPr lang="ru-RU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6899" y="4149080"/>
            <a:ext cx="3212925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FileSystemXmlApplicationContext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(class)</a:t>
            </a:r>
            <a:endParaRPr lang="ru-RU" sz="1600" i="1" dirty="0"/>
          </a:p>
        </p:txBody>
      </p:sp>
      <p:cxnSp>
        <p:nvCxnSpPr>
          <p:cNvPr id="18" name="Прямая со стрелкой 17"/>
          <p:cNvCxnSpPr>
            <a:stCxn id="10" idx="2"/>
            <a:endCxn id="12" idx="0"/>
          </p:cNvCxnSpPr>
          <p:nvPr/>
        </p:nvCxnSpPr>
        <p:spPr>
          <a:xfrm flipH="1">
            <a:off x="7935407" y="4305875"/>
            <a:ext cx="1" cy="5199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1"/>
            <a:endCxn id="13" idx="3"/>
          </p:cNvCxnSpPr>
          <p:nvPr/>
        </p:nvCxnSpPr>
        <p:spPr>
          <a:xfrm flipH="1">
            <a:off x="6186926" y="4013488"/>
            <a:ext cx="11183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3" idx="1"/>
            <a:endCxn id="16" idx="3"/>
          </p:cNvCxnSpPr>
          <p:nvPr/>
        </p:nvCxnSpPr>
        <p:spPr>
          <a:xfrm rot="10800000" flipV="1">
            <a:off x="3321380" y="4013488"/>
            <a:ext cx="1034596" cy="244420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7" idx="3"/>
          </p:cNvCxnSpPr>
          <p:nvPr/>
        </p:nvCxnSpPr>
        <p:spPr>
          <a:xfrm>
            <a:off x="3309824" y="4441468"/>
            <a:ext cx="52885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5" idx="3"/>
          </p:cNvCxnSpPr>
          <p:nvPr/>
        </p:nvCxnSpPr>
        <p:spPr>
          <a:xfrm>
            <a:off x="3322847" y="5127780"/>
            <a:ext cx="515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4" idx="3"/>
          </p:cNvCxnSpPr>
          <p:nvPr/>
        </p:nvCxnSpPr>
        <p:spPr>
          <a:xfrm>
            <a:off x="3323190" y="5805264"/>
            <a:ext cx="51548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067943" y="4358714"/>
            <a:ext cx="30393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Application Context 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Event </a:t>
            </a:r>
            <a:r>
              <a:rPr lang="en-US" i="1" dirty="0"/>
              <a:t>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Internationalization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Work </a:t>
            </a:r>
            <a:r>
              <a:rPr lang="en-US" i="1" dirty="0"/>
              <a:t>with resources and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Simple </a:t>
            </a:r>
            <a:r>
              <a:rPr lang="en-US" i="1" dirty="0"/>
              <a:t>integration with Spring AOP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024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definition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2866" y="1484784"/>
            <a:ext cx="8803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Bean definition contains the information called </a:t>
            </a:r>
            <a:r>
              <a:rPr lang="en-US" sz="2400" b="1" dirty="0"/>
              <a:t>configuration metadata</a:t>
            </a:r>
            <a:r>
              <a:rPr lang="en-US" sz="2400" dirty="0"/>
              <a:t>, which is needed for the container to know h</a:t>
            </a:r>
            <a:r>
              <a:rPr lang="en-US" sz="2400" dirty="0" smtClean="0"/>
              <a:t>ow </a:t>
            </a:r>
            <a:r>
              <a:rPr lang="en-US" sz="2400" dirty="0"/>
              <a:t>to create a </a:t>
            </a:r>
            <a:r>
              <a:rPr lang="en-US" sz="2400" dirty="0" smtClean="0"/>
              <a:t>bean, it’s </a:t>
            </a:r>
            <a:r>
              <a:rPr lang="en-US" sz="2400" dirty="0"/>
              <a:t>lifecycle </a:t>
            </a:r>
            <a:r>
              <a:rPr lang="en-US" sz="2400" dirty="0" smtClean="0"/>
              <a:t>details and dependencies. It’s consists of: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875" y="3256439"/>
            <a:ext cx="34410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name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scope</a:t>
            </a:r>
            <a:r>
              <a:rPr lang="en-US" sz="2400" dirty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constructor arguments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properties</a:t>
            </a: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07904" y="32564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autowiring</a:t>
            </a:r>
            <a:r>
              <a:rPr lang="en-US" sz="2400" dirty="0"/>
              <a:t>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lazy-initialization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initialization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destruction method</a:t>
            </a:r>
          </a:p>
        </p:txBody>
      </p:sp>
    </p:spTree>
    <p:extLst>
      <p:ext uri="{BB962C8B-B14F-4D97-AF65-F5344CB8AC3E}">
        <p14:creationId xmlns:p14="http://schemas.microsoft.com/office/powerpoint/2010/main" val="40221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is a lightweight, but at the same time flexible </a:t>
            </a:r>
            <a:r>
              <a:rPr lang="en-US" dirty="0" smtClean="0"/>
              <a:t>and universal </a:t>
            </a:r>
            <a:r>
              <a:rPr lang="en-US" dirty="0"/>
              <a:t>framework used for creating </a:t>
            </a:r>
            <a:r>
              <a:rPr lang="en-US" dirty="0" smtClean="0"/>
              <a:t>Java</a:t>
            </a:r>
            <a:r>
              <a:rPr lang="ru-RU" dirty="0" smtClean="0"/>
              <a:t> </a:t>
            </a:r>
            <a:r>
              <a:rPr lang="en-US" dirty="0" smtClean="0"/>
              <a:t>applications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is a framework with an open source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is an application framework, not a layer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includes several separate </a:t>
            </a:r>
            <a:r>
              <a:rPr lang="en-US" dirty="0" smtClean="0"/>
              <a:t>frameworks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2866" y="1484784"/>
            <a:ext cx="8803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When defining a </a:t>
            </a:r>
            <a:r>
              <a:rPr lang="en-US" sz="2400" dirty="0" smtClean="0"/>
              <a:t>bean </a:t>
            </a:r>
            <a:r>
              <a:rPr lang="en-US" sz="2400" dirty="0"/>
              <a:t>you have the option of declaring a scope for that </a:t>
            </a:r>
            <a:r>
              <a:rPr lang="en-US" sz="2400" dirty="0" smtClean="0"/>
              <a:t>bean</a:t>
            </a:r>
            <a:r>
              <a:rPr lang="ru-RU" sz="2400" dirty="0" smtClean="0"/>
              <a:t>. </a:t>
            </a:r>
            <a:r>
              <a:rPr lang="en-US" sz="2400" dirty="0" smtClean="0"/>
              <a:t>Spring supports </a:t>
            </a:r>
            <a:r>
              <a:rPr lang="en-US" sz="2400" dirty="0"/>
              <a:t>the following </a:t>
            </a:r>
            <a:r>
              <a:rPr lang="en-US" sz="2400" b="1" dirty="0"/>
              <a:t>five scopes</a:t>
            </a:r>
            <a:r>
              <a:rPr lang="en-US" sz="2400" dirty="0"/>
              <a:t>, three of which are available only if you use </a:t>
            </a:r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en-US" sz="2400" dirty="0" smtClean="0"/>
              <a:t>web-aware</a:t>
            </a:r>
            <a:r>
              <a:rPr lang="ru-RU" sz="2400" dirty="0" smtClean="0"/>
              <a:t> </a:t>
            </a:r>
            <a:r>
              <a:rPr lang="en-US" sz="2400" dirty="0" smtClean="0"/>
              <a:t>application</a:t>
            </a:r>
            <a:r>
              <a:rPr lang="ru-RU" sz="2400" dirty="0" smtClean="0"/>
              <a:t> </a:t>
            </a:r>
            <a:r>
              <a:rPr lang="en-US" sz="2400" dirty="0" smtClean="0"/>
              <a:t>context</a:t>
            </a:r>
            <a:r>
              <a:rPr lang="en-US" sz="24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429000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SINGLETON</a:t>
            </a:r>
            <a:r>
              <a:rPr lang="en-US" dirty="0"/>
              <a:t> </a:t>
            </a:r>
            <a:r>
              <a:rPr lang="en-US" dirty="0" smtClean="0"/>
              <a:t>single </a:t>
            </a:r>
            <a:r>
              <a:rPr lang="en-US" dirty="0"/>
              <a:t>instance per Spring </a:t>
            </a:r>
            <a:r>
              <a:rPr lang="en-US" dirty="0" err="1"/>
              <a:t>IoC</a:t>
            </a:r>
            <a:r>
              <a:rPr lang="en-US" dirty="0"/>
              <a:t> container (default).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PROTOTYPE</a:t>
            </a:r>
            <a:r>
              <a:rPr lang="en-US" dirty="0"/>
              <a:t> </a:t>
            </a:r>
            <a:r>
              <a:rPr lang="en-US" dirty="0" smtClean="0"/>
              <a:t>creates new </a:t>
            </a:r>
            <a:r>
              <a:rPr lang="en-US" dirty="0"/>
              <a:t>bean instance every time a request for that specific bean is made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REQUEST</a:t>
            </a:r>
            <a:r>
              <a:rPr lang="en-US" dirty="0"/>
              <a:t> </a:t>
            </a:r>
            <a:r>
              <a:rPr lang="en-US" dirty="0" smtClean="0"/>
              <a:t>creates new bean instance to </a:t>
            </a:r>
            <a:r>
              <a:rPr lang="en-US" dirty="0"/>
              <a:t>an </a:t>
            </a:r>
            <a:r>
              <a:rPr lang="en-US" dirty="0" smtClean="0"/>
              <a:t>every HTTP request (web).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SESSION</a:t>
            </a:r>
            <a:r>
              <a:rPr lang="en-US" dirty="0"/>
              <a:t> creates new bean instance to an every </a:t>
            </a:r>
            <a:r>
              <a:rPr lang="en-US" dirty="0" smtClean="0"/>
              <a:t>HTTP </a:t>
            </a:r>
            <a:r>
              <a:rPr lang="en-US" dirty="0"/>
              <a:t>session. </a:t>
            </a:r>
            <a:r>
              <a:rPr lang="en-US" dirty="0" smtClean="0"/>
              <a:t>(web)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GLOBAL-SESSION creates new bean instance to an every</a:t>
            </a:r>
            <a:r>
              <a:rPr lang="en-US" dirty="0" smtClean="0"/>
              <a:t> </a:t>
            </a:r>
            <a:r>
              <a:rPr lang="en-US" dirty="0"/>
              <a:t>global HTTP </a:t>
            </a:r>
            <a:r>
              <a:rPr lang="en-US" dirty="0" smtClean="0"/>
              <a:t>session (</a:t>
            </a:r>
            <a:r>
              <a:rPr lang="en-US" dirty="0"/>
              <a:t>only makes sense in the context of </a:t>
            </a:r>
            <a:r>
              <a:rPr lang="en-US" dirty="0" err="1"/>
              <a:t>portlet</a:t>
            </a:r>
            <a:r>
              <a:rPr lang="en-US" dirty="0"/>
              <a:t>-based web applications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1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dirty="0" smtClean="0"/>
              <a:t>Scopes Example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8104" y="1448489"/>
            <a:ext cx="3635896" cy="248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code4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 Example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448489"/>
            <a:ext cx="5508104" cy="324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prototype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%d, %s"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8104" y="1448489"/>
            <a:ext cx="3635896" cy="248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code4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 Example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448489"/>
            <a:ext cx="5508104" cy="324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prototype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%d, %s"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8104" y="1448489"/>
            <a:ext cx="3635896" cy="248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4772476"/>
            <a:ext cx="9144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MainTheBest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ru.alfastrah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code4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 Example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448489"/>
            <a:ext cx="5508104" cy="324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Scope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prototype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Autowired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%d, %s"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8104" y="1448489"/>
            <a:ext cx="3635896" cy="248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%d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4772476"/>
            <a:ext cx="9144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MainTheBest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ru.alfastrah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08104" y="6218489"/>
            <a:ext cx="3635896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 1, service 1 got!</a:t>
            </a:r>
          </a:p>
          <a:p>
            <a:pPr algn="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 2, service 1 got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code4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2866" y="1484784"/>
            <a:ext cx="8803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When </a:t>
            </a:r>
            <a:r>
              <a:rPr lang="en-US" sz="2400" dirty="0"/>
              <a:t>a bean is instantiated, it may be required to perform some initialization to get it into a usable state. Similarly, when the bean </a:t>
            </a:r>
            <a:r>
              <a:rPr lang="en-US" sz="2400" dirty="0" smtClean="0"/>
              <a:t>is </a:t>
            </a:r>
            <a:r>
              <a:rPr lang="en-US" sz="2400" u="sng" dirty="0"/>
              <a:t>removed from the container</a:t>
            </a:r>
            <a:r>
              <a:rPr lang="en-US" sz="2400" dirty="0"/>
              <a:t>, some cleanup may be required.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23960" y="3191556"/>
            <a:ext cx="9143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Initialization callbacks 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-method</a:t>
            </a:r>
            <a:r>
              <a:rPr lang="en-US" sz="20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Initialization interface </a:t>
            </a:r>
            <a:r>
              <a:rPr lang="en-US" sz="2000" dirty="0" err="1" smtClean="0"/>
              <a:t>InitializingBean</a:t>
            </a:r>
            <a:r>
              <a:rPr lang="ru-RU" sz="2000" dirty="0" smtClean="0"/>
              <a:t> (</a:t>
            </a:r>
            <a:r>
              <a:rPr lang="en-US" sz="2000" dirty="0"/>
              <a:t>method</a:t>
            </a:r>
            <a:r>
              <a:rPr lang="ru-RU" sz="2000" dirty="0" smtClean="0"/>
              <a:t> </a:t>
            </a:r>
            <a:r>
              <a:rPr lang="en-US" sz="2000" b="1" dirty="0" err="1" smtClean="0"/>
              <a:t>afterPropertiesSet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Annotation </a:t>
            </a:r>
            <a:r>
              <a:rPr lang="en-US" sz="2000" b="1" dirty="0"/>
              <a:t>@</a:t>
            </a:r>
            <a:r>
              <a:rPr lang="en-US" sz="2000" b="1" dirty="0" err="1"/>
              <a:t>PostConstruct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Destruction callbacks (</a:t>
            </a:r>
            <a:r>
              <a:rPr lang="en-US" sz="2000" b="1" dirty="0"/>
              <a:t>destroy-method</a:t>
            </a:r>
            <a:r>
              <a:rPr lang="en-US" sz="20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Destruction interface </a:t>
            </a:r>
            <a:r>
              <a:rPr lang="en-US" sz="2000" dirty="0" err="1" smtClean="0"/>
              <a:t>DisposableBean</a:t>
            </a:r>
            <a:r>
              <a:rPr lang="ru-RU" sz="2000" dirty="0" smtClean="0"/>
              <a:t> (</a:t>
            </a:r>
            <a:r>
              <a:rPr lang="en-US" sz="2000" dirty="0"/>
              <a:t>method destroy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Annotation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PreDestroy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988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initialize and destroy a Bean?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12776"/>
            <a:ext cx="7236296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InitializingBean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DisposableBean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cleanup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code5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initialize and destroy a Bean?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229200"/>
            <a:ext cx="8686800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LyfeCycle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ru.alfastrah.springcourse.code5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SpringLyfeCycle.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applicationContext.close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412776"/>
            <a:ext cx="7236296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InitializingBean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DisposableBean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cleanup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initialize and destroy a Bean?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932040" y="3665592"/>
            <a:ext cx="2268760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afterPropertiesSet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PreDestory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229200"/>
            <a:ext cx="8964488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LyfeCycle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ru.alfastrah.springcourse.code5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applicationContext.getBean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SpringLyfeCycle.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applicationContext.close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412776"/>
            <a:ext cx="7236296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SpringLyfeCycle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InitializingBean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DisposableBean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PostConstruct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afterPropertiesSet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cleanup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PreDestroy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destroy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code5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2" y="1556792"/>
            <a:ext cx="90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Try to initialize and destroy beans from code4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77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</p:spPr>
        <p:txBody>
          <a:bodyPr/>
          <a:lstStyle/>
          <a:p>
            <a:r>
              <a:rPr lang="en-US" dirty="0"/>
              <a:t>Difference between library and framework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1916832"/>
            <a:ext cx="167706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Code</a:t>
            </a:r>
            <a:endParaRPr lang="ru-RU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725144"/>
            <a:ext cx="2212465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 smtClean="0"/>
              <a:t>Library</a:t>
            </a:r>
            <a:endParaRPr lang="ru-RU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725144"/>
            <a:ext cx="3456395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 smtClean="0"/>
              <a:t>Framework</a:t>
            </a:r>
            <a:endParaRPr lang="ru-RU" sz="5400" dirty="0"/>
          </a:p>
        </p:txBody>
      </p:sp>
      <p:cxnSp>
        <p:nvCxnSpPr>
          <p:cNvPr id="9" name="Прямая со стрелкой 8"/>
          <p:cNvCxnSpPr>
            <a:stCxn id="6" idx="1"/>
            <a:endCxn id="7" idx="0"/>
          </p:cNvCxnSpPr>
          <p:nvPr/>
        </p:nvCxnSpPr>
        <p:spPr>
          <a:xfrm flipH="1">
            <a:off x="1563433" y="2378497"/>
            <a:ext cx="1856439" cy="2346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  <a:endCxn id="7" idx="3"/>
          </p:cNvCxnSpPr>
          <p:nvPr/>
        </p:nvCxnSpPr>
        <p:spPr>
          <a:xfrm flipH="1">
            <a:off x="2669665" y="5186809"/>
            <a:ext cx="28384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8" idx="0"/>
            <a:endCxn id="6" idx="3"/>
          </p:cNvCxnSpPr>
          <p:nvPr/>
        </p:nvCxnSpPr>
        <p:spPr>
          <a:xfrm flipH="1" flipV="1">
            <a:off x="5096934" y="2378497"/>
            <a:ext cx="2139368" cy="2346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551282">
            <a:off x="1169414" y="2928734"/>
            <a:ext cx="247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calls library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 rot="2854112">
            <a:off x="4971325" y="3179810"/>
            <a:ext cx="292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Framework calls code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9851" y="472111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Contains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57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Post Processors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17512" y="1440834"/>
            <a:ext cx="9132937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/>
              <a:t>BeanPostProcessor</a:t>
            </a:r>
            <a:r>
              <a:rPr lang="en-US" sz="2000" dirty="0"/>
              <a:t> </a:t>
            </a:r>
            <a:r>
              <a:rPr lang="en-US" sz="2000" dirty="0" smtClean="0"/>
              <a:t>is interface that defines </a:t>
            </a:r>
            <a:r>
              <a:rPr lang="en-US" sz="2000" b="1" dirty="0"/>
              <a:t>callback</a:t>
            </a:r>
            <a:r>
              <a:rPr lang="en-US" sz="2000" dirty="0"/>
              <a:t> methods </a:t>
            </a:r>
            <a:r>
              <a:rPr lang="en-US" sz="2000" dirty="0" smtClean="0"/>
              <a:t>you </a:t>
            </a:r>
            <a:r>
              <a:rPr lang="en-US" sz="2000" dirty="0"/>
              <a:t>can implement to provide your own </a:t>
            </a:r>
            <a:r>
              <a:rPr lang="en-US" sz="2000" b="1" dirty="0"/>
              <a:t>instantiation</a:t>
            </a:r>
            <a:r>
              <a:rPr lang="en-US" sz="2000" dirty="0"/>
              <a:t> </a:t>
            </a:r>
            <a:r>
              <a:rPr lang="en-US" sz="2000" dirty="0" smtClean="0"/>
              <a:t>logic</a:t>
            </a:r>
            <a:r>
              <a:rPr lang="ru-RU" sz="2000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780928"/>
            <a:ext cx="9036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An </a:t>
            </a:r>
            <a:r>
              <a:rPr lang="en-US" sz="2000" b="1" dirty="0" err="1"/>
              <a:t>ApplicationContext</a:t>
            </a:r>
            <a:r>
              <a:rPr lang="en-US" sz="2000" dirty="0"/>
              <a:t> automatically detects any beans that are defined with the implementation of the </a:t>
            </a:r>
            <a:r>
              <a:rPr lang="en-US" sz="2000" b="1" dirty="0" err="1"/>
              <a:t>BeanPostProcessor</a:t>
            </a:r>
            <a:r>
              <a:rPr lang="en-US" sz="2000" dirty="0"/>
              <a:t> interface and registers these beans as </a:t>
            </a:r>
            <a:r>
              <a:rPr lang="en-US" sz="2000" b="1" dirty="0"/>
              <a:t>postprocessors</a:t>
            </a:r>
            <a:r>
              <a:rPr lang="en-US" sz="2000" dirty="0"/>
              <a:t>, to be then called appropriately by the container upon bean creation.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166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en-US" dirty="0" smtClean="0"/>
              <a:t>Processor Example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443889"/>
            <a:ext cx="370790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Processor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780928"/>
            <a:ext cx="9156443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443889"/>
            <a:ext cx="370790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Processor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780928"/>
            <a:ext cx="9156443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443889"/>
            <a:ext cx="370790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07904" y="1443889"/>
            <a:ext cx="5436096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ru.alfastrah.springcourse.code6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Processor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780928"/>
            <a:ext cx="9156443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CustomBeanPostProcessor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postProcessBeforeInitialization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postProcessAfterInitialization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443889"/>
            <a:ext cx="370790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07904" y="1443889"/>
            <a:ext cx="5436096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MainPostProcessor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ru.alfastrah.springcourse.code6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saySomething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5643270"/>
            <a:ext cx="860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/>
              <a:t>Bean</a:t>
            </a:r>
            <a:r>
              <a:rPr lang="ru-RU" dirty="0"/>
              <a:t> </a:t>
            </a:r>
            <a:r>
              <a:rPr lang="ru-RU" dirty="0" err="1"/>
              <a:t>constructor</a:t>
            </a:r>
            <a:endParaRPr lang="ru-RU" dirty="0"/>
          </a:p>
          <a:p>
            <a:pPr algn="r"/>
            <a:r>
              <a:rPr lang="ru-RU" dirty="0" err="1"/>
              <a:t>postProcessBeforeInitialization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=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ru.alfastrah.springioc.Bean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=</a:t>
            </a:r>
            <a:r>
              <a:rPr lang="ru-RU" dirty="0" err="1"/>
              <a:t>bean</a:t>
            </a:r>
            <a:endParaRPr lang="ru-RU" dirty="0"/>
          </a:p>
          <a:p>
            <a:pPr algn="r"/>
            <a:r>
              <a:rPr lang="ru-RU" dirty="0" err="1"/>
              <a:t>postProcessAfterInitialization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=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ru.alfastrah.springioc.Bean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=</a:t>
            </a:r>
            <a:r>
              <a:rPr lang="ru-RU" dirty="0" err="1"/>
              <a:t>bean</a:t>
            </a:r>
            <a:endParaRPr lang="ru-RU" dirty="0"/>
          </a:p>
          <a:p>
            <a:pPr algn="r"/>
            <a:r>
              <a:rPr lang="ru-RU" dirty="0" err="1"/>
              <a:t>Hello</a:t>
            </a:r>
            <a:r>
              <a:rPr lang="ru-RU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code6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2" y="1556792"/>
            <a:ext cx="90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 main() method prints “Goodbye!”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can’t </a:t>
            </a:r>
            <a:r>
              <a:rPr lang="en-US" sz="2400" dirty="0" smtClean="0"/>
              <a:t>modify classes Bean </a:t>
            </a:r>
            <a:r>
              <a:rPr lang="en-US" sz="2400" dirty="0"/>
              <a:t>and </a:t>
            </a:r>
            <a:r>
              <a:rPr lang="en-US" sz="2400" dirty="0" err="1"/>
              <a:t>MainPostProcessor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13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Complete Life Cycle</a:t>
            </a:r>
            <a:endParaRPr lang="ru-RU" dirty="0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23528" y="1555233"/>
            <a:ext cx="2412000" cy="612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Instantiate</a:t>
            </a:r>
            <a:endParaRPr lang="ru-RU" sz="1600" i="1" dirty="0" smtClean="0"/>
          </a:p>
          <a:p>
            <a:pPr algn="ctr"/>
            <a:r>
              <a:rPr lang="en-US" sz="1600" i="1" dirty="0" smtClean="0"/>
              <a:t>(constructor call)</a:t>
            </a:r>
            <a:endParaRPr lang="ru-RU" sz="1600" i="1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08321" y="2708919"/>
            <a:ext cx="2412000" cy="6120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setBeanName</a:t>
            </a:r>
            <a:r>
              <a:rPr lang="en-US" sz="1600" i="1" dirty="0" smtClean="0"/>
              <a:t>() of</a:t>
            </a:r>
          </a:p>
          <a:p>
            <a:pPr algn="ctr"/>
            <a:r>
              <a:rPr lang="en-US" sz="1600" b="1" i="1" dirty="0" err="1" smtClean="0"/>
              <a:t>BeanNameAware</a:t>
            </a:r>
            <a:endParaRPr lang="en-US" sz="1600" b="1" i="1" dirty="0" smtClean="0"/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3383870" y="1555233"/>
            <a:ext cx="2412000" cy="612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Populate properties</a:t>
            </a:r>
          </a:p>
          <a:p>
            <a:pPr algn="ctr"/>
            <a:r>
              <a:rPr lang="en-US" sz="1600" i="1" dirty="0" smtClean="0"/>
              <a:t>(setters call)</a:t>
            </a:r>
            <a:endParaRPr lang="ru-RU" sz="1600" i="1" dirty="0"/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6436603" y="5949279"/>
            <a:ext cx="2412000" cy="612000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destroy-method from</a:t>
            </a:r>
          </a:p>
          <a:p>
            <a:pPr algn="ctr"/>
            <a:r>
              <a:rPr lang="en-US" sz="1600" i="1" dirty="0" smtClean="0"/>
              <a:t>@</a:t>
            </a:r>
            <a:r>
              <a:rPr lang="en-US" sz="1600" i="1" dirty="0" err="1" smtClean="0"/>
              <a:t>PreDestory</a:t>
            </a:r>
            <a:endParaRPr lang="ru-RU" sz="1600" i="1" dirty="0"/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6444209" y="3861046"/>
            <a:ext cx="2412000" cy="612000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init</a:t>
            </a:r>
            <a:r>
              <a:rPr lang="en-US" sz="1600" i="1" dirty="0" smtClean="0"/>
              <a:t>-method from</a:t>
            </a:r>
          </a:p>
          <a:p>
            <a:pPr algn="ctr"/>
            <a:r>
              <a:rPr lang="en-US" sz="1600" i="1" dirty="0" smtClean="0"/>
              <a:t>@</a:t>
            </a:r>
            <a:r>
              <a:rPr lang="en-US" sz="1600" i="1" dirty="0" err="1" smtClean="0"/>
              <a:t>PostConstruct</a:t>
            </a:r>
            <a:endParaRPr lang="ru-RU" sz="1600" i="1" dirty="0"/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6436603" y="2708910"/>
            <a:ext cx="2412000" cy="6120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setApplicationContext</a:t>
            </a:r>
            <a:r>
              <a:rPr lang="en-US" sz="1600" i="1" dirty="0" smtClean="0"/>
              <a:t>() of</a:t>
            </a:r>
            <a:endParaRPr lang="ru-RU" sz="1600" i="1" dirty="0"/>
          </a:p>
          <a:p>
            <a:pPr algn="ctr"/>
            <a:r>
              <a:rPr lang="en-US" sz="1600" b="1" i="1" dirty="0" err="1" smtClean="0"/>
              <a:t>ApplicationContextAware</a:t>
            </a:r>
            <a:endParaRPr lang="en-US" sz="1600" b="1" i="1" dirty="0" smtClean="0"/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3383868" y="3861047"/>
            <a:ext cx="2412000" cy="584775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afterPropertiesSet</a:t>
            </a:r>
            <a:r>
              <a:rPr lang="en-US" sz="1600" i="1" dirty="0" smtClean="0"/>
              <a:t>() of</a:t>
            </a:r>
          </a:p>
          <a:p>
            <a:pPr algn="ctr"/>
            <a:r>
              <a:rPr lang="en-US" sz="1600" b="1" i="1" dirty="0" err="1"/>
              <a:t>InitializingBean</a:t>
            </a:r>
            <a:endParaRPr lang="ru-RU" sz="1600" b="1" i="1" dirty="0"/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3376265" y="5949280"/>
            <a:ext cx="2412000" cy="584775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</a:t>
            </a:r>
            <a:r>
              <a:rPr lang="en-US" sz="1600" i="1" dirty="0" smtClean="0"/>
              <a:t>estroy() of </a:t>
            </a:r>
            <a:r>
              <a:rPr lang="en-US" sz="1600" b="1" i="1" dirty="0" err="1" smtClean="0"/>
              <a:t>DisposableBean</a:t>
            </a:r>
            <a:endParaRPr lang="ru-RU" sz="1600" b="1" i="1" dirty="0"/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76264" y="2708920"/>
            <a:ext cx="2412000" cy="612000"/>
          </a:xfrm>
          <a:prstGeom prst="rect">
            <a:avLst/>
          </a:prstGeom>
          <a:solidFill>
            <a:schemeClr val="accent5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setBeanFactory</a:t>
            </a:r>
            <a:r>
              <a:rPr lang="en-US" sz="1600" i="1" dirty="0" smtClean="0"/>
              <a:t>() of</a:t>
            </a:r>
          </a:p>
          <a:p>
            <a:pPr algn="ctr"/>
            <a:r>
              <a:rPr lang="en-US" sz="1600" b="1" i="1" dirty="0" err="1" smtClean="0"/>
              <a:t>BeanFactoryAware</a:t>
            </a:r>
            <a:endParaRPr lang="ru-RU" sz="1600" b="1" i="1" dirty="0"/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308322" y="4941168"/>
            <a:ext cx="2412000" cy="5847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AfterInitialization</a:t>
            </a:r>
            <a:r>
              <a:rPr lang="en-US" sz="1600" i="1" dirty="0" smtClean="0"/>
              <a:t> </a:t>
            </a:r>
            <a:r>
              <a:rPr lang="en-US" sz="1600" i="1" dirty="0"/>
              <a:t>of</a:t>
            </a:r>
          </a:p>
          <a:p>
            <a:pPr algn="ctr"/>
            <a:r>
              <a:rPr lang="en-US" sz="1600" b="1" i="1" dirty="0" err="1"/>
              <a:t>BeanPostProcessor</a:t>
            </a:r>
            <a:endParaRPr lang="ru-RU" sz="1600" b="1" i="1" dirty="0"/>
          </a:p>
        </p:txBody>
      </p:sp>
      <p:cxnSp>
        <p:nvCxnSpPr>
          <p:cNvPr id="11" name="Прямая со стрелкой 10"/>
          <p:cNvCxnSpPr>
            <a:stCxn id="17" idx="3"/>
            <a:endCxn id="25" idx="1"/>
          </p:cNvCxnSpPr>
          <p:nvPr/>
        </p:nvCxnSpPr>
        <p:spPr>
          <a:xfrm>
            <a:off x="2735528" y="1861233"/>
            <a:ext cx="6483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25" idx="3"/>
            <a:endCxn id="23" idx="1"/>
          </p:cNvCxnSpPr>
          <p:nvPr/>
        </p:nvCxnSpPr>
        <p:spPr>
          <a:xfrm flipH="1">
            <a:off x="308321" y="1861233"/>
            <a:ext cx="5487549" cy="1153686"/>
          </a:xfrm>
          <a:prstGeom prst="bentConnector5">
            <a:avLst>
              <a:gd name="adj1" fmla="val -4166"/>
              <a:gd name="adj2" fmla="val 50000"/>
              <a:gd name="adj3" fmla="val 104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36" idx="3"/>
            <a:endCxn id="33" idx="1"/>
          </p:cNvCxnSpPr>
          <p:nvPr/>
        </p:nvCxnSpPr>
        <p:spPr>
          <a:xfrm flipV="1">
            <a:off x="5788264" y="3014910"/>
            <a:ext cx="648339" cy="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33" idx="3"/>
            <a:endCxn id="89" idx="1"/>
          </p:cNvCxnSpPr>
          <p:nvPr/>
        </p:nvCxnSpPr>
        <p:spPr>
          <a:xfrm flipH="1">
            <a:off x="308323" y="3014910"/>
            <a:ext cx="8540280" cy="1138523"/>
          </a:xfrm>
          <a:prstGeom prst="bentConnector5">
            <a:avLst>
              <a:gd name="adj1" fmla="val -2677"/>
              <a:gd name="adj2" fmla="val 50598"/>
              <a:gd name="adj3" fmla="val 10267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34" idx="1"/>
          </p:cNvCxnSpPr>
          <p:nvPr/>
        </p:nvCxnSpPr>
        <p:spPr>
          <a:xfrm flipV="1">
            <a:off x="2695192" y="4153435"/>
            <a:ext cx="688676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4" idx="3"/>
            <a:endCxn id="31" idx="1"/>
          </p:cNvCxnSpPr>
          <p:nvPr/>
        </p:nvCxnSpPr>
        <p:spPr>
          <a:xfrm>
            <a:off x="5795868" y="4153435"/>
            <a:ext cx="648341" cy="136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31" idx="3"/>
            <a:endCxn id="38" idx="1"/>
          </p:cNvCxnSpPr>
          <p:nvPr/>
        </p:nvCxnSpPr>
        <p:spPr>
          <a:xfrm flipH="1">
            <a:off x="308322" y="4167046"/>
            <a:ext cx="8547887" cy="1066510"/>
          </a:xfrm>
          <a:prstGeom prst="bentConnector5">
            <a:avLst>
              <a:gd name="adj1" fmla="val -2674"/>
              <a:gd name="adj2" fmla="val 50638"/>
              <a:gd name="adj3" fmla="val 10267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5" idx="3"/>
            <a:endCxn id="30" idx="1"/>
          </p:cNvCxnSpPr>
          <p:nvPr/>
        </p:nvCxnSpPr>
        <p:spPr>
          <a:xfrm>
            <a:off x="5788265" y="6241668"/>
            <a:ext cx="648338" cy="136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38" idx="3"/>
            <a:endCxn id="81" idx="1"/>
          </p:cNvCxnSpPr>
          <p:nvPr/>
        </p:nvCxnSpPr>
        <p:spPr>
          <a:xfrm>
            <a:off x="2720322" y="5233556"/>
            <a:ext cx="663548" cy="136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>
            <a:spLocks/>
          </p:cNvSpPr>
          <p:nvPr/>
        </p:nvSpPr>
        <p:spPr>
          <a:xfrm>
            <a:off x="3383870" y="4941167"/>
            <a:ext cx="2412000" cy="61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Bean</a:t>
            </a:r>
          </a:p>
          <a:p>
            <a:pPr algn="ctr"/>
            <a:r>
              <a:rPr lang="en-US" sz="1600" i="1" dirty="0" smtClean="0"/>
              <a:t>is ready</a:t>
            </a:r>
            <a:endParaRPr lang="ru-RU" sz="1600" i="1" dirty="0"/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323527" y="5949278"/>
            <a:ext cx="2412000" cy="61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Container</a:t>
            </a:r>
          </a:p>
          <a:p>
            <a:pPr algn="ctr"/>
            <a:r>
              <a:rPr lang="en-US" sz="1600" i="1" dirty="0" smtClean="0"/>
              <a:t>Shut down</a:t>
            </a:r>
            <a:endParaRPr lang="ru-RU" sz="1600" i="1" dirty="0"/>
          </a:p>
        </p:txBody>
      </p:sp>
      <p:cxnSp>
        <p:nvCxnSpPr>
          <p:cNvPr id="86" name="Прямая со стрелкой 85"/>
          <p:cNvCxnSpPr>
            <a:stCxn id="85" idx="3"/>
            <a:endCxn id="35" idx="1"/>
          </p:cNvCxnSpPr>
          <p:nvPr/>
        </p:nvCxnSpPr>
        <p:spPr>
          <a:xfrm flipV="1">
            <a:off x="2735527" y="6241668"/>
            <a:ext cx="640738" cy="136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/>
          </p:cNvSpPr>
          <p:nvPr/>
        </p:nvSpPr>
        <p:spPr>
          <a:xfrm>
            <a:off x="308323" y="3861045"/>
            <a:ext cx="2412000" cy="5847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BeforeInitialization</a:t>
            </a:r>
            <a:r>
              <a:rPr lang="en-US" sz="1600" i="1" dirty="0" smtClean="0"/>
              <a:t> of</a:t>
            </a:r>
          </a:p>
          <a:p>
            <a:pPr algn="ctr"/>
            <a:r>
              <a:rPr lang="en-US" sz="1600" b="1" i="1" dirty="0" err="1" smtClean="0"/>
              <a:t>BeanPostProcessor</a:t>
            </a:r>
            <a:endParaRPr lang="ru-RU" sz="1600" b="1" i="1" dirty="0"/>
          </a:p>
        </p:txBody>
      </p:sp>
      <p:cxnSp>
        <p:nvCxnSpPr>
          <p:cNvPr id="101" name="Прямая со стрелкой 100"/>
          <p:cNvCxnSpPr>
            <a:stCxn id="23" idx="3"/>
            <a:endCxn id="36" idx="1"/>
          </p:cNvCxnSpPr>
          <p:nvPr/>
        </p:nvCxnSpPr>
        <p:spPr>
          <a:xfrm>
            <a:off x="2720321" y="3014919"/>
            <a:ext cx="655943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Aware!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689775"/>
            <a:ext cx="914400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BeanAware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BeanNameAware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code7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Aware!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689775"/>
            <a:ext cx="914400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BeanAware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BeanNameAware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72" y="4552097"/>
            <a:ext cx="914400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ru.alfastrah.springcourse.code7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code7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Aware!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689775"/>
            <a:ext cx="914400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BeanAware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BeanNameAware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ApplicationContextAware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beanFactory.getClass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applicationContext.getClass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72" y="4552097"/>
            <a:ext cx="914400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AnnotationConfigApplicationContext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ru.alfastrah.springcourse.code7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372" y="577222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beanAware</a:t>
            </a:r>
            <a:endParaRPr lang="en-US" dirty="0"/>
          </a:p>
          <a:p>
            <a:r>
              <a:rPr lang="en-US" dirty="0"/>
              <a:t>org.springframework.beans.factory.support.DefaultListableBeanFactory</a:t>
            </a:r>
          </a:p>
          <a:p>
            <a:r>
              <a:rPr lang="en-US" dirty="0"/>
              <a:t>org.springframework.context.annotation.AnnotationConfigApplicationContext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code7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341784"/>
            <a:ext cx="76431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Inversion of Control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484784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Inversion of control </a:t>
            </a:r>
            <a:r>
              <a:rPr lang="en-US" sz="2400" dirty="0" smtClean="0"/>
              <a:t>principle serves </a:t>
            </a:r>
            <a:r>
              <a:rPr lang="en-US" sz="2400" dirty="0"/>
              <a:t>the following design purposes: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</a:t>
            </a:r>
            <a:r>
              <a:rPr lang="en-US" sz="2400" b="1" dirty="0"/>
              <a:t>decouple</a:t>
            </a:r>
            <a:r>
              <a:rPr lang="en-US" sz="2400" dirty="0"/>
              <a:t> the execution of a task from </a:t>
            </a:r>
            <a:r>
              <a:rPr lang="en-US" sz="2400" dirty="0" smtClean="0"/>
              <a:t>implementation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</a:t>
            </a:r>
            <a:r>
              <a:rPr lang="en-US" sz="2400" b="1" dirty="0"/>
              <a:t>focus</a:t>
            </a:r>
            <a:r>
              <a:rPr lang="en-US" sz="2400" dirty="0"/>
              <a:t> a module on the task it is designed </a:t>
            </a:r>
            <a:r>
              <a:rPr lang="en-US" sz="2400" dirty="0" smtClean="0"/>
              <a:t>for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free modules from assumptions about how other systems do what they do and instead rely on </a:t>
            </a:r>
            <a:r>
              <a:rPr lang="en-US" sz="2400" b="1" dirty="0" smtClean="0"/>
              <a:t>contracts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prevent side effects when </a:t>
            </a:r>
            <a:r>
              <a:rPr lang="en-US" sz="2400" b="1" dirty="0"/>
              <a:t>replacing</a:t>
            </a:r>
            <a:r>
              <a:rPr lang="en-US" sz="2400" dirty="0"/>
              <a:t> a </a:t>
            </a:r>
            <a:r>
              <a:rPr lang="en-US" sz="2400" dirty="0" smtClean="0"/>
              <a:t>module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65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dirty="0" smtClean="0"/>
              <a:t>Metadata Configuration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9512" y="1628800"/>
            <a:ext cx="3940479" cy="46969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88024" y="1628800"/>
            <a:ext cx="4032448" cy="46969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6814" y="1782248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Configuration Definition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97025" y="1782249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Bean Definition</a:t>
            </a:r>
            <a:endParaRPr lang="ru-RU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99592" y="2492896"/>
            <a:ext cx="3312368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73740" y="5003569"/>
            <a:ext cx="3312368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73740" y="3753551"/>
            <a:ext cx="3312368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159275" y="280212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XML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167687" y="4053980"/>
            <a:ext cx="776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Java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55888" y="5292113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42729"/>
                </a:solidFill>
              </a:rPr>
              <a:t>Groovy</a:t>
            </a:r>
            <a:endParaRPr lang="ru-RU" sz="24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087766" y="2448674"/>
            <a:ext cx="3444674" cy="17724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087766" y="4433004"/>
            <a:ext cx="3444674" cy="1650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798446" y="3104047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42729"/>
                </a:solidFill>
              </a:rPr>
              <a:t>Configuration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954738" y="5088376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42729"/>
                </a:solidFill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9611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51878" y="1726779"/>
            <a:ext cx="5592122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ru.alfastrah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code8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.Service"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ru.alfastrah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code8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lazy-init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51878" y="1711390"/>
            <a:ext cx="5592122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ru.alfastrah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code8.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ru.alfastrah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springcourse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code8.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lazy-init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55650" y="4661815"/>
            <a:ext cx="5388349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MainXML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FileSystemXmlApplicationContext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FileSystemXmlApplicationContext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bean_code8.xml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context.close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51878" y="1711390"/>
            <a:ext cx="5592122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ru.alfastrah.springcourse.code8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.Service"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ru.alfastrah.springcourse.code8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destroy-method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lazy-init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55650" y="4661815"/>
            <a:ext cx="538835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MainXML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FileSystemXmlApplicationContext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FileSystemXmlApplicationContext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bean_code8.xml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context.close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96357" y="58494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init</a:t>
            </a:r>
            <a:endParaRPr lang="ru-RU" dirty="0"/>
          </a:p>
          <a:p>
            <a:r>
              <a:rPr lang="ru-RU" dirty="0" err="1">
                <a:solidFill>
                  <a:srgbClr val="008000"/>
                </a:solidFill>
              </a:rPr>
              <a:t>job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from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constructor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>
                <a:solidFill>
                  <a:srgbClr val="008000"/>
                </a:solidFill>
              </a:rPr>
              <a:t>service</a:t>
            </a:r>
            <a:r>
              <a:rPr lang="ru-RU" dirty="0"/>
              <a:t> </a:t>
            </a:r>
            <a:r>
              <a:rPr lang="ru-RU" dirty="0">
                <a:solidFill>
                  <a:srgbClr val="008000"/>
                </a:solidFill>
              </a:rPr>
              <a:t>ONE</a:t>
            </a:r>
            <a:r>
              <a:rPr lang="ru-RU" dirty="0"/>
              <a:t> </a:t>
            </a:r>
            <a:r>
              <a:rPr lang="ru-RU" dirty="0" err="1"/>
              <a:t>done</a:t>
            </a:r>
            <a:endParaRPr lang="ru-RU" dirty="0"/>
          </a:p>
          <a:p>
            <a:r>
              <a:rPr lang="ru-RU" dirty="0" err="1"/>
              <a:t>destroy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code9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88953" y="1391490"/>
            <a:ext cx="5179404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code9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140968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95936" y="54306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init</a:t>
            </a:r>
            <a:endParaRPr lang="ru-RU" dirty="0"/>
          </a:p>
          <a:p>
            <a:r>
              <a:rPr lang="ru-RU" dirty="0" err="1">
                <a:solidFill>
                  <a:srgbClr val="008000"/>
                </a:solidFill>
              </a:rPr>
              <a:t>job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from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constructor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>
                <a:solidFill>
                  <a:srgbClr val="008000"/>
                </a:solidFill>
              </a:rPr>
              <a:t>service</a:t>
            </a:r>
            <a:r>
              <a:rPr lang="ru-RU" dirty="0"/>
              <a:t> </a:t>
            </a:r>
            <a:r>
              <a:rPr lang="ru-RU" dirty="0">
                <a:solidFill>
                  <a:srgbClr val="008000"/>
                </a:solidFill>
              </a:rPr>
              <a:t>ONE</a:t>
            </a:r>
            <a:r>
              <a:rPr lang="ru-RU" dirty="0"/>
              <a:t> </a:t>
            </a:r>
            <a:r>
              <a:rPr lang="ru-RU" dirty="0" err="1"/>
              <a:t>done</a:t>
            </a:r>
            <a:endParaRPr lang="ru-RU" dirty="0"/>
          </a:p>
          <a:p>
            <a:r>
              <a:rPr lang="ru-RU" dirty="0" err="1"/>
              <a:t>destroy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1840" y="4043292"/>
            <a:ext cx="601216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MainJavaConfig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context.close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88953" y="1391490"/>
            <a:ext cx="5179404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(initMethod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destroyMethod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"destroy"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 javaBean(Service service)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JavaBean javaBean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 from constructor"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javaBean.setService(service);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@Scope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"prototype"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service()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code9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together!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59" y="2978093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341784"/>
            <a:ext cx="76431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48478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Dependency injection involves four roles</a:t>
            </a:r>
            <a:r>
              <a:rPr lang="en-US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service</a:t>
            </a:r>
            <a:r>
              <a:rPr lang="en-US" sz="2400" dirty="0"/>
              <a:t> </a:t>
            </a:r>
            <a:r>
              <a:rPr lang="en-US" sz="2400" dirty="0" smtClean="0"/>
              <a:t>object </a:t>
            </a:r>
            <a:r>
              <a:rPr lang="en-US" sz="2400" dirty="0"/>
              <a:t>to be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client</a:t>
            </a:r>
            <a:r>
              <a:rPr lang="en-US" sz="2400" dirty="0"/>
              <a:t> object that is depending on the </a:t>
            </a:r>
            <a:r>
              <a:rPr lang="en-US" sz="2400" dirty="0" smtClean="0"/>
              <a:t>service </a:t>
            </a:r>
            <a:r>
              <a:rPr lang="en-US" sz="2400" dirty="0"/>
              <a:t>it uses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 smtClean="0"/>
              <a:t>interface</a:t>
            </a:r>
            <a:r>
              <a:rPr lang="en-US" sz="2400" dirty="0"/>
              <a:t> that define how the client may use the </a:t>
            </a:r>
            <a:r>
              <a:rPr lang="en-US" sz="2400" dirty="0" smtClean="0"/>
              <a:t>service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injector</a:t>
            </a:r>
            <a:r>
              <a:rPr lang="en-US" sz="2400" dirty="0"/>
              <a:t>, which is responsible for constructing the </a:t>
            </a:r>
            <a:r>
              <a:rPr lang="en-US" sz="2400" dirty="0" smtClean="0"/>
              <a:t>service </a:t>
            </a:r>
            <a:r>
              <a:rPr lang="en-US" sz="2400" dirty="0"/>
              <a:t>and injecting </a:t>
            </a:r>
            <a:r>
              <a:rPr lang="en-US" sz="2400" dirty="0" smtClean="0"/>
              <a:t>it </a:t>
            </a:r>
            <a:r>
              <a:rPr lang="en-US" sz="2400" dirty="0"/>
              <a:t>into the client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27784" y="5425167"/>
            <a:ext cx="1114408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Service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5425167"/>
            <a:ext cx="933269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Client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87482" y="6037693"/>
            <a:ext cx="1114408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Service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18852" y="4963502"/>
            <a:ext cx="933269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Client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06641" y="6037695"/>
            <a:ext cx="1157689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Injector</a:t>
            </a:r>
            <a:endParaRPr lang="ru-RU" sz="2400" dirty="0"/>
          </a:p>
        </p:txBody>
      </p:sp>
      <p:cxnSp>
        <p:nvCxnSpPr>
          <p:cNvPr id="18" name="Прямая со стрелкой 17"/>
          <p:cNvCxnSpPr>
            <a:stCxn id="8" idx="3"/>
            <a:endCxn id="7" idx="1"/>
          </p:cNvCxnSpPr>
          <p:nvPr/>
        </p:nvCxnSpPr>
        <p:spPr>
          <a:xfrm>
            <a:off x="1472821" y="5656000"/>
            <a:ext cx="11549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7174" y="53218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783287" y="4963502"/>
            <a:ext cx="1322798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Interface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444686" y="558207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08855" y="49011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009967" y="554676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765673" y="595140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4" idx="3"/>
            <a:endCxn id="11" idx="1"/>
          </p:cNvCxnSpPr>
          <p:nvPr/>
        </p:nvCxnSpPr>
        <p:spPr>
          <a:xfrm flipV="1">
            <a:off x="5564330" y="6268526"/>
            <a:ext cx="1323152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2" idx="3"/>
            <a:endCxn id="23" idx="1"/>
          </p:cNvCxnSpPr>
          <p:nvPr/>
        </p:nvCxnSpPr>
        <p:spPr>
          <a:xfrm>
            <a:off x="5452121" y="5194335"/>
            <a:ext cx="13311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1" idx="0"/>
            <a:endCxn id="23" idx="2"/>
          </p:cNvCxnSpPr>
          <p:nvPr/>
        </p:nvCxnSpPr>
        <p:spPr>
          <a:xfrm flipV="1">
            <a:off x="7444686" y="5425167"/>
            <a:ext cx="0" cy="612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0"/>
            <a:endCxn id="12" idx="2"/>
          </p:cNvCxnSpPr>
          <p:nvPr/>
        </p:nvCxnSpPr>
        <p:spPr>
          <a:xfrm flipV="1">
            <a:off x="4985486" y="5425167"/>
            <a:ext cx="1" cy="6125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 flipV="1">
            <a:off x="5564330" y="5425167"/>
            <a:ext cx="1218957" cy="6125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0032110">
            <a:off x="5773698" y="542472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together!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59" y="2978093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1880" y="3212357"/>
            <a:ext cx="565212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ru.alfastrah.springcourse.code10.Service</a:t>
            </a:r>
            <a:r>
              <a:rPr lang="ru-RU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871" y="-370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together!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59" y="2978093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7809" y="1429165"/>
            <a:ext cx="5880004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ImportResource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bean_code10.xml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1879" y="3212357"/>
            <a:ext cx="565212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ru.alfastrah.springcourse.code10.Service</a:t>
            </a:r>
            <a:r>
              <a:rPr lang="ru-RU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together!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1007" y="1372836"/>
            <a:ext cx="273079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59" y="2978093"/>
            <a:ext cx="464400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.getSomeService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89177" y="58879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init</a:t>
            </a:r>
            <a:endParaRPr lang="ru-RU" dirty="0"/>
          </a:p>
          <a:p>
            <a:r>
              <a:rPr lang="ru-RU" dirty="0" err="1">
                <a:solidFill>
                  <a:srgbClr val="008000"/>
                </a:solidFill>
              </a:rPr>
              <a:t>job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from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>
                <a:solidFill>
                  <a:srgbClr val="008000"/>
                </a:solidFill>
              </a:rPr>
              <a:t>constructor</a:t>
            </a:r>
            <a:r>
              <a:rPr lang="ru-RU" dirty="0">
                <a:solidFill>
                  <a:srgbClr val="008000"/>
                </a:solidFill>
              </a:rPr>
              <a:t>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>
                <a:solidFill>
                  <a:srgbClr val="008000"/>
                </a:solidFill>
              </a:rPr>
              <a:t>service</a:t>
            </a:r>
            <a:r>
              <a:rPr lang="ru-RU" dirty="0"/>
              <a:t> </a:t>
            </a:r>
            <a:r>
              <a:rPr lang="ru-RU" dirty="0">
                <a:solidFill>
                  <a:srgbClr val="008000"/>
                </a:solidFill>
              </a:rPr>
              <a:t>ONE</a:t>
            </a:r>
            <a:r>
              <a:rPr lang="ru-RU" dirty="0"/>
              <a:t> </a:t>
            </a:r>
            <a:r>
              <a:rPr lang="ru-RU" dirty="0" err="1"/>
              <a:t>done</a:t>
            </a:r>
            <a:endParaRPr lang="ru-RU" dirty="0"/>
          </a:p>
          <a:p>
            <a:r>
              <a:rPr lang="ru-RU" dirty="0" err="1"/>
              <a:t>destroy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94312" y="4473210"/>
            <a:ext cx="4392488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MainJavaConfig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context.close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7809" y="1429165"/>
            <a:ext cx="5880004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ImportResource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bean_code10.xml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JavaConfiguration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(Service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javaBean.setService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1879" y="3212357"/>
            <a:ext cx="565212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ru.alfastrah.springcourse.code10.Service</a:t>
            </a:r>
            <a:r>
              <a:rPr lang="ru-RU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constructor-arg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="ONE"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871" y="-370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lab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92" y="1556792"/>
            <a:ext cx="900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only</a:t>
            </a:r>
            <a:r>
              <a:rPr lang="en-US" sz="2400" dirty="0" smtClean="0"/>
              <a:t> </a:t>
            </a:r>
            <a:r>
              <a:rPr lang="en-US" sz="2400" dirty="0" smtClean="0"/>
              <a:t>annotations </a:t>
            </a:r>
            <a:r>
              <a:rPr lang="en-US" sz="2400" dirty="0" smtClean="0"/>
              <a:t>make main() prints:</a:t>
            </a:r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en-US" sz="2400" dirty="0" err="1" smtClean="0"/>
              <a:t>annotationBean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err="1"/>
              <a:t>javaBean</a:t>
            </a:r>
            <a:r>
              <a:rPr lang="en-US" sz="2400" dirty="0"/>
              <a:t> -&gt; </a:t>
            </a:r>
            <a:r>
              <a:rPr lang="en-US" sz="2400" dirty="0" err="1" smtClean="0"/>
              <a:t>xmlBean</a:t>
            </a:r>
            <a:r>
              <a:rPr lang="en-US" sz="2400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91871" y="-37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 - Core Container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40152" y="2348880"/>
            <a:ext cx="277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Core Container </a:t>
            </a:r>
            <a:r>
              <a:rPr lang="en-US" sz="2400" dirty="0" smtClean="0"/>
              <a:t>: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spring-beans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spring-core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spring-context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spring-expression</a:t>
            </a:r>
            <a:endParaRPr lang="ru-RU" sz="2400" dirty="0"/>
          </a:p>
        </p:txBody>
      </p:sp>
      <p:pic>
        <p:nvPicPr>
          <p:cNvPr id="1026" name="Picture 2" descr="Spring Framework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5000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some code!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48036"/>
            <a:ext cx="5549256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some code!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48036"/>
            <a:ext cx="5549256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some code!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48036"/>
            <a:ext cx="5549256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.getSomeService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client.clientJob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871" y="-370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Другая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0000"/>
      </a:accent1>
      <a:accent2>
        <a:srgbClr val="FF000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1162</Words>
  <Application>Microsoft Office PowerPoint</Application>
  <PresentationFormat>Экран (4:3)</PresentationFormat>
  <Paragraphs>391</Paragraphs>
  <Slides>53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9" baseType="lpstr">
      <vt:lpstr>MS PGothic</vt:lpstr>
      <vt:lpstr>Arial</vt:lpstr>
      <vt:lpstr>Calibri</vt:lpstr>
      <vt:lpstr>Corbel</vt:lpstr>
      <vt:lpstr>Courier New</vt:lpstr>
      <vt:lpstr>DesignTemplate</vt:lpstr>
      <vt:lpstr>SPRING</vt:lpstr>
      <vt:lpstr>Spring Framework</vt:lpstr>
      <vt:lpstr>Difference between library and framework</vt:lpstr>
      <vt:lpstr>Inversion of Control</vt:lpstr>
      <vt:lpstr>Dependency Injection</vt:lpstr>
      <vt:lpstr>Spring Framework - Core Container</vt:lpstr>
      <vt:lpstr>Let some code!</vt:lpstr>
      <vt:lpstr>Let some code!</vt:lpstr>
      <vt:lpstr>Let some code!</vt:lpstr>
      <vt:lpstr>What if I need</vt:lpstr>
      <vt:lpstr>I can do that with Dependency Injection</vt:lpstr>
      <vt:lpstr>I can do that with Dependency Injection</vt:lpstr>
      <vt:lpstr>But why if Spring can?</vt:lpstr>
      <vt:lpstr>But why if Spring can?</vt:lpstr>
      <vt:lpstr>But why if Spring can?</vt:lpstr>
      <vt:lpstr>But why if Spring can?</vt:lpstr>
      <vt:lpstr>Task for code3</vt:lpstr>
      <vt:lpstr>Bean Factory &amp; Application Context</vt:lpstr>
      <vt:lpstr>Bean definition</vt:lpstr>
      <vt:lpstr>Bean Scopes</vt:lpstr>
      <vt:lpstr>Bean Scopes Example</vt:lpstr>
      <vt:lpstr>Bean Scopes Example</vt:lpstr>
      <vt:lpstr>Bean Scopes Example</vt:lpstr>
      <vt:lpstr>Bean Scopes Example</vt:lpstr>
      <vt:lpstr>Bean Life Cycle</vt:lpstr>
      <vt:lpstr>How to initialize and destroy a Bean?</vt:lpstr>
      <vt:lpstr>How to initialize and destroy a Bean?</vt:lpstr>
      <vt:lpstr>How to initialize and destroy a Bean?</vt:lpstr>
      <vt:lpstr>Task for code5</vt:lpstr>
      <vt:lpstr>Bean Post Processors</vt:lpstr>
      <vt:lpstr>Post Processor Example</vt:lpstr>
      <vt:lpstr>Post Processor Example</vt:lpstr>
      <vt:lpstr>Post Processor Example</vt:lpstr>
      <vt:lpstr>Post Processor Example</vt:lpstr>
      <vt:lpstr>Task for code6</vt:lpstr>
      <vt:lpstr>Spring Bean Complete Life Cycle</vt:lpstr>
      <vt:lpstr>Be Aware!</vt:lpstr>
      <vt:lpstr>Be Aware!</vt:lpstr>
      <vt:lpstr>Be Aware!</vt:lpstr>
      <vt:lpstr>Bean Metadata Configuration</vt:lpstr>
      <vt:lpstr>XML Configuration</vt:lpstr>
      <vt:lpstr>XML Configuration</vt:lpstr>
      <vt:lpstr>XML Configuration</vt:lpstr>
      <vt:lpstr>XML Configuration</vt:lpstr>
      <vt:lpstr>XML Configuration</vt:lpstr>
      <vt:lpstr>Java Configuration</vt:lpstr>
      <vt:lpstr>Java Configuration</vt:lpstr>
      <vt:lpstr>Java Configuration</vt:lpstr>
      <vt:lpstr>Use it together!</vt:lpstr>
      <vt:lpstr>Use it together!</vt:lpstr>
      <vt:lpstr>Use it together!</vt:lpstr>
      <vt:lpstr>Use it together!</vt:lpstr>
      <vt:lpstr>Task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2019-06-16T09:48:52Z</dcterms:created>
  <dcterms:modified xsi:type="dcterms:W3CDTF">2019-09-03T08:58:10Z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