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2FF"/>
    <a:srgbClr val="949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30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DB811-1592-49DB-9772-A576049688E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89D31-197B-48F3-A2B3-CC860E5647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8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9D31-197B-48F3-A2B3-CC860E56474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86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89D31-197B-48F3-A2B3-CC860E56474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52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F0218-C841-B210-F1FA-3E08B07AF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6B59DF-F4E3-457E-4008-25A9C61B0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E75F58-9915-E02C-9329-369ACEF1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3E2DB2-2255-8BEA-F7B7-7751294B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4EF165-DA32-C50C-C0DF-9B4275E9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23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A46B6-E0AC-5A7F-A7EE-64B3D1D9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AD6392-0CA2-E7E5-0F86-903E8518B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A7894E-F60C-2452-98B2-B110026A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D7F36D-AAFA-869A-422C-BF1D9F3B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590977-8338-65BB-8C56-67DB743A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73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335460-ACE0-9EC4-BC96-01A957BD7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6C10A3-31A5-5BDE-F18F-69A786F75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511818-EC11-85E4-B4CE-5AEC2624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4675C-3269-C50E-39EF-091FE52D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B515D1-01CA-0EEE-3AE9-58E0B41B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36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26B29-FB53-F8E8-0A6F-0BA76267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444FF2-859C-96CF-453C-977ED4A80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CEB844-D2C3-0EB4-4A8B-1182E899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96AB65-BF15-6EEF-984B-83664308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6B3CE1-79D5-6B51-A50D-07A43DB8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189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D664D-A14D-3D78-8320-BC2D90A5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7069DD-4AAC-EE73-CE58-8F66F787B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9BA842-DD92-FD72-3E41-9C9F05BF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B38B4E-6B27-FDA6-6407-7EC92811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CEDD41-4F73-8EB6-CD85-D3447CB9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64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C75EC-AE40-510C-13C0-71E84081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AA2F1-B0CE-E235-8299-9FD93BBA3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9C5E46-0BF3-ECA1-DC84-99336A879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F5104D-8F0D-5892-6072-A72975EA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0BA33B-22BF-9215-2348-D44ECD9CA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2A6B23-5269-642D-A0F0-F349BE8D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11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CBF1E-AA20-15FE-B9E1-0096C148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7FCDAB-371A-F0D0-7A11-9B50213C8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77A726-EE82-3A45-94A7-52D8CCBFD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C57543-0FB3-4F48-8BAD-8970A42A1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643BA8-CDE0-2084-95EC-FA2AD3466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73448A-68B1-56FD-8D88-69B6E2E5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9A33498-720C-3992-FF6D-DC470A42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1829E8-81C8-645F-9DE6-A9A1CD23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3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CA0C3-70B1-3EA1-648B-E78FBA6F6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049DDEC-1FCB-EBDC-FE04-8B723482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551A205-CB60-AB08-73A8-A8257F95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1A7EE0-EB42-D601-AF87-E5681827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89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BE9F14-0FEF-AEC3-A7C8-3549751A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0E4C8B7-0FCB-CB30-9F09-D54B1F8A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D15FDB-0046-D5A6-2E55-8815D3E9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34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75049-D7E8-3A0F-BBE0-447B7F44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92A47A-F8E6-6BC7-9286-2C90B625C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C90949-E6EE-E882-88FC-B93C23764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427267-C5A5-C6EF-BA61-C42E3CDC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1DF4DC-E4E0-3C93-BEE3-F047FEA5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516067-74BD-E132-F1F5-A325D19A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46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63317-C592-0EFC-95FF-935FED56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68E603-7B96-71F7-0AF5-63B770959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593045-FFAC-14F3-F09E-CA68F6D1F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DB1B56-3EFF-5543-6208-729ACB1A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127-6ECC-475D-A0C3-AB3DAC7F83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8C8DD6-8293-7ED1-07FD-12063B00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E43F6C-FD4E-5746-8A97-9D060E99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31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0ED42-E4BA-716F-2E4C-8274AD72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9AA25B-1DB0-FDD0-9049-D7674771C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B42599-075D-6EA2-DE70-729EA390B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DF5127-6ECC-475D-A0C3-AB3DAC7F83B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2FE50B-3E02-C105-D3AA-5253DE2AB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AAE26B-3FA5-D670-268A-A29028F19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F2E90B-1FBF-4DD7-B10E-C1E381A685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28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черно-бел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D9DE2ED-5156-353C-02F5-23E3F496E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A18E4-B81D-5911-B2EA-F65789198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329395-380C-77FF-F89F-DE873BEF0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F7C84B4F-6050-A409-F226-69135062D098}"/>
              </a:ext>
            </a:extLst>
          </p:cNvPr>
          <p:cNvSpPr/>
          <p:nvPr/>
        </p:nvSpPr>
        <p:spPr>
          <a:xfrm>
            <a:off x="1076325" y="806450"/>
            <a:ext cx="10039350" cy="5600700"/>
          </a:xfrm>
          <a:prstGeom prst="roundRect">
            <a:avLst>
              <a:gd name="adj" fmla="val 3968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56AD2B4-7C83-ECAE-B4A7-E6F5CB1D8520}"/>
              </a:ext>
            </a:extLst>
          </p:cNvPr>
          <p:cNvSpPr/>
          <p:nvPr/>
        </p:nvSpPr>
        <p:spPr>
          <a:xfrm>
            <a:off x="1076325" y="184944"/>
            <a:ext cx="10039350" cy="1345406"/>
          </a:xfrm>
          <a:prstGeom prst="roundRect">
            <a:avLst>
              <a:gd name="adj" fmla="val 13835"/>
            </a:avLst>
          </a:prstGeom>
          <a:solidFill>
            <a:srgbClr val="949494"/>
          </a:solidFill>
          <a:ln>
            <a:solidFill>
              <a:srgbClr val="9494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atin typeface="Aptos Black" panose="020B0004020202020204" pitchFamily="34" charset="0"/>
              </a:rPr>
              <a:t>PyPong</a:t>
            </a:r>
            <a:endParaRPr lang="ru-RU" sz="7200" b="1" dirty="0">
              <a:latin typeface="Aptos Black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C3C41-F9A6-FB5E-643C-DAFA5F6C5E24}"/>
              </a:ext>
            </a:extLst>
          </p:cNvPr>
          <p:cNvSpPr txBox="1"/>
          <p:nvPr/>
        </p:nvSpPr>
        <p:spPr>
          <a:xfrm>
            <a:off x="1524000" y="1975366"/>
            <a:ext cx="914400" cy="47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ptos Black" panose="020B0004020202020204" pitchFamily="34" charset="0"/>
              </a:rPr>
              <a:t>Тема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797989-82EC-46EB-09B6-E87ACFF821B3}"/>
              </a:ext>
            </a:extLst>
          </p:cNvPr>
          <p:cNvSpPr txBox="1"/>
          <p:nvPr/>
        </p:nvSpPr>
        <p:spPr>
          <a:xfrm>
            <a:off x="4695825" y="1975366"/>
            <a:ext cx="2298700" cy="47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ptos Black" panose="020B0004020202020204" pitchFamily="34" charset="0"/>
              </a:rPr>
              <a:t>Направление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ED8BCF-2C44-88D5-1CBF-F47956B6D234}"/>
              </a:ext>
            </a:extLst>
          </p:cNvPr>
          <p:cNvSpPr txBox="1"/>
          <p:nvPr/>
        </p:nvSpPr>
        <p:spPr>
          <a:xfrm>
            <a:off x="7905750" y="1975366"/>
            <a:ext cx="2298700" cy="477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ptos Black" panose="020B0004020202020204" pitchFamily="34" charset="0"/>
              </a:rPr>
              <a:t>Состав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78A4A0F-2C44-CE6A-5B19-CEC96EB086A5}"/>
              </a:ext>
            </a:extLst>
          </p:cNvPr>
          <p:cNvSpPr/>
          <p:nvPr/>
        </p:nvSpPr>
        <p:spPr>
          <a:xfrm>
            <a:off x="1631950" y="2597150"/>
            <a:ext cx="2336800" cy="3314700"/>
          </a:xfrm>
          <a:prstGeom prst="roundRect">
            <a:avLst>
              <a:gd name="adj" fmla="val 6693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Arial Black" panose="020B0A04020102020204" pitchFamily="34" charset="0"/>
              </a:rPr>
              <a:t>Симулятор настольного тенниса с ИИ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8744795B-781B-1874-059C-8D4FF2A499E9}"/>
              </a:ext>
            </a:extLst>
          </p:cNvPr>
          <p:cNvSpPr/>
          <p:nvPr/>
        </p:nvSpPr>
        <p:spPr>
          <a:xfrm>
            <a:off x="4695825" y="2597150"/>
            <a:ext cx="2336800" cy="3314700"/>
          </a:xfrm>
          <a:prstGeom prst="roundRect">
            <a:avLst>
              <a:gd name="adj" fmla="val 6693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latin typeface="Aptos Black" panose="020B0004020202020204" pitchFamily="34" charset="0"/>
              </a:rPr>
              <a:t>Игра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5857121-C5C7-E96C-1DBC-521CC9913C81}"/>
              </a:ext>
            </a:extLst>
          </p:cNvPr>
          <p:cNvSpPr/>
          <p:nvPr/>
        </p:nvSpPr>
        <p:spPr>
          <a:xfrm>
            <a:off x="7905750" y="2597150"/>
            <a:ext cx="2336800" cy="3314700"/>
          </a:xfrm>
          <a:prstGeom prst="roundRect">
            <a:avLst>
              <a:gd name="adj" fmla="val 6693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Артем </a:t>
            </a:r>
            <a:r>
              <a:rPr lang="ru-RU" sz="2800" dirty="0" err="1">
                <a:latin typeface="Arial Black" panose="020B0A04020102020204" pitchFamily="34" charset="0"/>
              </a:rPr>
              <a:t>Вагайцев</a:t>
            </a:r>
            <a:endParaRPr lang="ru-RU" sz="2800" dirty="0">
              <a:latin typeface="Arial Black" panose="020B0A04020102020204" pitchFamily="34" charset="0"/>
            </a:endParaRPr>
          </a:p>
          <a:p>
            <a:pPr algn="ctr"/>
            <a:r>
              <a:rPr lang="ru-RU" sz="2800" dirty="0">
                <a:latin typeface="Arial Black" panose="020B0A04020102020204" pitchFamily="34" charset="0"/>
              </a:rPr>
              <a:t>(ИП-63)</a:t>
            </a:r>
          </a:p>
        </p:txBody>
      </p:sp>
    </p:spTree>
    <p:extLst>
      <p:ext uri="{BB962C8B-B14F-4D97-AF65-F5344CB8AC3E}">
        <p14:creationId xmlns:p14="http://schemas.microsoft.com/office/powerpoint/2010/main" val="304473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3C963-7A39-3E9A-4D01-452C3F35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черно-белый">
            <a:extLst>
              <a:ext uri="{FF2B5EF4-FFF2-40B4-BE49-F238E27FC236}">
                <a16:creationId xmlns:a16="http://schemas.microsoft.com/office/drawing/2014/main" id="{D2DFC3FB-D185-9DF3-1BAE-0D718813C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6027B9-9CAD-1965-E999-C12D34271853}"/>
              </a:ext>
            </a:extLst>
          </p:cNvPr>
          <p:cNvSpPr txBox="1"/>
          <p:nvPr/>
        </p:nvSpPr>
        <p:spPr>
          <a:xfrm>
            <a:off x="317500" y="128032"/>
            <a:ext cx="433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Команда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:</a:t>
            </a:r>
            <a:endParaRPr lang="ru-RU" sz="36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7BDB1-1E74-1B6A-89DF-8BD9E9EDBDCD}"/>
              </a:ext>
            </a:extLst>
          </p:cNvPr>
          <p:cNvSpPr txBox="1"/>
          <p:nvPr/>
        </p:nvSpPr>
        <p:spPr>
          <a:xfrm>
            <a:off x="2730500" y="1314807"/>
            <a:ext cx="673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Создатель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F4DF3B9-CC18-FBB6-F90B-5210D20C7656}"/>
              </a:ext>
            </a:extLst>
          </p:cNvPr>
          <p:cNvSpPr/>
          <p:nvPr/>
        </p:nvSpPr>
        <p:spPr>
          <a:xfrm>
            <a:off x="3714750" y="2089150"/>
            <a:ext cx="4673600" cy="2679700"/>
          </a:xfrm>
          <a:prstGeom prst="roundRect">
            <a:avLst>
              <a:gd name="adj" fmla="val 8373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Артем </a:t>
            </a:r>
            <a:r>
              <a:rPr lang="ru-RU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Вагайцев</a:t>
            </a: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Кодинг проекта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поиск музыки и звуков.</a:t>
            </a:r>
          </a:p>
          <a:p>
            <a:pPr algn="ctr"/>
            <a:endParaRPr lang="ru-RU" sz="1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(Все задачи про проекту)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Я все сделал сам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отвечаю</a:t>
            </a:r>
          </a:p>
          <a:p>
            <a:pPr algn="ctr"/>
            <a:r>
              <a:rPr lang="ru-RU" sz="2000" b="0" i="0" dirty="0">
                <a:solidFill>
                  <a:srgbClr val="1F2937"/>
                </a:solidFill>
                <a:effectLst/>
                <a:latin typeface="ui-sans-serif"/>
              </a:rPr>
              <a:t>🙏🙏🙏</a:t>
            </a:r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ru-RU" dirty="0"/>
          </a:p>
        </p:txBody>
      </p:sp>
      <p:pic>
        <p:nvPicPr>
          <p:cNvPr id="5" name="Рисунок 4" descr="Изображение выглядит как человек, Человеческое лицо, улыбка, одежд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F8743EC-6B8B-AECD-3CD0-AF3309EAA3A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64" y="1614319"/>
            <a:ext cx="2722022" cy="3629362"/>
          </a:xfrm>
          <a:prstGeom prst="roundRect">
            <a:avLst>
              <a:gd name="adj" fmla="val 10602"/>
            </a:avLst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2AE325-F0F2-430A-42F6-6871C33BA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076" y="1614319"/>
            <a:ext cx="3116116" cy="3700081"/>
          </a:xfrm>
          <a:prstGeom prst="roundRect">
            <a:avLst>
              <a:gd name="adj" fmla="val 6541"/>
            </a:avLst>
          </a:prstGeom>
        </p:spPr>
      </p:pic>
    </p:spTree>
    <p:extLst>
      <p:ext uri="{BB962C8B-B14F-4D97-AF65-F5344CB8AC3E}">
        <p14:creationId xmlns:p14="http://schemas.microsoft.com/office/powerpoint/2010/main" val="21664813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C6008-7EC3-172F-4B87-76699D1A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D3BB64-D9AC-38E3-7C26-D162C00CC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черно-белый">
            <a:extLst>
              <a:ext uri="{FF2B5EF4-FFF2-40B4-BE49-F238E27FC236}">
                <a16:creationId xmlns:a16="http://schemas.microsoft.com/office/drawing/2014/main" id="{A92C86E2-0C17-2DC9-D07F-A346BC1AE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29469DA-59EF-6A4C-1C98-363DF7A1635F}"/>
              </a:ext>
            </a:extLst>
          </p:cNvPr>
          <p:cNvSpPr/>
          <p:nvPr/>
        </p:nvSpPr>
        <p:spPr>
          <a:xfrm>
            <a:off x="666750" y="365124"/>
            <a:ext cx="10677525" cy="2682875"/>
          </a:xfrm>
          <a:prstGeom prst="roundRect">
            <a:avLst>
              <a:gd name="adj" fmla="val 543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latin typeface="Arial Black" panose="020B0A04020102020204" pitchFamily="34" charset="0"/>
              </a:rPr>
              <a:t>Симулятор настольного тенниса с </a:t>
            </a:r>
            <a:r>
              <a:rPr lang="en-US" sz="2800" dirty="0">
                <a:latin typeface="Arial Black" panose="020B0A04020102020204" pitchFamily="34" charset="0"/>
              </a:rPr>
              <a:t>“</a:t>
            </a:r>
            <a:r>
              <a:rPr lang="ru-RU" sz="2800" dirty="0">
                <a:latin typeface="Arial Black" panose="020B0A04020102020204" pitchFamily="34" charset="0"/>
              </a:rPr>
              <a:t>ИИ</a:t>
            </a:r>
            <a:r>
              <a:rPr lang="en-US" sz="2800" dirty="0">
                <a:latin typeface="Arial Black" panose="020B0A04020102020204" pitchFamily="34" charset="0"/>
              </a:rPr>
              <a:t>”.</a:t>
            </a:r>
            <a:endParaRPr lang="ru-RU" sz="2800" dirty="0">
              <a:latin typeface="Arial Black" panose="020B0A04020102020204" pitchFamily="34" charset="0"/>
            </a:endParaRPr>
          </a:p>
          <a:p>
            <a:pPr algn="ctr"/>
            <a:r>
              <a:rPr lang="ru-RU" sz="2800" dirty="0" err="1">
                <a:latin typeface="Arial Black" panose="020B0A04020102020204" pitchFamily="34" charset="0"/>
              </a:rPr>
              <a:t>Пинпонг</a:t>
            </a:r>
            <a:r>
              <a:rPr lang="ru-RU" sz="2800" dirty="0">
                <a:latin typeface="Arial Black" panose="020B0A04020102020204" pitchFamily="34" charset="0"/>
              </a:rPr>
              <a:t> с сохранением прогресса и магазином</a:t>
            </a:r>
          </a:p>
          <a:p>
            <a:pPr algn="ctr"/>
            <a:r>
              <a:rPr lang="ru-RU" sz="2800" dirty="0">
                <a:latin typeface="Arial Black" panose="020B0A04020102020204" pitchFamily="34" charset="0"/>
              </a:rPr>
              <a:t>(</a:t>
            </a:r>
            <a:r>
              <a:rPr lang="ru-RU" sz="2800">
                <a:latin typeface="Arial Black" panose="020B0A04020102020204" pitchFamily="34" charset="0"/>
              </a:rPr>
              <a:t>без микротранзакций).</a:t>
            </a:r>
            <a:endParaRPr lang="en-US" sz="2800" dirty="0">
              <a:latin typeface="Arial Black" panose="020B0A04020102020204" pitchFamily="34" charset="0"/>
            </a:endParaRPr>
          </a:p>
          <a:p>
            <a:pPr algn="ctr"/>
            <a:r>
              <a:rPr lang="ru-RU" sz="2800" dirty="0">
                <a:latin typeface="Arial Black" panose="020B0A04020102020204" pitchFamily="34" charset="0"/>
              </a:rPr>
              <a:t>Игра сделана с помощью библиотеки </a:t>
            </a:r>
            <a:r>
              <a:rPr lang="en-US" sz="2800" dirty="0" err="1">
                <a:latin typeface="Arial Black" panose="020B0A04020102020204" pitchFamily="34" charset="0"/>
              </a:rPr>
              <a:t>PyGame</a:t>
            </a:r>
            <a:r>
              <a:rPr lang="ru-RU" sz="2800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DCC03B6-13E2-2C42-EA23-46E3B4C7C3A5}"/>
              </a:ext>
            </a:extLst>
          </p:cNvPr>
          <p:cNvSpPr/>
          <p:nvPr/>
        </p:nvSpPr>
        <p:spPr>
          <a:xfrm>
            <a:off x="657225" y="3810000"/>
            <a:ext cx="10687050" cy="2682875"/>
          </a:xfrm>
          <a:prstGeom prst="roundRect">
            <a:avLst>
              <a:gd name="adj" fmla="val 5434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Arial Black" panose="020B0A04020102020204" pitchFamily="34" charset="0"/>
              </a:rPr>
              <a:t>Проверка на </a:t>
            </a:r>
            <a:r>
              <a:rPr lang="ru-RU" sz="2400" dirty="0" err="1">
                <a:latin typeface="Arial Black" panose="020B0A04020102020204" pitchFamily="34" charset="0"/>
              </a:rPr>
              <a:t>колизию</a:t>
            </a:r>
            <a:r>
              <a:rPr lang="ru-RU" sz="2400" dirty="0">
                <a:latin typeface="Arial Black" panose="020B0A04020102020204" pitchFamily="34" charset="0"/>
              </a:rPr>
              <a:t> к </a:t>
            </a:r>
            <a:r>
              <a:rPr lang="ru-RU" sz="2400" dirty="0" err="1">
                <a:latin typeface="Arial Black" panose="020B0A04020102020204" pitchFamily="34" charset="0"/>
              </a:rPr>
              <a:t>ректу</a:t>
            </a:r>
            <a:r>
              <a:rPr lang="ru-RU" sz="2400" dirty="0">
                <a:latin typeface="Arial Black" panose="020B0A04020102020204" pitchFamily="34" charset="0"/>
              </a:rPr>
              <a:t>. Сохранение данных прогресса в </a:t>
            </a:r>
            <a:r>
              <a:rPr lang="en-US" sz="2400" dirty="0">
                <a:latin typeface="Arial Black" panose="020B0A04020102020204" pitchFamily="34" charset="0"/>
              </a:rPr>
              <a:t>Txt </a:t>
            </a:r>
            <a:r>
              <a:rPr lang="ru-RU" sz="2400" dirty="0">
                <a:latin typeface="Arial Black" panose="020B0A04020102020204" pitchFamily="34" charset="0"/>
              </a:rPr>
              <a:t>файл. Использовать музыку и звуки. Работа с библиотекой </a:t>
            </a:r>
            <a:r>
              <a:rPr lang="en-US" sz="2400" dirty="0">
                <a:latin typeface="Arial Black" panose="020B0A04020102020204" pitchFamily="34" charset="0"/>
              </a:rPr>
              <a:t>math</a:t>
            </a:r>
            <a:r>
              <a:rPr lang="ru-RU" sz="2400" dirty="0">
                <a:latin typeface="Arial Black" panose="020B0A04020102020204" pitchFamily="34" charset="0"/>
              </a:rPr>
              <a:t>. Работа с листами. Работа с функциями. Умение рисовать </a:t>
            </a:r>
            <a:r>
              <a:rPr lang="en-US" sz="2400" dirty="0">
                <a:latin typeface="Arial Black" panose="020B0A04020102020204" pitchFamily="34" charset="0"/>
              </a:rPr>
              <a:t>(</a:t>
            </a:r>
            <a:r>
              <a:rPr lang="en-US" sz="2400" dirty="0" err="1">
                <a:latin typeface="Arial Black" panose="020B0A04020102020204" pitchFamily="34" charset="0"/>
              </a:rPr>
              <a:t>pygame.draw</a:t>
            </a:r>
            <a:r>
              <a:rPr lang="en-US" sz="2400" dirty="0">
                <a:latin typeface="Arial Black" panose="020B0A04020102020204" pitchFamily="34" charset="0"/>
              </a:rPr>
              <a:t>)</a:t>
            </a:r>
            <a:r>
              <a:rPr lang="ru-RU" sz="2400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1C7E5-3DCB-D728-570D-8009BEB1AF5B}"/>
              </a:ext>
            </a:extLst>
          </p:cNvPr>
          <p:cNvSpPr txBox="1"/>
          <p:nvPr/>
        </p:nvSpPr>
        <p:spPr>
          <a:xfrm>
            <a:off x="666750" y="365123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Arial Black" panose="020B0A04020102020204" pitchFamily="34" charset="0"/>
              </a:rPr>
              <a:t>Краткое описание</a:t>
            </a:r>
            <a:r>
              <a:rPr lang="en-US" b="1" dirty="0">
                <a:latin typeface="Arial Black" panose="020B0A04020102020204" pitchFamily="34" charset="0"/>
              </a:rPr>
              <a:t>:</a:t>
            </a:r>
            <a:endParaRPr lang="ru-RU" b="1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006CA-DBF1-1E6E-BED9-6CDACAC20DDD}"/>
              </a:ext>
            </a:extLst>
          </p:cNvPr>
          <p:cNvSpPr txBox="1"/>
          <p:nvPr/>
        </p:nvSpPr>
        <p:spPr>
          <a:xfrm>
            <a:off x="657225" y="3810000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Какие темы необходимы для реализации</a:t>
            </a:r>
            <a:r>
              <a:rPr lang="en-US" dirty="0">
                <a:latin typeface="Arial Black" panose="020B0A04020102020204" pitchFamily="34" charset="0"/>
              </a:rPr>
              <a:t>: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35591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черно-белый">
            <a:extLst>
              <a:ext uri="{FF2B5EF4-FFF2-40B4-BE49-F238E27FC236}">
                <a16:creationId xmlns:a16="http://schemas.microsoft.com/office/drawing/2014/main" id="{12E17767-021D-11B8-B0CB-273B61263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48677F-98A1-D300-A4A8-43F35D7248E7}"/>
              </a:ext>
            </a:extLst>
          </p:cNvPr>
          <p:cNvSpPr txBox="1"/>
          <p:nvPr/>
        </p:nvSpPr>
        <p:spPr>
          <a:xfrm>
            <a:off x="152400" y="95250"/>
            <a:ext cx="311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Образный результат</a:t>
            </a:r>
            <a:r>
              <a:rPr lang="en-US" dirty="0">
                <a:latin typeface="Arial Black" panose="020B0A04020102020204" pitchFamily="34" charset="0"/>
              </a:rPr>
              <a:t>: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79E733F-3CD2-5DF8-33C7-33D63FF7E9D3}"/>
              </a:ext>
            </a:extLst>
          </p:cNvPr>
          <p:cNvSpPr/>
          <p:nvPr/>
        </p:nvSpPr>
        <p:spPr>
          <a:xfrm>
            <a:off x="339725" y="615950"/>
            <a:ext cx="11512550" cy="5937250"/>
          </a:xfrm>
          <a:prstGeom prst="roundRect">
            <a:avLst>
              <a:gd name="adj" fmla="val 361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BC1366B-8362-6118-1E50-47658D6AE57E}"/>
              </a:ext>
            </a:extLst>
          </p:cNvPr>
          <p:cNvSpPr/>
          <p:nvPr/>
        </p:nvSpPr>
        <p:spPr>
          <a:xfrm>
            <a:off x="704850" y="914400"/>
            <a:ext cx="2787650" cy="4305300"/>
          </a:xfrm>
          <a:prstGeom prst="roundRect">
            <a:avLst>
              <a:gd name="adj" fmla="val 71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i="0" dirty="0">
                <a:solidFill>
                  <a:srgbClr val="333333"/>
                </a:solidFill>
                <a:effectLst/>
                <a:latin typeface="YS Text"/>
              </a:rPr>
              <a:t>⚔️</a:t>
            </a:r>
            <a:endParaRPr lang="en-US" sz="4000" b="1" i="0" dirty="0">
              <a:solidFill>
                <a:srgbClr val="333333"/>
              </a:solidFill>
              <a:effectLst/>
              <a:latin typeface="YS Text"/>
            </a:endParaRPr>
          </a:p>
          <a:p>
            <a:pPr algn="ctr"/>
            <a:endParaRPr lang="en-US" b="1" dirty="0">
              <a:solidFill>
                <a:srgbClr val="333333"/>
              </a:solidFill>
              <a:latin typeface="YS Text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ru-RU" dirty="0">
                <a:latin typeface="Arial Black" panose="020B0A04020102020204" pitchFamily="34" charset="0"/>
              </a:rPr>
              <a:t>Игра 1 на 1 (игрок)</a:t>
            </a: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r>
              <a:rPr lang="ru-RU" dirty="0">
                <a:latin typeface="Arial Black" panose="020B0A04020102020204" pitchFamily="34" charset="0"/>
              </a:rPr>
              <a:t>В планах было сделать вкладку в меню для игры на 2 человек.</a:t>
            </a:r>
          </a:p>
          <a:p>
            <a:pPr algn="ctr"/>
            <a:r>
              <a:rPr lang="ru-RU" dirty="0">
                <a:latin typeface="Arial Black" panose="020B0A04020102020204" pitchFamily="34" charset="0"/>
              </a:rPr>
              <a:t>1 управляет</a:t>
            </a:r>
            <a:r>
              <a:rPr lang="en-US" dirty="0">
                <a:latin typeface="Arial Black" panose="020B0A04020102020204" pitchFamily="34" charset="0"/>
              </a:rPr>
              <a:t> w</a:t>
            </a:r>
            <a:r>
              <a:rPr lang="ru-RU" dirty="0">
                <a:latin typeface="Arial Black" panose="020B0A04020102020204" pitchFamily="34" charset="0"/>
              </a:rPr>
              <a:t> и </a:t>
            </a:r>
            <a:r>
              <a:rPr lang="en-US" dirty="0">
                <a:latin typeface="Arial Black" panose="020B0A04020102020204" pitchFamily="34" charset="0"/>
              </a:rPr>
              <a:t>s </a:t>
            </a:r>
            <a:r>
              <a:rPr lang="ru-RU" dirty="0">
                <a:latin typeface="Arial Black" panose="020B0A04020102020204" pitchFamily="34" charset="0"/>
              </a:rPr>
              <a:t>другой стрелочками вверх и вниз.</a:t>
            </a:r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ru-RU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C3AAF4D-F782-A58C-FD0A-996D07EC4E74}"/>
              </a:ext>
            </a:extLst>
          </p:cNvPr>
          <p:cNvSpPr/>
          <p:nvPr/>
        </p:nvSpPr>
        <p:spPr>
          <a:xfrm>
            <a:off x="704850" y="5524500"/>
            <a:ext cx="2787650" cy="723900"/>
          </a:xfrm>
          <a:prstGeom prst="roundRect">
            <a:avLst>
              <a:gd name="adj" fmla="val 369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latin typeface="Comic Sans MS" panose="030F0702030302020204" pitchFamily="66" charset="0"/>
              </a:rPr>
              <a:t>1</a:t>
            </a:r>
            <a:r>
              <a:rPr lang="en-US" sz="3600" dirty="0">
                <a:latin typeface="Comic Sans MS" panose="030F0702030302020204" pitchFamily="66" charset="0"/>
              </a:rPr>
              <a:t> </a:t>
            </a:r>
            <a:r>
              <a:rPr lang="ru-RU" sz="3600" dirty="0">
                <a:latin typeface="Comic Sans MS" panose="030F0702030302020204" pitchFamily="66" charset="0"/>
              </a:rPr>
              <a:t>на 1 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BCB8E72-E475-8B62-0054-F51F52967D58}"/>
              </a:ext>
            </a:extLst>
          </p:cNvPr>
          <p:cNvSpPr/>
          <p:nvPr/>
        </p:nvSpPr>
        <p:spPr>
          <a:xfrm>
            <a:off x="4702175" y="914400"/>
            <a:ext cx="2787650" cy="4305300"/>
          </a:xfrm>
          <a:prstGeom prst="roundRect">
            <a:avLst>
              <a:gd name="adj" fmla="val 71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0" i="0" dirty="0">
                <a:solidFill>
                  <a:srgbClr val="1F2937"/>
                </a:solidFill>
                <a:effectLst/>
                <a:latin typeface="ui-sans-serif"/>
              </a:rPr>
              <a:t>📝</a:t>
            </a:r>
            <a:endParaRPr lang="en-US" sz="4000" b="0" i="0" dirty="0">
              <a:solidFill>
                <a:srgbClr val="1F2937"/>
              </a:solidFill>
              <a:effectLst/>
              <a:latin typeface="ui-sans-serif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ru-RU" dirty="0">
                <a:latin typeface="Arial Black" panose="020B0A04020102020204" pitchFamily="34" charset="0"/>
              </a:rPr>
              <a:t>Сохранение прогресса в </a:t>
            </a:r>
            <a:r>
              <a:rPr lang="en-US" dirty="0">
                <a:latin typeface="Arial Black" panose="020B0A04020102020204" pitchFamily="34" charset="0"/>
              </a:rPr>
              <a:t>.txt</a:t>
            </a:r>
            <a:r>
              <a:rPr lang="ru-RU" dirty="0">
                <a:latin typeface="Arial Black" panose="020B0A04020102020204" pitchFamily="34" charset="0"/>
              </a:rPr>
              <a:t> файл. При нажатии на кнопку сброса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ru-RU" dirty="0">
                <a:latin typeface="Arial Black" panose="020B0A04020102020204" pitchFamily="34" charset="0"/>
              </a:rPr>
              <a:t>результат сбрасывался.</a:t>
            </a:r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9401CFF9-A772-369A-EE60-34C3594F64E7}"/>
              </a:ext>
            </a:extLst>
          </p:cNvPr>
          <p:cNvSpPr/>
          <p:nvPr/>
        </p:nvSpPr>
        <p:spPr>
          <a:xfrm>
            <a:off x="4702175" y="5524500"/>
            <a:ext cx="2787650" cy="723900"/>
          </a:xfrm>
          <a:prstGeom prst="roundRect">
            <a:avLst>
              <a:gd name="adj" fmla="val 369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.txt</a:t>
            </a:r>
            <a:endParaRPr lang="ru-RU" sz="3600" dirty="0">
              <a:latin typeface="Arial Black" panose="020B0A04020102020204" pitchFamily="34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78BCE3DB-5A47-C896-7890-4ADD118C88E5}"/>
              </a:ext>
            </a:extLst>
          </p:cNvPr>
          <p:cNvSpPr/>
          <p:nvPr/>
        </p:nvSpPr>
        <p:spPr>
          <a:xfrm>
            <a:off x="8699500" y="914400"/>
            <a:ext cx="2787650" cy="4305300"/>
          </a:xfrm>
          <a:prstGeom prst="roundRect">
            <a:avLst>
              <a:gd name="adj" fmla="val 71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i="0" dirty="0">
                <a:solidFill>
                  <a:srgbClr val="333333"/>
                </a:solidFill>
                <a:effectLst/>
                <a:latin typeface="YS Text"/>
              </a:rPr>
              <a:t>🏪</a:t>
            </a: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r>
              <a:rPr lang="ru-RU" dirty="0">
                <a:latin typeface="Arial Black" panose="020B0A04020102020204" pitchFamily="34" charset="0"/>
              </a:rPr>
              <a:t>Магазин с удобным добавлением цветов в него.</a:t>
            </a: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84F9EA4-8336-9175-1021-E950F94CCC26}"/>
              </a:ext>
            </a:extLst>
          </p:cNvPr>
          <p:cNvSpPr/>
          <p:nvPr/>
        </p:nvSpPr>
        <p:spPr>
          <a:xfrm>
            <a:off x="8699500" y="5524500"/>
            <a:ext cx="2787650" cy="723900"/>
          </a:xfrm>
          <a:prstGeom prst="roundRect">
            <a:avLst>
              <a:gd name="adj" fmla="val 369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mic Sans MS" panose="030F0702030302020204" pitchFamily="66" charset="0"/>
              </a:rPr>
              <a:t>Shop</a:t>
            </a:r>
            <a:endParaRPr lang="ru-RU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3486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7F327C-F4C7-6D7D-4987-A35E1D69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9B2548-C848-7928-C44B-61E22A6A4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черно-белый">
            <a:extLst>
              <a:ext uri="{FF2B5EF4-FFF2-40B4-BE49-F238E27FC236}">
                <a16:creationId xmlns:a16="http://schemas.microsoft.com/office/drawing/2014/main" id="{4E5DC799-DE50-6500-2BC4-A446966C6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153574-3E42-3ABF-950E-74D131B9EDE0}"/>
              </a:ext>
            </a:extLst>
          </p:cNvPr>
          <p:cNvSpPr txBox="1"/>
          <p:nvPr/>
        </p:nvSpPr>
        <p:spPr>
          <a:xfrm>
            <a:off x="152400" y="95250"/>
            <a:ext cx="381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Фактический результат</a:t>
            </a:r>
            <a:r>
              <a:rPr lang="en-US" dirty="0">
                <a:latin typeface="Arial Black" panose="020B0A04020102020204" pitchFamily="34" charset="0"/>
              </a:rPr>
              <a:t>: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66F3794-4569-93D6-7FF9-866EBA65EF69}"/>
              </a:ext>
            </a:extLst>
          </p:cNvPr>
          <p:cNvSpPr/>
          <p:nvPr/>
        </p:nvSpPr>
        <p:spPr>
          <a:xfrm>
            <a:off x="339725" y="615950"/>
            <a:ext cx="11512550" cy="5937250"/>
          </a:xfrm>
          <a:prstGeom prst="roundRect">
            <a:avLst>
              <a:gd name="adj" fmla="val 3619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3A3C9FF-B8CC-13E2-0697-902C081872F7}"/>
              </a:ext>
            </a:extLst>
          </p:cNvPr>
          <p:cNvSpPr/>
          <p:nvPr/>
        </p:nvSpPr>
        <p:spPr>
          <a:xfrm>
            <a:off x="4702175" y="914400"/>
            <a:ext cx="2787650" cy="4305300"/>
          </a:xfrm>
          <a:prstGeom prst="roundRect">
            <a:avLst>
              <a:gd name="adj" fmla="val 71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0" i="0" dirty="0">
                <a:solidFill>
                  <a:srgbClr val="1F2937"/>
                </a:solidFill>
                <a:effectLst/>
                <a:latin typeface="ui-sans-serif"/>
              </a:rPr>
              <a:t>📝</a:t>
            </a:r>
            <a:endParaRPr lang="en-US" sz="4000" b="0" i="0" dirty="0">
              <a:solidFill>
                <a:srgbClr val="1F2937"/>
              </a:solidFill>
              <a:effectLst/>
              <a:latin typeface="ui-sans-serif"/>
            </a:endParaRPr>
          </a:p>
          <a:p>
            <a:pPr algn="ctr"/>
            <a:endParaRPr lang="en-US" dirty="0">
              <a:solidFill>
                <a:srgbClr val="1F2937"/>
              </a:solidFill>
              <a:latin typeface="ui-sans-serif"/>
            </a:endParaRPr>
          </a:p>
          <a:p>
            <a:pPr algn="ctr"/>
            <a:endParaRPr lang="en-US" dirty="0">
              <a:solidFill>
                <a:srgbClr val="1F2937"/>
              </a:solidFill>
              <a:latin typeface="ui-sans-serif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ru-RU" dirty="0">
                <a:latin typeface="Arial Black" panose="020B0A04020102020204" pitchFamily="34" charset="0"/>
              </a:rPr>
              <a:t>Сохранение прогресса в </a:t>
            </a:r>
            <a:r>
              <a:rPr lang="en-US" dirty="0">
                <a:latin typeface="Arial Black" panose="020B0A04020102020204" pitchFamily="34" charset="0"/>
              </a:rPr>
              <a:t>.txt</a:t>
            </a:r>
            <a:r>
              <a:rPr lang="ru-RU" dirty="0">
                <a:latin typeface="Arial Black" panose="020B0A04020102020204" pitchFamily="34" charset="0"/>
              </a:rPr>
              <a:t> файл. </a:t>
            </a:r>
            <a:r>
              <a:rPr lang="ru-RU">
                <a:latin typeface="Arial Black" panose="020B0A04020102020204" pitchFamily="34" charset="0"/>
              </a:rPr>
              <a:t>При нажатии на кнопку результат </a:t>
            </a:r>
            <a:r>
              <a:rPr lang="ru-RU" dirty="0">
                <a:latin typeface="Arial Black" panose="020B0A04020102020204" pitchFamily="34" charset="0"/>
              </a:rPr>
              <a:t>сбрасывался.</a:t>
            </a:r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677A61F-B15B-72D7-0AAD-E32B7D9646C6}"/>
              </a:ext>
            </a:extLst>
          </p:cNvPr>
          <p:cNvSpPr/>
          <p:nvPr/>
        </p:nvSpPr>
        <p:spPr>
          <a:xfrm>
            <a:off x="4702175" y="5524500"/>
            <a:ext cx="2787650" cy="723900"/>
          </a:xfrm>
          <a:prstGeom prst="roundRect">
            <a:avLst>
              <a:gd name="adj" fmla="val 369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.txt</a:t>
            </a:r>
            <a:endParaRPr lang="ru-RU" sz="3600" dirty="0">
              <a:latin typeface="Arial Black" panose="020B0A04020102020204" pitchFamily="34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633BA0E-B7E5-727F-1BBA-FD0CF0E1691C}"/>
              </a:ext>
            </a:extLst>
          </p:cNvPr>
          <p:cNvSpPr/>
          <p:nvPr/>
        </p:nvSpPr>
        <p:spPr>
          <a:xfrm>
            <a:off x="8699500" y="914400"/>
            <a:ext cx="2787650" cy="4305300"/>
          </a:xfrm>
          <a:prstGeom prst="roundRect">
            <a:avLst>
              <a:gd name="adj" fmla="val 71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i="0" dirty="0">
                <a:solidFill>
                  <a:srgbClr val="333333"/>
                </a:solidFill>
                <a:effectLst/>
                <a:latin typeface="YS Text"/>
              </a:rPr>
              <a:t>🏪</a:t>
            </a: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r>
              <a:rPr lang="ru-RU" dirty="0">
                <a:latin typeface="Arial Black" panose="020B0A04020102020204" pitchFamily="34" charset="0"/>
              </a:rPr>
              <a:t>Магазин с удобным добавлением цветов в него.</a:t>
            </a: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602BD52-E4D4-98CC-5A53-1F018E583438}"/>
              </a:ext>
            </a:extLst>
          </p:cNvPr>
          <p:cNvSpPr/>
          <p:nvPr/>
        </p:nvSpPr>
        <p:spPr>
          <a:xfrm>
            <a:off x="8699500" y="5524500"/>
            <a:ext cx="2787650" cy="723900"/>
          </a:xfrm>
          <a:prstGeom prst="roundRect">
            <a:avLst>
              <a:gd name="adj" fmla="val 369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mic Sans MS" panose="030F0702030302020204" pitchFamily="66" charset="0"/>
              </a:rPr>
              <a:t>Shop</a:t>
            </a:r>
            <a:endParaRPr lang="ru-RU" sz="3600" dirty="0">
              <a:latin typeface="Comic Sans MS" panose="030F0702030302020204" pitchFamily="66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2DE28CC-641D-53D9-F589-5AC88CE2EC65}"/>
              </a:ext>
            </a:extLst>
          </p:cNvPr>
          <p:cNvSpPr/>
          <p:nvPr/>
        </p:nvSpPr>
        <p:spPr>
          <a:xfrm>
            <a:off x="666750" y="914400"/>
            <a:ext cx="2787650" cy="4305300"/>
          </a:xfrm>
          <a:prstGeom prst="roundRect">
            <a:avLst>
              <a:gd name="adj" fmla="val 71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i="0" dirty="0">
                <a:solidFill>
                  <a:srgbClr val="333333"/>
                </a:solidFill>
                <a:effectLst/>
                <a:latin typeface="YS Text"/>
              </a:rPr>
              <a:t>⚙️</a:t>
            </a:r>
            <a:endParaRPr lang="en-US" sz="4000" b="1" i="0" dirty="0">
              <a:solidFill>
                <a:srgbClr val="333333"/>
              </a:solidFill>
              <a:effectLst/>
              <a:latin typeface="YS Text"/>
            </a:endParaRPr>
          </a:p>
          <a:p>
            <a:pPr algn="ctr"/>
            <a:endParaRPr lang="en-US" sz="3200" b="1" dirty="0">
              <a:solidFill>
                <a:srgbClr val="333333"/>
              </a:solidFill>
              <a:latin typeface="YS Text"/>
            </a:endParaRPr>
          </a:p>
          <a:p>
            <a:pPr algn="ctr"/>
            <a:endParaRPr lang="en-US" sz="3200" dirty="0">
              <a:latin typeface="Arial Black" panose="020B0A04020102020204" pitchFamily="34" charset="0"/>
            </a:endParaRPr>
          </a:p>
          <a:p>
            <a:pPr algn="ctr"/>
            <a:r>
              <a:rPr lang="ru-RU" dirty="0">
                <a:latin typeface="Arial Black" panose="020B0A04020102020204" pitchFamily="34" charset="0"/>
              </a:rPr>
              <a:t>Настройки в которых можно изменять цветовую тему игры</a:t>
            </a:r>
            <a:r>
              <a:rPr lang="en-US" dirty="0">
                <a:latin typeface="Arial Black" panose="020B0A04020102020204" pitchFamily="34" charset="0"/>
              </a:rPr>
              <a:t>.</a:t>
            </a: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240961F-1387-9482-E43D-6C3D3CE78B47}"/>
              </a:ext>
            </a:extLst>
          </p:cNvPr>
          <p:cNvSpPr/>
          <p:nvPr/>
        </p:nvSpPr>
        <p:spPr>
          <a:xfrm>
            <a:off x="666750" y="5524500"/>
            <a:ext cx="2787650" cy="723900"/>
          </a:xfrm>
          <a:prstGeom prst="roundRect">
            <a:avLst>
              <a:gd name="adj" fmla="val 3692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Settings</a:t>
            </a:r>
            <a:endParaRPr lang="ru-RU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738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Изображение выглядит как черно-белый">
            <a:extLst>
              <a:ext uri="{FF2B5EF4-FFF2-40B4-BE49-F238E27FC236}">
                <a16:creationId xmlns:a16="http://schemas.microsoft.com/office/drawing/2014/main" id="{DEAFC40F-495E-C431-15D6-9AD55E2E3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EF494-EC93-19A6-DC46-B1FD614D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25463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Блок схема</a:t>
            </a:r>
          </a:p>
        </p:txBody>
      </p:sp>
      <p:pic>
        <p:nvPicPr>
          <p:cNvPr id="5" name="Рисунок 4" descr="Изображение выглядит как диаграмма, зарисовка, Технический чертеж, Пла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43CEA17-0DDB-A855-7BC5-225645AC2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363" y="999725"/>
            <a:ext cx="9885274" cy="5384012"/>
          </a:xfrm>
          <a:prstGeom prst="roundRect">
            <a:avLst>
              <a:gd name="adj" fmla="val 6862"/>
            </a:avLst>
          </a:prstGeom>
          <a:ln w="34925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39192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64747-49B4-D198-78B4-176A6BBE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86BCCA-47B5-305D-16F4-B2A0F7A00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черно-белый">
            <a:extLst>
              <a:ext uri="{FF2B5EF4-FFF2-40B4-BE49-F238E27FC236}">
                <a16:creationId xmlns:a16="http://schemas.microsoft.com/office/drawing/2014/main" id="{6FBE7085-90FB-1A81-24BD-2BC2AED0A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279C75-A0B3-6B50-BD64-1E1A7F4F58B8}"/>
              </a:ext>
            </a:extLst>
          </p:cNvPr>
          <p:cNvSpPr txBox="1"/>
          <p:nvPr/>
        </p:nvSpPr>
        <p:spPr>
          <a:xfrm>
            <a:off x="2578100" y="673963"/>
            <a:ext cx="703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330210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230</Words>
  <Application>Microsoft Office PowerPoint</Application>
  <PresentationFormat>Широкоэкранный</PresentationFormat>
  <Paragraphs>80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7" baseType="lpstr">
      <vt:lpstr>DeepSeek-CJK-patch</vt:lpstr>
      <vt:lpstr>ui-sans-serif</vt:lpstr>
      <vt:lpstr>YS Text</vt:lpstr>
      <vt:lpstr>Aptos</vt:lpstr>
      <vt:lpstr>Aptos Black</vt:lpstr>
      <vt:lpstr>Aptos Display</vt:lpstr>
      <vt:lpstr>Arial</vt:lpstr>
      <vt:lpstr>Arial Black</vt:lpstr>
      <vt:lpstr>Comic Sans MS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Блок схема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Artem Vagaytsev</dc:creator>
  <cp:lastModifiedBy>Artem Vagaytsev</cp:lastModifiedBy>
  <cp:revision>6</cp:revision>
  <dcterms:created xsi:type="dcterms:W3CDTF">2025-04-22T16:49:32Z</dcterms:created>
  <dcterms:modified xsi:type="dcterms:W3CDTF">2025-05-14T11:49:17Z</dcterms:modified>
</cp:coreProperties>
</file>