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3" r:id="rId1"/>
  </p:sldMasterIdLst>
  <p:notesMasterIdLst>
    <p:notesMasterId r:id="rId24"/>
  </p:notesMasterIdLst>
  <p:handoutMasterIdLst>
    <p:handoutMasterId r:id="rId25"/>
  </p:handoutMasterIdLst>
  <p:sldIdLst>
    <p:sldId id="258" r:id="rId2"/>
    <p:sldId id="269" r:id="rId3"/>
    <p:sldId id="287" r:id="rId4"/>
    <p:sldId id="286" r:id="rId5"/>
    <p:sldId id="299" r:id="rId6"/>
    <p:sldId id="300" r:id="rId7"/>
    <p:sldId id="301" r:id="rId8"/>
    <p:sldId id="292" r:id="rId9"/>
    <p:sldId id="302" r:id="rId10"/>
    <p:sldId id="271" r:id="rId11"/>
    <p:sldId id="272" r:id="rId12"/>
    <p:sldId id="273" r:id="rId13"/>
    <p:sldId id="290" r:id="rId14"/>
    <p:sldId id="291" r:id="rId15"/>
    <p:sldId id="309" r:id="rId16"/>
    <p:sldId id="307" r:id="rId17"/>
    <p:sldId id="308" r:id="rId18"/>
    <p:sldId id="276" r:id="rId19"/>
    <p:sldId id="282" r:id="rId20"/>
    <p:sldId id="281" r:id="rId21"/>
    <p:sldId id="298" r:id="rId22"/>
    <p:sldId id="310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4F7BABD-A874-43C2-BEC6-5874C068E556}">
          <p14:sldIdLst>
            <p14:sldId id="258"/>
          </p14:sldIdLst>
        </p14:section>
        <p14:section name="Intro" id="{BF2B4511-21C4-4BF4-AB3B-FCE08CA16F90}">
          <p14:sldIdLst>
            <p14:sldId id="269"/>
            <p14:sldId id="287"/>
            <p14:sldId id="286"/>
            <p14:sldId id="299"/>
            <p14:sldId id="300"/>
            <p14:sldId id="301"/>
            <p14:sldId id="292"/>
            <p14:sldId id="302"/>
          </p14:sldIdLst>
        </p14:section>
        <p14:section name="Aim, objectives and algos" id="{8145CC42-0768-478D-BD22-0FEF6CF4CC4F}">
          <p14:sldIdLst>
            <p14:sldId id="271"/>
            <p14:sldId id="272"/>
            <p14:sldId id="273"/>
          </p14:sldIdLst>
        </p14:section>
        <p14:section name="Results" id="{B06BA2BD-6320-43F7-A612-52CCD499E7D9}">
          <p14:sldIdLst>
            <p14:sldId id="290"/>
            <p14:sldId id="291"/>
            <p14:sldId id="309"/>
            <p14:sldId id="307"/>
            <p14:sldId id="308"/>
            <p14:sldId id="276"/>
          </p14:sldIdLst>
        </p14:section>
        <p14:section name="Outro" id="{86DEF59E-D1B8-417C-90D9-69C5C156D2F1}">
          <p14:sldIdLst>
            <p14:sldId id="282"/>
            <p14:sldId id="281"/>
            <p14:sldId id="298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8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7" autoAdjust="0"/>
    <p:restoredTop sz="81683" autoAdjust="0"/>
  </p:normalViewPr>
  <p:slideViewPr>
    <p:cSldViewPr snapToGrid="0">
      <p:cViewPr varScale="1">
        <p:scale>
          <a:sx n="71" d="100"/>
          <a:sy n="71" d="100"/>
        </p:scale>
        <p:origin x="941" y="53"/>
      </p:cViewPr>
      <p:guideLst>
        <p:guide orient="horz" pos="318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135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23C67-A537-4015-B65B-23BD5E60E715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29063-6C6E-4FEA-B269-E10B5866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5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  <p:sp>
        <p:nvSpPr>
          <p:cNvPr id="267" name="Google Shape;2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4445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2408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8648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6016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852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6470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6171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9178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94819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262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7203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13299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Font typeface="Arial" panose="020B0604020202020204" pitchFamily="34" charset="0"/>
              <a:buNone/>
            </a:pPr>
            <a:endParaRPr lang="ru-RU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7658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8290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891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5285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0313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5970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1958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3820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3778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ver+partners" preserve="1">
  <p:cSld name="Cover+partners">
    <p:bg>
      <p:bgPr>
        <a:solidFill>
          <a:srgbClr val="AAC50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8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0" y="4133741"/>
            <a:ext cx="12192001" cy="27242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1052215" y="635886"/>
            <a:ext cx="7977485" cy="435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2"/>
          </p:nvPr>
        </p:nvSpPr>
        <p:spPr>
          <a:xfrm>
            <a:off x="1052215" y="5595431"/>
            <a:ext cx="2457467" cy="4376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0" name="Google Shape;70;p8"/>
          <p:cNvCxnSpPr/>
          <p:nvPr/>
        </p:nvCxnSpPr>
        <p:spPr>
          <a:xfrm>
            <a:off x="5715001" y="5785757"/>
            <a:ext cx="5600700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1" name="Google Shape;71;p8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20279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3pPr marL="746125" indent="0">
              <a:buNone/>
              <a:defRPr/>
            </a:lvl3pPr>
            <a:lvl4pPr marL="460375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6DD2211-9164-4B5C-BF06-D3E6FF06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1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peaker: bio" preserve="1" userDrawn="1">
  <p:cSld name="Speaker: bio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3139624" y="365123"/>
            <a:ext cx="7847862" cy="60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2"/>
          </p:nvPr>
        </p:nvSpPr>
        <p:spPr>
          <a:xfrm>
            <a:off x="796243" y="2541481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3"/>
          </p:nvPr>
        </p:nvSpPr>
        <p:spPr>
          <a:xfrm>
            <a:off x="796242" y="3493118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/>
          <p:nvPr/>
        </p:nvSpPr>
        <p:spPr>
          <a:xfrm rot="-5400000">
            <a:off x="8840264" y="2512345"/>
            <a:ext cx="5941050" cy="164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100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sz="10100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>
            <a:spLocks noGrp="1"/>
          </p:cNvSpPr>
          <p:nvPr>
            <p:ph type="pic" idx="4"/>
          </p:nvPr>
        </p:nvSpPr>
        <p:spPr>
          <a:xfrm>
            <a:off x="796242" y="365122"/>
            <a:ext cx="2060615" cy="206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5"/>
          </p:nvPr>
        </p:nvSpPr>
        <p:spPr>
          <a:xfrm>
            <a:off x="796242" y="2974142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8" name="Google Shape;8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62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act: basic" preserve="1">
  <p:cSld name="Contact: basic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1500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 txBox="1">
            <a:spLocks noGrp="1"/>
          </p:cNvSpPr>
          <p:nvPr>
            <p:ph type="body" idx="2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3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7" name="Google Shape;9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19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act: advanced" preserve="1">
  <p:cSld name="Contact: advance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2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1500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2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3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938280" y="5980919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social: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24312" y="6029069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2660" y="6029069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6910" y="6023543"/>
            <a:ext cx="252042" cy="25204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>
            <a:spLocks noGrp="1"/>
          </p:cNvSpPr>
          <p:nvPr>
            <p:ph type="body" idx="4"/>
          </p:nvPr>
        </p:nvSpPr>
        <p:spPr>
          <a:xfrm>
            <a:off x="2667434" y="6002231"/>
            <a:ext cx="2383701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body" idx="5"/>
          </p:nvPr>
        </p:nvSpPr>
        <p:spPr>
          <a:xfrm>
            <a:off x="5713849" y="6002231"/>
            <a:ext cx="2547933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body" idx="6"/>
          </p:nvPr>
        </p:nvSpPr>
        <p:spPr>
          <a:xfrm>
            <a:off x="8839599" y="5980919"/>
            <a:ext cx="2541779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45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163691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eaker" preserve="1">
  <p:cSld name="Speak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952416" y="2047258"/>
            <a:ext cx="5803900" cy="19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6116583" y="4190514"/>
            <a:ext cx="4639733" cy="39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3"/>
          </p:nvPr>
        </p:nvSpPr>
        <p:spPr>
          <a:xfrm>
            <a:off x="6116583" y="5117646"/>
            <a:ext cx="4639733" cy="138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pic" idx="4"/>
          </p:nvPr>
        </p:nvSpPr>
        <p:spPr>
          <a:xfrm>
            <a:off x="1018584" y="1101667"/>
            <a:ext cx="3481387" cy="348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031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ver+partners" preserve="1">
  <p:cSld name="3_Cover+partners">
    <p:bg>
      <p:bgPr>
        <a:solidFill>
          <a:srgbClr val="AAC50B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/>
        </p:nvSpPr>
        <p:spPr>
          <a:xfrm>
            <a:off x="921748" y="182880"/>
            <a:ext cx="9472204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thx.</a:t>
            </a:r>
            <a:endParaRPr sz="16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3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0" y="4133741"/>
            <a:ext cx="12192001" cy="27242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3"/>
          <p:cNvCxnSpPr/>
          <p:nvPr/>
        </p:nvCxnSpPr>
        <p:spPr>
          <a:xfrm>
            <a:off x="0" y="5785757"/>
            <a:ext cx="11315701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5201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Google Shape;73;p9"/>
          <p:cNvSpPr/>
          <p:nvPr userDrawn="1"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78;p9"/>
          <p:cNvPicPr preferRelativeResize="0"/>
          <p:nvPr userDrawn="1"/>
        </p:nvPicPr>
        <p:blipFill rotWithShape="1">
          <a:blip r:embed="rId10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4;p3"/>
          <p:cNvSpPr/>
          <p:nvPr userDrawn="1"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53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83" r:id="rId2"/>
    <p:sldLayoutId id="2147483678" r:id="rId3"/>
    <p:sldLayoutId id="2147483679" r:id="rId4"/>
    <p:sldLayoutId id="2147483680" r:id="rId5"/>
    <p:sldLayoutId id="2147483682" r:id="rId6"/>
    <p:sldLayoutId id="2147483675" r:id="rId7"/>
    <p:sldLayoutId id="2147483681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285750" marR="0" lvl="1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1031875" marR="0" lvl="2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L="746125" marR="0" lvl="3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L="1376363" marR="0" lvl="4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emVergazov/GraphEngin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03228" y="359685"/>
            <a:ext cx="3093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Advanced Computational Science</a:t>
            </a:r>
            <a:endParaRPr lang="ru-RU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86927" y="1919577"/>
            <a:ext cx="10075654" cy="20027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Articulation Points in Multiplex Networks</a:t>
            </a:r>
            <a:endParaRPr lang="en-US" sz="4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695967" y="4123683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/>
            <a:r>
              <a:rPr lang="en-US" sz="2000" b="0" dirty="0"/>
              <a:t>Student: </a:t>
            </a:r>
            <a:r>
              <a:rPr lang="en-US" sz="2000" b="0" i="1" dirty="0"/>
              <a:t>Artem Vergazov</a:t>
            </a:r>
          </a:p>
          <a:p>
            <a:pPr algn="r"/>
            <a:r>
              <a:rPr lang="en-US" sz="2000" b="0" dirty="0"/>
              <a:t>Research Advisor: </a:t>
            </a:r>
            <a:r>
              <a:rPr lang="en-US" sz="2000" b="0" i="1" dirty="0"/>
              <a:t>Vladimir </a:t>
            </a:r>
            <a:r>
              <a:rPr lang="en-US" sz="2000" b="0" i="1" dirty="0" err="1"/>
              <a:t>Palyulin</a:t>
            </a:r>
            <a:endParaRPr lang="en-US" dirty="0"/>
          </a:p>
          <a:p>
            <a:pPr indent="-457200">
              <a:buFontTx/>
              <a:buChar char="-"/>
            </a:pPr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3204795" y="5938164"/>
            <a:ext cx="6400800" cy="340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3200" b="0" kern="1200">
                <a:solidFill>
                  <a:srgbClr val="595959"/>
                </a:solidFill>
                <a:latin typeface="Arial Unicode MS"/>
                <a:ea typeface="+mn-ea"/>
                <a:cs typeface="Arial Unicode MS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Arial Unicode MS"/>
                <a:ea typeface="+mn-ea"/>
                <a:cs typeface="Arial Unicode M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Arial Unicode MS"/>
                <a:ea typeface="+mn-ea"/>
                <a:cs typeface="Arial Unicode M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Arial Unicode MS"/>
                <a:ea typeface="+mn-ea"/>
                <a:cs typeface="Arial Unicode M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Arial Unicode MS"/>
                <a:ea typeface="+mn-ea"/>
                <a:cs typeface="Arial Unicode M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January 2023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AP in multiplex networks with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cascade failure of nodes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articulation points removal strategy.</a:t>
            </a:r>
          </a:p>
          <a:p>
            <a:endParaRPr lang="en-US" dirty="0"/>
          </a:p>
          <a:p>
            <a:r>
              <a:rPr lang="en-US" dirty="0"/>
              <a:t>Study the difference in behavior (network attacks, node failure) between simple and multiplex cases</a:t>
            </a:r>
          </a:p>
        </p:txBody>
      </p:sp>
    </p:spTree>
    <p:extLst>
      <p:ext uri="{BB962C8B-B14F-4D97-AF65-F5344CB8AC3E}">
        <p14:creationId xmlns:p14="http://schemas.microsoft.com/office/powerpoint/2010/main" val="372636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/>
              <a:t>Study APs in </a:t>
            </a:r>
            <a:r>
              <a:rPr lang="en-US" dirty="0" err="1"/>
              <a:t>Erdős</a:t>
            </a:r>
            <a:r>
              <a:rPr lang="en-US" dirty="0"/>
              <a:t>–</a:t>
            </a:r>
            <a:r>
              <a:rPr lang="en-US" dirty="0" err="1"/>
              <a:t>Rényi</a:t>
            </a:r>
            <a:r>
              <a:rPr lang="en-US" dirty="0"/>
              <a:t> multiplex networks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Study APs in configuration networks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Check the statistics of real-world multiplex networks</a:t>
            </a:r>
          </a:p>
        </p:txBody>
      </p:sp>
    </p:spTree>
    <p:extLst>
      <p:ext uri="{BB962C8B-B14F-4D97-AF65-F5344CB8AC3E}">
        <p14:creationId xmlns:p14="http://schemas.microsoft.com/office/powerpoint/2010/main" val="919776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and methodology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9ADC7BA-15A1-EE3E-5C5F-C8D40EA706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47850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  <a:defRPr sz="2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285750" marR="0" lvl="1" indent="-2857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746125"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  <a:def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460375"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  <a:def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1090613"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/>
                  <a:t>Generation of a set of networks from a certain distribution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/>
                  <a:t>Application of cascade of failures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/>
                  <a:t>Obtaining AP metrics (fraction)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US" dirty="0"/>
              </a:p>
              <a:p>
                <a:r>
                  <a:rPr lang="en-US" dirty="0"/>
                  <a:t>Stack:</a:t>
                </a:r>
              </a:p>
              <a:p>
                <a:r>
                  <a:rPr lang="en-US" b="1" dirty="0"/>
                  <a:t>vanilla C++</a:t>
                </a:r>
                <a:r>
                  <a:rPr lang="en-US" dirty="0"/>
                  <a:t> (final simulations on large graphs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/>
                  <a:t>))</a:t>
                </a:r>
              </a:p>
              <a:p>
                <a:r>
                  <a:rPr lang="en-US" b="1" dirty="0"/>
                  <a:t>Python: </a:t>
                </a:r>
                <a:r>
                  <a:rPr lang="en-US" b="1" dirty="0" err="1"/>
                  <a:t>NetworkX</a:t>
                </a:r>
                <a:r>
                  <a:rPr lang="en-US" b="1" dirty="0"/>
                  <a:t>, Matplotlib</a:t>
                </a:r>
                <a:r>
                  <a:rPr lang="en-US" dirty="0"/>
                  <a:t> (prototyping and plotting)</a:t>
                </a:r>
                <a:endParaRPr lang="ru-RU" dirty="0"/>
              </a:p>
              <a:p>
                <a:endParaRPr lang="ru-RU" dirty="0"/>
              </a:p>
              <a:p>
                <a:r>
                  <a:rPr lang="en-US" dirty="0">
                    <a:hlinkClick r:id="rId3"/>
                  </a:rPr>
                  <a:t>https://github.com/ArtemVergazov/GraphEngine</a:t>
                </a:r>
                <a:endParaRPr lang="en-US" dirty="0"/>
              </a:p>
            </p:txBody>
          </p:sp>
        </mc:Choice>
        <mc:Fallback xmlns="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9ADC7BA-15A1-EE3E-5C5F-C8D40EA70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7850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1217" t="-2381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131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FF6CE10-CBF6-EE2F-38EA-388E8CAC0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857" y="871333"/>
            <a:ext cx="6541590" cy="4906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Results. ER multiplex network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36F0C3-8A6D-C418-9D74-DBFEF3A996C1}"/>
                  </a:ext>
                </a:extLst>
              </p:cNvPr>
              <p:cNvSpPr txBox="1"/>
              <p:nvPr/>
            </p:nvSpPr>
            <p:spPr>
              <a:xfrm>
                <a:off x="730070" y="5800838"/>
                <a:ext cx="81665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Fraction of articulation points in </a:t>
                </a:r>
                <a:r>
                  <a:rPr lang="en-US" sz="1800" dirty="0" err="1"/>
                  <a:t>Erdős</a:t>
                </a:r>
                <a:r>
                  <a:rPr lang="en-US" sz="1800" dirty="0"/>
                  <a:t>–</a:t>
                </a:r>
                <a:r>
                  <a:rPr lang="en-US" sz="1800" dirty="0" err="1"/>
                  <a:t>Rényi</a:t>
                </a:r>
                <a:r>
                  <a:rPr lang="en-US" sz="1800" dirty="0"/>
                  <a:t> (ER) two-layer network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1800" dirty="0"/>
                  <a:t>).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dirty="0"/>
                  <a:t> is the mean degree of the network nodes.</a:t>
                </a:r>
                <a:endParaRPr lang="ru-RU" sz="1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36F0C3-8A6D-C418-9D74-DBFEF3A9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70" y="5800838"/>
                <a:ext cx="8166503" cy="646331"/>
              </a:xfrm>
              <a:prstGeom prst="rect">
                <a:avLst/>
              </a:prstGeom>
              <a:blipFill>
                <a:blip r:embed="rId4"/>
                <a:stretch>
                  <a:fillRect l="-224" t="-4717" r="-822" b="-150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 descr="Изображение выглядит как текст, часы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1B246A98-D69C-8E67-9757-F4D4EDE36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0363" y="2362408"/>
            <a:ext cx="3633437" cy="20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5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6D07FEB5-2A1C-751A-C41A-8BF6BAC45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347" y="1246346"/>
            <a:ext cx="5870242" cy="4402681"/>
          </a:xfrm>
          <a:prstGeom prst="rect">
            <a:avLst/>
          </a:prstGeom>
        </p:spPr>
      </p:pic>
      <p:pic>
        <p:nvPicPr>
          <p:cNvPr id="5" name="Рисунок 4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D24B66F-2B3E-50AC-FC45-694BE82F6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1566" y="1208973"/>
            <a:ext cx="5979351" cy="44845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Results. ER multiplex network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8B02B2-517B-FA4A-ABC6-67F6CA16FB39}"/>
              </a:ext>
            </a:extLst>
          </p:cNvPr>
          <p:cNvSpPr txBox="1"/>
          <p:nvPr/>
        </p:nvSpPr>
        <p:spPr>
          <a:xfrm>
            <a:off x="2489685" y="5632885"/>
            <a:ext cx="25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Monoplex case</a:t>
            </a:r>
            <a:endParaRPr lang="ru-RU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2F741C-1649-FE73-4EA0-4F2B37C1DF15}"/>
              </a:ext>
            </a:extLst>
          </p:cNvPr>
          <p:cNvSpPr txBox="1"/>
          <p:nvPr/>
        </p:nvSpPr>
        <p:spPr>
          <a:xfrm>
            <a:off x="8153400" y="5632884"/>
            <a:ext cx="25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Multiplex case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19346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CC9C664-E8B5-6D46-38E3-6174A9D2F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28" y="1541069"/>
            <a:ext cx="5852172" cy="4389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Results. GCC size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15</a:t>
            </a:fld>
            <a:endParaRPr lang="en-US"/>
          </a:p>
        </p:txBody>
      </p:sp>
      <p:pic>
        <p:nvPicPr>
          <p:cNvPr id="9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961AB5EA-B0CC-818B-6E0D-110480A3F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828" y="1541070"/>
            <a:ext cx="5852172" cy="43891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D41698-5E42-7C51-25CB-DA52250264D2}"/>
                  </a:ext>
                </a:extLst>
              </p:cNvPr>
              <p:cNvSpPr txBox="1"/>
              <p:nvPr/>
            </p:nvSpPr>
            <p:spPr>
              <a:xfrm>
                <a:off x="2767155" y="1427891"/>
                <a:ext cx="7145345" cy="525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Relative size of the giant connected component (GCC) after </a:t>
                </a:r>
                <a:r>
                  <a:rPr lang="en-US" i="1" dirty="0"/>
                  <a:t>t</a:t>
                </a:r>
                <a:r>
                  <a:rPr lang="en-US" dirty="0"/>
                  <a:t> steps of AP removal, as a function of the mean degree </a:t>
                </a:r>
                <a:r>
                  <a:rPr lang="en-US" i="1" dirty="0"/>
                  <a:t>c </a:t>
                </a:r>
                <a:r>
                  <a:rPr lang="en-US" dirty="0"/>
                  <a:t>in ER monoplex and multiplex networks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).</a:t>
                </a:r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6D41698-5E42-7C51-25CB-DA5225026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155" y="1427891"/>
                <a:ext cx="7145345" cy="525593"/>
              </a:xfrm>
              <a:prstGeom prst="rect">
                <a:avLst/>
              </a:prstGeom>
              <a:blipFill>
                <a:blip r:embed="rId5"/>
                <a:stretch>
                  <a:fillRect t="-2326" r="-171" b="-127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B7DF378-D7E2-9DC3-16EA-CE62DFC07173}"/>
              </a:ext>
            </a:extLst>
          </p:cNvPr>
          <p:cNvSpPr txBox="1"/>
          <p:nvPr/>
        </p:nvSpPr>
        <p:spPr>
          <a:xfrm>
            <a:off x="2489685" y="5939520"/>
            <a:ext cx="25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Monoplex case</a:t>
            </a:r>
            <a:endParaRPr lang="ru-RU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76E8C-6EDE-89E4-AF56-FAD208218196}"/>
              </a:ext>
            </a:extLst>
          </p:cNvPr>
          <p:cNvSpPr txBox="1"/>
          <p:nvPr/>
        </p:nvSpPr>
        <p:spPr>
          <a:xfrm>
            <a:off x="8153400" y="5939519"/>
            <a:ext cx="25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Multiplex case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20795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CEF84DD5-E286-F564-6D2B-58466D582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379" y="943408"/>
            <a:ext cx="6461765" cy="48463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Results. Scale-free multiplex network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36F0C3-8A6D-C418-9D74-DBFEF3A996C1}"/>
                  </a:ext>
                </a:extLst>
              </p:cNvPr>
              <p:cNvSpPr txBox="1"/>
              <p:nvPr/>
            </p:nvSpPr>
            <p:spPr>
              <a:xfrm>
                <a:off x="731379" y="5749876"/>
                <a:ext cx="7315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Fraction of articulation points in scale-free two-layer network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1800" dirty="0"/>
                  <a:t>).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dirty="0"/>
                  <a:t> is the mean degree of the network nodes.</a:t>
                </a:r>
                <a:endParaRPr lang="ru-RU" sz="1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36F0C3-8A6D-C418-9D74-DBFEF3A9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79" y="5749876"/>
                <a:ext cx="7315200" cy="646331"/>
              </a:xfrm>
              <a:prstGeom prst="rect">
                <a:avLst/>
              </a:prstGeom>
              <a:blipFill>
                <a:blip r:embed="rId4"/>
                <a:stretch>
                  <a:fillRect l="-250" t="-3774" r="-1000" b="-150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 descr="Изображение выглядит как текст, часы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1B246A98-D69C-8E67-9757-F4D4EDE36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0363" y="2362408"/>
            <a:ext cx="3633437" cy="20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632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47520C8-D385-1823-B8AE-12F3C0A0A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869950"/>
            <a:ext cx="73152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Results. Random graph models comparison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06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conclusions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81E4934-AB03-8B05-FAB9-A1C3591CD65D}"/>
              </a:ext>
            </a:extLst>
          </p:cNvPr>
          <p:cNvSpPr txBox="1">
            <a:spLocks/>
          </p:cNvSpPr>
          <p:nvPr/>
        </p:nvSpPr>
        <p:spPr>
          <a:xfrm>
            <a:off x="838200" y="181414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2857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46125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460375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090613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Multiplex networks are less stable with phase transitions shifting to the right than monoplex networks</a:t>
            </a:r>
          </a:p>
          <a:p>
            <a:endParaRPr lang="en-US" dirty="0"/>
          </a:p>
          <a:p>
            <a:r>
              <a:rPr lang="en-US" dirty="0"/>
              <a:t>Probability of failure of such networks jumps</a:t>
            </a:r>
          </a:p>
        </p:txBody>
      </p:sp>
    </p:spTree>
    <p:extLst>
      <p:ext uri="{BB962C8B-B14F-4D97-AF65-F5344CB8AC3E}">
        <p14:creationId xmlns:p14="http://schemas.microsoft.com/office/powerpoint/2010/main" val="2212194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and outlook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number of published results reproduced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APs removal strategy with cascade failure behavior studied on</a:t>
            </a:r>
          </a:p>
          <a:p>
            <a:pPr marL="742950" lvl="1" indent="-457200"/>
            <a:r>
              <a:rPr lang="en-US" dirty="0" err="1"/>
              <a:t>Erdős</a:t>
            </a:r>
            <a:r>
              <a:rPr lang="en-US" dirty="0"/>
              <a:t>–</a:t>
            </a:r>
            <a:r>
              <a:rPr lang="en-US" dirty="0" err="1"/>
              <a:t>Rényi</a:t>
            </a:r>
            <a:r>
              <a:rPr lang="en-US" dirty="0"/>
              <a:t> multiplex networks</a:t>
            </a:r>
          </a:p>
          <a:p>
            <a:pPr marL="742950" lvl="1" indent="-457200"/>
            <a:r>
              <a:rPr lang="en-US" dirty="0"/>
              <a:t>scale-free multiplex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APs behavior comparison between different random graph model studied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steps: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May 2023: increase network size (millions of nodes)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May 2023: finalize thesis text</a:t>
            </a:r>
          </a:p>
        </p:txBody>
      </p:sp>
    </p:spTree>
    <p:extLst>
      <p:ext uri="{BB962C8B-B14F-4D97-AF65-F5344CB8AC3E}">
        <p14:creationId xmlns:p14="http://schemas.microsoft.com/office/powerpoint/2010/main" val="90942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pic>
        <p:nvPicPr>
          <p:cNvPr id="9" name="Рисунок 8" descr="Изображение выглядит как текст, антенна&#10;&#10;Автоматически созданное описание">
            <a:extLst>
              <a:ext uri="{FF2B5EF4-FFF2-40B4-BE49-F238E27FC236}">
                <a16:creationId xmlns:a16="http://schemas.microsoft.com/office/drawing/2014/main" id="{E2514A57-8891-6846-9056-A70D0E7F9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43" t="12857" r="10514" b="11486"/>
          <a:stretch/>
        </p:blipFill>
        <p:spPr>
          <a:xfrm>
            <a:off x="6350725" y="2030964"/>
            <a:ext cx="4519749" cy="3377058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красный, сидит, внутренний, растение&#10;&#10;Автоматически созданное описание">
            <a:extLst>
              <a:ext uri="{FF2B5EF4-FFF2-40B4-BE49-F238E27FC236}">
                <a16:creationId xmlns:a16="http://schemas.microsoft.com/office/drawing/2014/main" id="{19494788-1032-6567-7B95-6C898CF4A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331" y="2030964"/>
            <a:ext cx="4635841" cy="33770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E75583-59BE-8DC8-9F5D-272C0155E1A4}"/>
              </a:ext>
            </a:extLst>
          </p:cNvPr>
          <p:cNvSpPr txBox="1"/>
          <p:nvPr/>
        </p:nvSpPr>
        <p:spPr>
          <a:xfrm>
            <a:off x="2320514" y="5670186"/>
            <a:ext cx="184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Simple network</a:t>
            </a:r>
            <a:endParaRPr lang="ru-RU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9085F-75EC-8DAC-8FD7-1A8F1867DBE1}"/>
              </a:ext>
            </a:extLst>
          </p:cNvPr>
          <p:cNvSpPr txBox="1"/>
          <p:nvPr/>
        </p:nvSpPr>
        <p:spPr>
          <a:xfrm>
            <a:off x="7799294" y="5670186"/>
            <a:ext cx="207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Multiplex network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26786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Prof. Vladimir </a:t>
            </a:r>
            <a:r>
              <a:rPr lang="en-US" dirty="0" err="1"/>
              <a:t>Palyulin</a:t>
            </a:r>
            <a:endParaRPr lang="en-US" dirty="0"/>
          </a:p>
          <a:p>
            <a:endParaRPr lang="en-US" dirty="0"/>
          </a:p>
          <a:p>
            <a:r>
              <a:rPr lang="en-US" dirty="0"/>
              <a:t>Dr. Saeed </a:t>
            </a:r>
            <a:r>
              <a:rPr lang="en-US" dirty="0" err="1"/>
              <a:t>Osat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55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21</a:t>
            </a:fld>
            <a:endParaRPr lang="en-US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247D8E2-5648-92FE-BD32-983D43BC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Thank you for attention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1782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B15D806-F9BB-9B68-25C0-ED63F4812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28" y="1548471"/>
            <a:ext cx="5852172" cy="4389129"/>
          </a:xfrm>
          <a:prstGeom prst="rect">
            <a:avLst/>
          </a:prstGeom>
        </p:spPr>
      </p:pic>
      <p:pic>
        <p:nvPicPr>
          <p:cNvPr id="6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B2F0BE8-9B7C-F54D-7C69-04BCEEF1A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52" y="1555031"/>
            <a:ext cx="5852172" cy="4389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Appendix. Number of AP removal steps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 dirty="0"/>
              <a:t>Artem Vergazov. Articulation Points in Multiplex Networks.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36F0C3-8A6D-C418-9D74-DBFEF3A996C1}"/>
                  </a:ext>
                </a:extLst>
              </p:cNvPr>
              <p:cNvSpPr txBox="1"/>
              <p:nvPr/>
            </p:nvSpPr>
            <p:spPr>
              <a:xfrm>
                <a:off x="2256576" y="1374082"/>
                <a:ext cx="81665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Total number of AP removal steps as a function of mean degree </a:t>
                </a:r>
                <a:r>
                  <a:rPr lang="en-US" sz="1800" i="1" dirty="0"/>
                  <a:t>c</a:t>
                </a:r>
                <a:r>
                  <a:rPr lang="en-US" sz="1800" dirty="0"/>
                  <a:t> in multiplex ER and scale-free networks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1800" dirty="0"/>
                  <a:t>)</a:t>
                </a:r>
                <a:endParaRPr lang="ru-RU" sz="1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36F0C3-8A6D-C418-9D74-DBFEF3A9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576" y="1374082"/>
                <a:ext cx="8166503" cy="646331"/>
              </a:xfrm>
              <a:prstGeom prst="rect">
                <a:avLst/>
              </a:prstGeom>
              <a:blipFill>
                <a:blip r:embed="rId5"/>
                <a:stretch>
                  <a:fillRect t="-4717" r="-597" b="-150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AEC1094-DDE4-F98F-5860-AA01E20F9EC6}"/>
              </a:ext>
            </a:extLst>
          </p:cNvPr>
          <p:cNvSpPr txBox="1"/>
          <p:nvPr/>
        </p:nvSpPr>
        <p:spPr>
          <a:xfrm>
            <a:off x="2786891" y="5937600"/>
            <a:ext cx="25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ER network</a:t>
            </a:r>
            <a:endParaRPr lang="ru-RU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3EB614-7BAE-C80C-3F17-A73024C85829}"/>
              </a:ext>
            </a:extLst>
          </p:cNvPr>
          <p:cNvSpPr txBox="1"/>
          <p:nvPr/>
        </p:nvSpPr>
        <p:spPr>
          <a:xfrm>
            <a:off x="7949623" y="6017175"/>
            <a:ext cx="285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Scale-free network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3025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B8E4D8-715F-3D83-6BE3-DF7B513DA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43" y="2080632"/>
            <a:ext cx="2583400" cy="269008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8A52EF4-2283-8596-A8A9-70843FADEEF1}"/>
              </a:ext>
            </a:extLst>
          </p:cNvPr>
          <p:cNvSpPr/>
          <p:nvPr/>
        </p:nvSpPr>
        <p:spPr>
          <a:xfrm>
            <a:off x="4086725" y="4501515"/>
            <a:ext cx="1007245" cy="466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8564A0-A384-1432-F9B2-1B48EDDBA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468" y="2137662"/>
            <a:ext cx="3000494" cy="26193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FE26E0-66AA-E1D2-C649-1FB9F07412ED}"/>
              </a:ext>
            </a:extLst>
          </p:cNvPr>
          <p:cNvSpPr txBox="1"/>
          <p:nvPr/>
        </p:nvSpPr>
        <p:spPr>
          <a:xfrm>
            <a:off x="7684169" y="2080632"/>
            <a:ext cx="44265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Multiplex network examples</a:t>
            </a:r>
          </a:p>
          <a:p>
            <a:endParaRPr lang="en-US" sz="2000" dirty="0"/>
          </a:p>
          <a:p>
            <a:r>
              <a:rPr lang="en-US" sz="2000" dirty="0"/>
              <a:t>Transport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Underground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Bus layer</a:t>
            </a:r>
          </a:p>
          <a:p>
            <a:endParaRPr lang="en-US" sz="2000" dirty="0"/>
          </a:p>
          <a:p>
            <a:r>
              <a:rPr lang="en-US" sz="2000" dirty="0"/>
              <a:t>Social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Twitter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LinkedIn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262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Definitions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pic>
        <p:nvPicPr>
          <p:cNvPr id="4" name="Рисунок 3" descr="Изображение выглядит как текст, часы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7C93DC9F-62B7-DF0A-C895-8AE435E99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23" y="1892392"/>
            <a:ext cx="5127666" cy="28342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A4FF3A-A2AF-A783-3CC6-DE21E85C2D61}"/>
              </a:ext>
            </a:extLst>
          </p:cNvPr>
          <p:cNvSpPr txBox="1"/>
          <p:nvPr/>
        </p:nvSpPr>
        <p:spPr>
          <a:xfrm>
            <a:off x="1892221" y="5049838"/>
            <a:ext cx="25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Articulation points (AP)</a:t>
            </a:r>
            <a:endParaRPr lang="ru-RU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72947-0353-9EF5-75E1-95124789BDDA}"/>
              </a:ext>
            </a:extLst>
          </p:cNvPr>
          <p:cNvSpPr txBox="1"/>
          <p:nvPr/>
        </p:nvSpPr>
        <p:spPr>
          <a:xfrm>
            <a:off x="6481113" y="2872878"/>
            <a:ext cx="547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dirty="0"/>
              <a:t>An articulation point (AP) is </a:t>
            </a:r>
            <a:r>
              <a:rPr lang="en-US" sz="1800" dirty="0"/>
              <a:t>a</a:t>
            </a:r>
            <a:r>
              <a:rPr lang="ru-RU" sz="1800" i="0" dirty="0"/>
              <a:t> </a:t>
            </a:r>
            <a:r>
              <a:rPr lang="en-US" sz="1800" i="0" dirty="0"/>
              <a:t>node whose removal disconnects the graph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6402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7F7DD470-D457-807D-77AB-C39DD0632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53" y="1269164"/>
            <a:ext cx="4150006" cy="41500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Definitions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4FF3A-A2AF-A783-3CC6-DE21E85C2D61}"/>
              </a:ext>
            </a:extLst>
          </p:cNvPr>
          <p:cNvSpPr txBox="1"/>
          <p:nvPr/>
        </p:nvSpPr>
        <p:spPr>
          <a:xfrm>
            <a:off x="1338513" y="5134389"/>
            <a:ext cx="388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Giant Connected Component (GCC)</a:t>
            </a:r>
            <a:endParaRPr lang="ru-RU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72947-0353-9EF5-75E1-95124789BDDA}"/>
              </a:ext>
            </a:extLst>
          </p:cNvPr>
          <p:cNvSpPr txBox="1"/>
          <p:nvPr/>
        </p:nvSpPr>
        <p:spPr>
          <a:xfrm>
            <a:off x="6481113" y="2872878"/>
            <a:ext cx="547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dirty="0"/>
              <a:t>Giant connected component (GCC) is the largest connected component of the graph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551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85BC35-284E-E3CB-C104-C884A568E0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98"/>
          <a:stretch/>
        </p:blipFill>
        <p:spPr>
          <a:xfrm>
            <a:off x="1024359" y="2150380"/>
            <a:ext cx="10143281" cy="2899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Articulation points removal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AA78B3-A2DF-8269-E41D-54155EF482FC}"/>
              </a:ext>
            </a:extLst>
          </p:cNvPr>
          <p:cNvSpPr txBox="1"/>
          <p:nvPr/>
        </p:nvSpPr>
        <p:spPr>
          <a:xfrm>
            <a:off x="3729835" y="5441484"/>
            <a:ext cx="5374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Tian, L. et al. Articulation points in complex networks.</a:t>
            </a:r>
          </a:p>
          <a:p>
            <a:r>
              <a:rPr lang="en-US" dirty="0"/>
              <a:t>Nat. </a:t>
            </a:r>
            <a:r>
              <a:rPr lang="en-US" dirty="0" err="1"/>
              <a:t>Commun</a:t>
            </a:r>
            <a:r>
              <a:rPr lang="en-US" dirty="0"/>
              <a:t>. 8, 14223 </a:t>
            </a:r>
            <a:r>
              <a:rPr lang="en-US" dirty="0" err="1"/>
              <a:t>doi</a:t>
            </a:r>
            <a:r>
              <a:rPr lang="en-US" dirty="0"/>
              <a:t>: 10.1038/ncomms14223 (2017).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14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2D873F0-EF4A-9865-1472-EFE3289D1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88" y="1014449"/>
            <a:ext cx="6128279" cy="4596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Articulation points removal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42D52-B238-79CE-B5F5-FB30BBD427E8}"/>
              </a:ext>
            </a:extLst>
          </p:cNvPr>
          <p:cNvSpPr txBox="1"/>
          <p:nvPr/>
        </p:nvSpPr>
        <p:spPr>
          <a:xfrm>
            <a:off x="6096000" y="6198255"/>
            <a:ext cx="5374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Tian, L. et al. Articulation points in complex networks.</a:t>
            </a:r>
          </a:p>
          <a:p>
            <a:r>
              <a:rPr lang="en-US" dirty="0"/>
              <a:t>Nat. </a:t>
            </a:r>
            <a:r>
              <a:rPr lang="en-US" dirty="0" err="1"/>
              <a:t>Commun</a:t>
            </a:r>
            <a:r>
              <a:rPr lang="en-US" dirty="0"/>
              <a:t>. 8, 14223 </a:t>
            </a:r>
            <a:r>
              <a:rPr lang="en-US" dirty="0" err="1"/>
              <a:t>doi</a:t>
            </a:r>
            <a:r>
              <a:rPr lang="en-US" dirty="0"/>
              <a:t>: 10.1038/ncomms14223 (2017).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EE0540-B8DD-15B5-264B-D855802B794D}"/>
                  </a:ext>
                </a:extLst>
              </p:cNvPr>
              <p:cNvSpPr txBox="1"/>
              <p:nvPr/>
            </p:nvSpPr>
            <p:spPr>
              <a:xfrm>
                <a:off x="1595376" y="5610658"/>
                <a:ext cx="4232304" cy="587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Articulation points removal in the case of monoplex </a:t>
                </a:r>
                <a:r>
                  <a:rPr lang="en-US" sz="1600" dirty="0" err="1"/>
                  <a:t>Erdős</a:t>
                </a:r>
                <a:r>
                  <a:rPr lang="en-US" sz="1600" dirty="0"/>
                  <a:t>–</a:t>
                </a:r>
                <a:r>
                  <a:rPr lang="en-US" sz="1600" dirty="0" err="1"/>
                  <a:t>Rényi</a:t>
                </a:r>
                <a:r>
                  <a:rPr lang="en-US" sz="1600" dirty="0"/>
                  <a:t> network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1600" dirty="0"/>
                  <a:t>)</a:t>
                </a:r>
                <a:endParaRPr lang="ru-RU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EE0540-B8DD-15B5-264B-D855802B7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376" y="5610658"/>
                <a:ext cx="4232304" cy="587597"/>
              </a:xfrm>
              <a:prstGeom prst="rect">
                <a:avLst/>
              </a:prstGeom>
              <a:blipFill>
                <a:blip r:embed="rId4"/>
                <a:stretch>
                  <a:fillRect t="-3093" b="-123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Рисунок 21" descr="Изображение выглядит как текст, часы, векторн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105CC76B-9808-3D51-45EA-89D14331AA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0363" y="2362408"/>
            <a:ext cx="3633437" cy="200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88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Cascade failure of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D4472F-718D-61A2-7C32-CE7941D54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79" y="1768430"/>
            <a:ext cx="10252362" cy="36103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899A94-2CA0-D204-352A-ADA73692911A}"/>
              </a:ext>
            </a:extLst>
          </p:cNvPr>
          <p:cNvSpPr txBox="1"/>
          <p:nvPr/>
        </p:nvSpPr>
        <p:spPr>
          <a:xfrm>
            <a:off x="1857487" y="5605977"/>
            <a:ext cx="847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</a:t>
            </a:r>
            <a:r>
              <a:rPr lang="en-US" dirty="0" err="1"/>
              <a:t>Buldyrev</a:t>
            </a:r>
            <a:r>
              <a:rPr lang="en-US" dirty="0"/>
              <a:t>, S., </a:t>
            </a:r>
            <a:r>
              <a:rPr lang="en-US" dirty="0" err="1"/>
              <a:t>Parshani</a:t>
            </a:r>
            <a:r>
              <a:rPr lang="en-US" dirty="0"/>
              <a:t>, R., Paul, G. et al. Catastrophic cascade of failures in interdependent networks. Nature 464, 1025–1028 (2010). https://doi.org/10.1038/nature08932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713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CBDD4058-69AE-8E95-1561-7BC9D6DEF5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830253" y="991704"/>
            <a:ext cx="5866276" cy="43997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Cascade failure of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26E1B0-983D-7915-4BDE-A604FCED82D2}"/>
                  </a:ext>
                </a:extLst>
              </p:cNvPr>
              <p:cNvSpPr txBox="1"/>
              <p:nvPr/>
            </p:nvSpPr>
            <p:spPr>
              <a:xfrm>
                <a:off x="532972" y="5391411"/>
                <a:ext cx="7497441" cy="926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Size of the Giant Connected Component (GCC) that is left after a cascade of node failures in a two-layer </a:t>
                </a:r>
                <a:r>
                  <a:rPr lang="en-US" sz="1800" dirty="0" err="1"/>
                  <a:t>Erdős</a:t>
                </a:r>
                <a:r>
                  <a:rPr lang="en-US" sz="1800" dirty="0"/>
                  <a:t>–</a:t>
                </a:r>
                <a:r>
                  <a:rPr lang="en-US" sz="1800" dirty="0" err="1"/>
                  <a:t>Rényi</a:t>
                </a:r>
                <a:r>
                  <a:rPr lang="en-US" sz="1800" dirty="0"/>
                  <a:t> network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~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1800" dirty="0"/>
                  <a:t>).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is the fraction of nodes that are left after the failure</a:t>
                </a:r>
                <a:endParaRPr lang="ru-RU" sz="1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26E1B0-983D-7915-4BDE-A604FCED8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72" y="5391411"/>
                <a:ext cx="7497441" cy="926407"/>
              </a:xfrm>
              <a:prstGeom prst="rect">
                <a:avLst/>
              </a:prstGeom>
              <a:blipFill>
                <a:blip r:embed="rId4"/>
                <a:stretch>
                  <a:fillRect t="-3289" r="-488" b="-9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29E04E6-31ED-EF1B-77FF-AA08CFB30627}"/>
              </a:ext>
            </a:extLst>
          </p:cNvPr>
          <p:cNvSpPr txBox="1"/>
          <p:nvPr/>
        </p:nvSpPr>
        <p:spPr>
          <a:xfrm>
            <a:off x="8030413" y="5538768"/>
            <a:ext cx="4155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</a:t>
            </a:r>
            <a:r>
              <a:rPr lang="en-US" dirty="0" err="1"/>
              <a:t>Buldyrev</a:t>
            </a:r>
            <a:r>
              <a:rPr lang="en-US" dirty="0"/>
              <a:t>, S., </a:t>
            </a:r>
            <a:r>
              <a:rPr lang="en-US" dirty="0" err="1"/>
              <a:t>Parshani</a:t>
            </a:r>
            <a:r>
              <a:rPr lang="en-US" dirty="0"/>
              <a:t>, R., Paul, G. et al. Catastrophic cascade of failures in interdependent networks. Nature 464, 1025–1028 (2010). https://doi.org/10.1038/nature08932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5258C14-D139-9DF1-B4E3-AF9866249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167" y="2478375"/>
            <a:ext cx="5398942" cy="19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47933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l slides">
  <a:themeElements>
    <a:clrScheme name="Basic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AC50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1372</TotalTime>
  <Words>903</Words>
  <Application>Microsoft Office PowerPoint</Application>
  <PresentationFormat>Широкоэкранный</PresentationFormat>
  <Paragraphs>162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Arial Unicode MS</vt:lpstr>
      <vt:lpstr>Calibri</vt:lpstr>
      <vt:lpstr>Cambria Math</vt:lpstr>
      <vt:lpstr>General slides</vt:lpstr>
      <vt:lpstr>Презентация PowerPoint</vt:lpstr>
      <vt:lpstr>Introduction. Networks</vt:lpstr>
      <vt:lpstr>Introduction. Networks</vt:lpstr>
      <vt:lpstr>Introduction. Definitions</vt:lpstr>
      <vt:lpstr>Introduction. Definitions</vt:lpstr>
      <vt:lpstr>Introduction. Articulation points removal</vt:lpstr>
      <vt:lpstr>Introduction. Articulation points removal</vt:lpstr>
      <vt:lpstr>Introduction. Cascade failure of nodes</vt:lpstr>
      <vt:lpstr>Introduction. Cascade failure of nodes</vt:lpstr>
      <vt:lpstr>Aim</vt:lpstr>
      <vt:lpstr>Objectives</vt:lpstr>
      <vt:lpstr>Algorithms and methodology</vt:lpstr>
      <vt:lpstr>Results. ER multiplex network</vt:lpstr>
      <vt:lpstr>Results. ER multiplex network</vt:lpstr>
      <vt:lpstr>Results. GCC size</vt:lpstr>
      <vt:lpstr>Results. Scale-free multiplex network</vt:lpstr>
      <vt:lpstr>Results. Random graph models comparison</vt:lpstr>
      <vt:lpstr>Discussion and conclusions</vt:lpstr>
      <vt:lpstr>Current status and outlook</vt:lpstr>
      <vt:lpstr>Acknowledgements</vt:lpstr>
      <vt:lpstr>Thank you for attention</vt:lpstr>
      <vt:lpstr>Appendix. Number of AP removal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Daria Tokmeninova</dc:creator>
  <cp:lastModifiedBy>Artem Vergazov</cp:lastModifiedBy>
  <cp:revision>437</cp:revision>
  <cp:lastPrinted>2023-04-23T20:28:46Z</cp:lastPrinted>
  <dcterms:modified xsi:type="dcterms:W3CDTF">2023-04-23T20:29:31Z</dcterms:modified>
</cp:coreProperties>
</file>