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  <p:sldMasterId id="2147483684" r:id="rId2"/>
  </p:sldMasterIdLst>
  <p:notesMasterIdLst>
    <p:notesMasterId r:id="rId36"/>
  </p:notesMasterIdLst>
  <p:handoutMasterIdLst>
    <p:handoutMasterId r:id="rId37"/>
  </p:handoutMasterIdLst>
  <p:sldIdLst>
    <p:sldId id="258" r:id="rId3"/>
    <p:sldId id="269" r:id="rId4"/>
    <p:sldId id="287" r:id="rId5"/>
    <p:sldId id="311" r:id="rId6"/>
    <p:sldId id="312" r:id="rId7"/>
    <p:sldId id="313" r:id="rId8"/>
    <p:sldId id="314" r:id="rId9"/>
    <p:sldId id="315" r:id="rId10"/>
    <p:sldId id="300" r:id="rId11"/>
    <p:sldId id="299" r:id="rId12"/>
    <p:sldId id="301" r:id="rId13"/>
    <p:sldId id="316" r:id="rId14"/>
    <p:sldId id="317" r:id="rId15"/>
    <p:sldId id="318" r:id="rId16"/>
    <p:sldId id="319" r:id="rId17"/>
    <p:sldId id="320" r:id="rId18"/>
    <p:sldId id="321" r:id="rId19"/>
    <p:sldId id="322" r:id="rId20"/>
    <p:sldId id="323" r:id="rId21"/>
    <p:sldId id="324" r:id="rId22"/>
    <p:sldId id="325" r:id="rId23"/>
    <p:sldId id="273" r:id="rId24"/>
    <p:sldId id="326" r:id="rId25"/>
    <p:sldId id="330" r:id="rId26"/>
    <p:sldId id="327" r:id="rId27"/>
    <p:sldId id="331" r:id="rId28"/>
    <p:sldId id="328" r:id="rId29"/>
    <p:sldId id="329" r:id="rId30"/>
    <p:sldId id="282" r:id="rId31"/>
    <p:sldId id="281" r:id="rId32"/>
    <p:sldId id="298" r:id="rId33"/>
    <p:sldId id="302" r:id="rId34"/>
    <p:sldId id="310" r:id="rId3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34F7BABD-A874-43C2-BEC6-5874C068E556}">
          <p14:sldIdLst>
            <p14:sldId id="258"/>
          </p14:sldIdLst>
        </p14:section>
        <p14:section name="Intro" id="{BF2B4511-21C4-4BF4-AB3B-FCE08CA16F90}">
          <p14:sldIdLst>
            <p14:sldId id="269"/>
            <p14:sldId id="287"/>
            <p14:sldId id="311"/>
            <p14:sldId id="312"/>
            <p14:sldId id="313"/>
            <p14:sldId id="314"/>
            <p14:sldId id="315"/>
            <p14:sldId id="300"/>
            <p14:sldId id="299"/>
            <p14:sldId id="301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Aim, objectives and algos" id="{8145CC42-0768-478D-BD22-0FEF6CF4CC4F}">
          <p14:sldIdLst>
            <p14:sldId id="325"/>
            <p14:sldId id="273"/>
          </p14:sldIdLst>
        </p14:section>
        <p14:section name="Results" id="{B06BA2BD-6320-43F7-A612-52CCD499E7D9}">
          <p14:sldIdLst>
            <p14:sldId id="326"/>
            <p14:sldId id="330"/>
            <p14:sldId id="327"/>
            <p14:sldId id="331"/>
            <p14:sldId id="328"/>
            <p14:sldId id="329"/>
          </p14:sldIdLst>
        </p14:section>
        <p14:section name="Outro" id="{86DEF59E-D1B8-417C-90D9-69C5C156D2F1}">
          <p14:sldIdLst>
            <p14:sldId id="282"/>
            <p14:sldId id="281"/>
            <p14:sldId id="298"/>
            <p14:sldId id="302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7" autoAdjust="0"/>
    <p:restoredTop sz="85767" autoAdjust="0"/>
  </p:normalViewPr>
  <p:slideViewPr>
    <p:cSldViewPr snapToGrid="0">
      <p:cViewPr>
        <p:scale>
          <a:sx n="75" d="100"/>
          <a:sy n="75" d="100"/>
        </p:scale>
        <p:origin x="782" y="48"/>
      </p:cViewPr>
      <p:guideLst>
        <p:guide orient="horz" pos="3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35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C67-A537-4015-B65B-23BD5E60E715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9063-6C6E-4FEA-B269-E10B5866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0313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19585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9986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9660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13060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28834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47946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061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57419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674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2032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3820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445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86484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9852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37587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61717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68129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1787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94819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262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8916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29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Font typeface="Arial" panose="020B0604020202020204" pitchFamily="34" charset="0"/>
              <a:buNone/>
            </a:pPr>
            <a:endParaRPr lang="ru-RU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76583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37788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2905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2843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26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8899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93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8195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97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 preserve="1">
  <p:cSld name="Cover+partners">
    <p:bg>
      <p:bgPr>
        <a:solidFill>
          <a:srgbClr val="AAC50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0279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 preserve="1" userDrawn="1">
  <p:cSld name="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 preserve="1">
  <p:cSld name="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 preserve="1">
  <p:cSld name="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4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369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 preserve="1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 preserve="1">
  <p:cSld name="3_Cover+partners">
    <p:bg>
      <p:bgPr>
        <a:solidFill>
          <a:srgbClr val="AAC50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201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8" r:id="rId3"/>
    <p:sldLayoutId id="2147483679" r:id="rId4"/>
    <p:sldLayoutId id="2147483680" r:id="rId5"/>
    <p:sldLayoutId id="2147483682" r:id="rId6"/>
    <p:sldLayoutId id="2147483675" r:id="rId7"/>
    <p:sldLayoutId id="2147483681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emVergazov/ap_in_multiplex_network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003228" y="359685"/>
            <a:ext cx="3093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Advanced Computational Science</a:t>
            </a:r>
            <a:endParaRPr lang="ru-RU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86927" y="1919577"/>
            <a:ext cx="10075654" cy="20027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Articulation Points in Multiplex Networks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95967" y="412368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/>
            <a:r>
              <a:rPr lang="en-US" sz="2000" b="0" dirty="0"/>
              <a:t>Student: </a:t>
            </a:r>
            <a:r>
              <a:rPr lang="en-US" sz="2000" b="0" i="1" dirty="0"/>
              <a:t>Artem Vergazov</a:t>
            </a:r>
          </a:p>
          <a:p>
            <a:pPr algn="r"/>
            <a:r>
              <a:rPr lang="en-US" sz="2000" b="0" dirty="0"/>
              <a:t>Research Advisor: </a:t>
            </a:r>
            <a:r>
              <a:rPr lang="en-US" sz="2000" b="0" i="1" dirty="0"/>
              <a:t>Vladimir </a:t>
            </a:r>
            <a:r>
              <a:rPr lang="en-US" sz="2000" b="0" i="1" dirty="0" err="1"/>
              <a:t>Palyulin</a:t>
            </a:r>
            <a:endParaRPr lang="en-US" dirty="0"/>
          </a:p>
          <a:p>
            <a:pPr indent="-457200">
              <a:buFontTx/>
              <a:buChar char="-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204795" y="5938164"/>
            <a:ext cx="6400800" cy="340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3200" b="0" kern="1200">
                <a:solidFill>
                  <a:srgbClr val="595959"/>
                </a:solidFill>
                <a:latin typeface="Arial Unicode MS"/>
                <a:ea typeface="+mn-ea"/>
                <a:cs typeface="Arial Unicode MS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January 2023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F7DD470-D457-807D-77AB-C39DD063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053" y="1269164"/>
            <a:ext cx="4150006" cy="41500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Definitions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4FF3A-A2AF-A783-3CC6-DE21E85C2D61}"/>
              </a:ext>
            </a:extLst>
          </p:cNvPr>
          <p:cNvSpPr txBox="1"/>
          <p:nvPr/>
        </p:nvSpPr>
        <p:spPr>
          <a:xfrm>
            <a:off x="1338513" y="5134389"/>
            <a:ext cx="388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Giant Connected Component (GCC)</a:t>
            </a:r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2947-0353-9EF5-75E1-95124789BDDA}"/>
              </a:ext>
            </a:extLst>
          </p:cNvPr>
          <p:cNvSpPr txBox="1"/>
          <p:nvPr/>
        </p:nvSpPr>
        <p:spPr>
          <a:xfrm>
            <a:off x="6481113" y="2872878"/>
            <a:ext cx="54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/>
              <a:t>Giant connected component (GCC) is the largest connected component of the graph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3551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02B4E59-C339-6CDA-1A6E-A6B6CDBBEE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217" y="1127311"/>
            <a:ext cx="6039595" cy="4529696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CA7F8361-7480-C710-7DBB-B9BB0DCA5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828" y="1197594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A42D52-B238-79CE-B5F5-FB30BBD427E8}"/>
              </a:ext>
            </a:extLst>
          </p:cNvPr>
          <p:cNvSpPr txBox="1"/>
          <p:nvPr/>
        </p:nvSpPr>
        <p:spPr>
          <a:xfrm>
            <a:off x="6096000" y="6198255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EE0540-B8DD-15B5-264B-D855802B794D}"/>
                  </a:ext>
                </a:extLst>
              </p:cNvPr>
              <p:cNvSpPr txBox="1"/>
              <p:nvPr/>
            </p:nvSpPr>
            <p:spPr>
              <a:xfrm>
                <a:off x="1462145" y="5775906"/>
                <a:ext cx="9672019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Articulation points removal</a:t>
                </a:r>
                <a:r>
                  <a:rPr lang="ru-RU" sz="1600" dirty="0"/>
                  <a:t> </a:t>
                </a:r>
                <a:r>
                  <a:rPr lang="en-US" sz="1600" dirty="0"/>
                  <a:t>and GCC size in the case of monoplex Erdős–Rényi network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1EE0540-B8DD-15B5-264B-D855802B7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45" y="5775906"/>
                <a:ext cx="9672019" cy="341376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8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D5B6C8-6DDE-3A80-EF10-36F1BF488982}"/>
              </a:ext>
            </a:extLst>
          </p:cNvPr>
          <p:cNvSpPr/>
          <p:nvPr/>
        </p:nvSpPr>
        <p:spPr>
          <a:xfrm>
            <a:off x="5458460" y="4034164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47F89B9A-A2BE-6EF2-5D62-A711BCC9A049}"/>
              </a:ext>
            </a:extLst>
          </p:cNvPr>
          <p:cNvSpPr/>
          <p:nvPr/>
        </p:nvSpPr>
        <p:spPr>
          <a:xfrm flipH="1">
            <a:off x="5004589" y="2932829"/>
            <a:ext cx="907733" cy="1174351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BB4E1A99-47D1-F4AB-82BB-50286C930D06}"/>
              </a:ext>
            </a:extLst>
          </p:cNvPr>
          <p:cNvSpPr/>
          <p:nvPr/>
        </p:nvSpPr>
        <p:spPr>
          <a:xfrm flipH="1">
            <a:off x="5260154" y="3513312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D15C514B-FCEF-4588-6E5B-C7825B300FA3}"/>
              </a:ext>
            </a:extLst>
          </p:cNvPr>
          <p:cNvSpPr/>
          <p:nvPr/>
        </p:nvSpPr>
        <p:spPr>
          <a:xfrm flipH="1">
            <a:off x="5267103" y="4115786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9FCE936-7B6E-2BAC-5A6F-5BC03D10A1FD}"/>
              </a:ext>
            </a:extLst>
          </p:cNvPr>
          <p:cNvCxnSpPr/>
          <p:nvPr/>
        </p:nvCxnSpPr>
        <p:spPr>
          <a:xfrm>
            <a:off x="5589270" y="410005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4D7A00-E803-F7AE-9153-06F4DD09A672}"/>
              </a:ext>
            </a:extLst>
          </p:cNvPr>
          <p:cNvSpPr/>
          <p:nvPr/>
        </p:nvSpPr>
        <p:spPr>
          <a:xfrm>
            <a:off x="6593840" y="4034164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уга 35">
            <a:extLst>
              <a:ext uri="{FF2B5EF4-FFF2-40B4-BE49-F238E27FC236}">
                <a16:creationId xmlns:a16="http://schemas.microsoft.com/office/drawing/2014/main" id="{19F71186-FACF-54AF-3068-C2C70CDCA71E}"/>
              </a:ext>
            </a:extLst>
          </p:cNvPr>
          <p:cNvSpPr/>
          <p:nvPr/>
        </p:nvSpPr>
        <p:spPr>
          <a:xfrm>
            <a:off x="6513194" y="35001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>
            <a:extLst>
              <a:ext uri="{FF2B5EF4-FFF2-40B4-BE49-F238E27FC236}">
                <a16:creationId xmlns:a16="http://schemas.microsoft.com/office/drawing/2014/main" id="{0413B244-249A-9876-3961-DC4EB5D8B4F6}"/>
              </a:ext>
            </a:extLst>
          </p:cNvPr>
          <p:cNvSpPr/>
          <p:nvPr/>
        </p:nvSpPr>
        <p:spPr>
          <a:xfrm>
            <a:off x="6492372" y="4102070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3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D5B6C8-6DDE-3A80-EF10-36F1BF488982}"/>
              </a:ext>
            </a:extLst>
          </p:cNvPr>
          <p:cNvSpPr/>
          <p:nvPr/>
        </p:nvSpPr>
        <p:spPr>
          <a:xfrm>
            <a:off x="5458460" y="4034164"/>
            <a:ext cx="121920" cy="1279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47F89B9A-A2BE-6EF2-5D62-A711BCC9A049}"/>
              </a:ext>
            </a:extLst>
          </p:cNvPr>
          <p:cNvSpPr/>
          <p:nvPr/>
        </p:nvSpPr>
        <p:spPr>
          <a:xfrm flipH="1">
            <a:off x="5004589" y="2932829"/>
            <a:ext cx="907733" cy="1174351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BB4E1A99-47D1-F4AB-82BB-50286C930D06}"/>
              </a:ext>
            </a:extLst>
          </p:cNvPr>
          <p:cNvSpPr/>
          <p:nvPr/>
        </p:nvSpPr>
        <p:spPr>
          <a:xfrm flipH="1">
            <a:off x="5260154" y="3513312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D15C514B-FCEF-4588-6E5B-C7825B300FA3}"/>
              </a:ext>
            </a:extLst>
          </p:cNvPr>
          <p:cNvSpPr/>
          <p:nvPr/>
        </p:nvSpPr>
        <p:spPr>
          <a:xfrm flipH="1">
            <a:off x="5267103" y="4115786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9FCE936-7B6E-2BAC-5A6F-5BC03D10A1FD}"/>
              </a:ext>
            </a:extLst>
          </p:cNvPr>
          <p:cNvCxnSpPr/>
          <p:nvPr/>
        </p:nvCxnSpPr>
        <p:spPr>
          <a:xfrm>
            <a:off x="5589270" y="410005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4D7A00-E803-F7AE-9153-06F4DD09A672}"/>
              </a:ext>
            </a:extLst>
          </p:cNvPr>
          <p:cNvSpPr/>
          <p:nvPr/>
        </p:nvSpPr>
        <p:spPr>
          <a:xfrm>
            <a:off x="6593840" y="4034164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уга 35">
            <a:extLst>
              <a:ext uri="{FF2B5EF4-FFF2-40B4-BE49-F238E27FC236}">
                <a16:creationId xmlns:a16="http://schemas.microsoft.com/office/drawing/2014/main" id="{19F71186-FACF-54AF-3068-C2C70CDCA71E}"/>
              </a:ext>
            </a:extLst>
          </p:cNvPr>
          <p:cNvSpPr/>
          <p:nvPr/>
        </p:nvSpPr>
        <p:spPr>
          <a:xfrm>
            <a:off x="6513194" y="35001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>
            <a:extLst>
              <a:ext uri="{FF2B5EF4-FFF2-40B4-BE49-F238E27FC236}">
                <a16:creationId xmlns:a16="http://schemas.microsoft.com/office/drawing/2014/main" id="{0413B244-249A-9876-3961-DC4EB5D8B4F6}"/>
              </a:ext>
            </a:extLst>
          </p:cNvPr>
          <p:cNvSpPr/>
          <p:nvPr/>
        </p:nvSpPr>
        <p:spPr>
          <a:xfrm>
            <a:off x="6492372" y="4102070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96E7050-FE35-98E6-7B70-A8A79CB8F17D}"/>
              </a:ext>
            </a:extLst>
          </p:cNvPr>
          <p:cNvCxnSpPr>
            <a:cxnSpLocks/>
          </p:cNvCxnSpPr>
          <p:nvPr/>
        </p:nvCxnSpPr>
        <p:spPr>
          <a:xfrm>
            <a:off x="4503420" y="4115786"/>
            <a:ext cx="6502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31A2E7A-304E-9BF2-B299-2A9FD801DEC7}"/>
              </a:ext>
            </a:extLst>
          </p:cNvPr>
          <p:cNvSpPr txBox="1"/>
          <p:nvPr/>
        </p:nvSpPr>
        <p:spPr>
          <a:xfrm>
            <a:off x="3787945" y="3951719"/>
            <a:ext cx="808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Failure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3921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B6D5B6C8-6DDE-3A80-EF10-36F1BF488982}"/>
              </a:ext>
            </a:extLst>
          </p:cNvPr>
          <p:cNvSpPr/>
          <p:nvPr/>
        </p:nvSpPr>
        <p:spPr>
          <a:xfrm>
            <a:off x="5458460" y="4034164"/>
            <a:ext cx="121920" cy="12795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47F89B9A-A2BE-6EF2-5D62-A711BCC9A049}"/>
              </a:ext>
            </a:extLst>
          </p:cNvPr>
          <p:cNvSpPr/>
          <p:nvPr/>
        </p:nvSpPr>
        <p:spPr>
          <a:xfrm flipH="1">
            <a:off x="5004589" y="2932829"/>
            <a:ext cx="907733" cy="1174351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Дуга 22">
            <a:extLst>
              <a:ext uri="{FF2B5EF4-FFF2-40B4-BE49-F238E27FC236}">
                <a16:creationId xmlns:a16="http://schemas.microsoft.com/office/drawing/2014/main" id="{BB4E1A99-47D1-F4AB-82BB-50286C930D06}"/>
              </a:ext>
            </a:extLst>
          </p:cNvPr>
          <p:cNvSpPr/>
          <p:nvPr/>
        </p:nvSpPr>
        <p:spPr>
          <a:xfrm flipH="1">
            <a:off x="5260154" y="3513312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Дуга 23">
            <a:extLst>
              <a:ext uri="{FF2B5EF4-FFF2-40B4-BE49-F238E27FC236}">
                <a16:creationId xmlns:a16="http://schemas.microsoft.com/office/drawing/2014/main" id="{D15C514B-FCEF-4588-6E5B-C7825B300FA3}"/>
              </a:ext>
            </a:extLst>
          </p:cNvPr>
          <p:cNvSpPr/>
          <p:nvPr/>
        </p:nvSpPr>
        <p:spPr>
          <a:xfrm flipH="1">
            <a:off x="5267103" y="4115786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9FCE936-7B6E-2BAC-5A6F-5BC03D10A1FD}"/>
              </a:ext>
            </a:extLst>
          </p:cNvPr>
          <p:cNvCxnSpPr/>
          <p:nvPr/>
        </p:nvCxnSpPr>
        <p:spPr>
          <a:xfrm>
            <a:off x="5589270" y="4100052"/>
            <a:ext cx="10134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84D7A00-E803-F7AE-9153-06F4DD09A672}"/>
              </a:ext>
            </a:extLst>
          </p:cNvPr>
          <p:cNvSpPr/>
          <p:nvPr/>
        </p:nvSpPr>
        <p:spPr>
          <a:xfrm>
            <a:off x="6593840" y="4034164"/>
            <a:ext cx="121920" cy="127952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Дуга 35">
            <a:extLst>
              <a:ext uri="{FF2B5EF4-FFF2-40B4-BE49-F238E27FC236}">
                <a16:creationId xmlns:a16="http://schemas.microsoft.com/office/drawing/2014/main" id="{19F71186-FACF-54AF-3068-C2C70CDCA71E}"/>
              </a:ext>
            </a:extLst>
          </p:cNvPr>
          <p:cNvSpPr/>
          <p:nvPr/>
        </p:nvSpPr>
        <p:spPr>
          <a:xfrm>
            <a:off x="6513194" y="35001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Дуга 36">
            <a:extLst>
              <a:ext uri="{FF2B5EF4-FFF2-40B4-BE49-F238E27FC236}">
                <a16:creationId xmlns:a16="http://schemas.microsoft.com/office/drawing/2014/main" id="{0413B244-249A-9876-3961-DC4EB5D8B4F6}"/>
              </a:ext>
            </a:extLst>
          </p:cNvPr>
          <p:cNvSpPr/>
          <p:nvPr/>
        </p:nvSpPr>
        <p:spPr>
          <a:xfrm>
            <a:off x="6492372" y="4102070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8957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38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Дуга 32">
            <a:extLst>
              <a:ext uri="{FF2B5EF4-FFF2-40B4-BE49-F238E27FC236}">
                <a16:creationId xmlns:a16="http://schemas.microsoft.com/office/drawing/2014/main" id="{5F7E06D9-3A90-BCCD-AEB6-11E5D233FBE4}"/>
              </a:ext>
            </a:extLst>
          </p:cNvPr>
          <p:cNvSpPr/>
          <p:nvPr/>
        </p:nvSpPr>
        <p:spPr>
          <a:xfrm>
            <a:off x="5787205" y="1754664"/>
            <a:ext cx="1710875" cy="2940242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Дуга 34">
            <a:extLst>
              <a:ext uri="{FF2B5EF4-FFF2-40B4-BE49-F238E27FC236}">
                <a16:creationId xmlns:a16="http://schemas.microsoft.com/office/drawing/2014/main" id="{D34E04DE-C648-4C59-E5EC-BBF5A6DEDBCC}"/>
              </a:ext>
            </a:extLst>
          </p:cNvPr>
          <p:cNvSpPr/>
          <p:nvPr/>
        </p:nvSpPr>
        <p:spPr>
          <a:xfrm>
            <a:off x="6487649" y="2915648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36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792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80BAA76E-17B7-D629-D0BE-80364504D156}"/>
              </a:ext>
            </a:extLst>
          </p:cNvPr>
          <p:cNvSpPr/>
          <p:nvPr/>
        </p:nvSpPr>
        <p:spPr>
          <a:xfrm flipH="1">
            <a:off x="5255894" y="2346960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01114881-1543-37DD-8D30-8E36CB1B2EEB}"/>
              </a:ext>
            </a:extLst>
          </p:cNvPr>
          <p:cNvSpPr/>
          <p:nvPr/>
        </p:nvSpPr>
        <p:spPr>
          <a:xfrm flipH="1">
            <a:off x="5004592" y="1756299"/>
            <a:ext cx="907733" cy="1202365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901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A235846F-C40C-CA16-8FE5-CBA3F380B311}"/>
              </a:ext>
            </a:extLst>
          </p:cNvPr>
          <p:cNvSpPr/>
          <p:nvPr/>
        </p:nvSpPr>
        <p:spPr>
          <a:xfrm>
            <a:off x="5458460" y="1690688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0A4B918-C3D6-F795-DB25-34556D4CAE01}"/>
              </a:ext>
            </a:extLst>
          </p:cNvPr>
          <p:cNvSpPr/>
          <p:nvPr/>
        </p:nvSpPr>
        <p:spPr>
          <a:xfrm>
            <a:off x="5458460" y="2862426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B4C3D02-BF89-989B-E751-5DCAE8D4C0EF}"/>
              </a:ext>
            </a:extLst>
          </p:cNvPr>
          <p:cNvSpPr/>
          <p:nvPr/>
        </p:nvSpPr>
        <p:spPr>
          <a:xfrm>
            <a:off x="5458460" y="2276557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C5F2D4E-975B-9949-DEE2-8DDF8B27AF61}"/>
              </a:ext>
            </a:extLst>
          </p:cNvPr>
          <p:cNvSpPr/>
          <p:nvPr/>
        </p:nvSpPr>
        <p:spPr>
          <a:xfrm>
            <a:off x="5458460" y="3448295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10C4578-9797-7D98-504F-553E01364A58}"/>
              </a:ext>
            </a:extLst>
          </p:cNvPr>
          <p:cNvSpPr/>
          <p:nvPr/>
        </p:nvSpPr>
        <p:spPr>
          <a:xfrm>
            <a:off x="5458460" y="4620032"/>
            <a:ext cx="121920" cy="12795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7694F-056A-7CBF-EDE1-6DA0FBC509B3}"/>
              </a:ext>
            </a:extLst>
          </p:cNvPr>
          <p:cNvSpPr txBox="1"/>
          <p:nvPr/>
        </p:nvSpPr>
        <p:spPr>
          <a:xfrm>
            <a:off x="4503420" y="5013423"/>
            <a:ext cx="191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grids layer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CDFD1-A428-2611-9755-1545E6B53D3D}"/>
              </a:ext>
            </a:extLst>
          </p:cNvPr>
          <p:cNvSpPr txBox="1"/>
          <p:nvPr/>
        </p:nvSpPr>
        <p:spPr>
          <a:xfrm>
            <a:off x="6189980" y="5013423"/>
            <a:ext cx="229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servers layer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200904E7-44DD-9531-8111-6B35706F6650}"/>
              </a:ext>
            </a:extLst>
          </p:cNvPr>
          <p:cNvSpPr/>
          <p:nvPr/>
        </p:nvSpPr>
        <p:spPr>
          <a:xfrm flipH="1">
            <a:off x="5303519" y="1754664"/>
            <a:ext cx="405131" cy="592296"/>
          </a:xfrm>
          <a:prstGeom prst="arc">
            <a:avLst>
              <a:gd name="adj1" fmla="val 16200000"/>
              <a:gd name="adj2" fmla="val 5481483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41BFC70F-1983-BAAF-FE6A-AEBBCD9EA951}"/>
              </a:ext>
            </a:extLst>
          </p:cNvPr>
          <p:cNvCxnSpPr>
            <a:stCxn id="3" idx="6"/>
            <a:endCxn id="11" idx="2"/>
          </p:cNvCxnSpPr>
          <p:nvPr/>
        </p:nvCxnSpPr>
        <p:spPr>
          <a:xfrm>
            <a:off x="5580380" y="1754664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8286AF2-FB33-ABEB-9EB9-81BCBE8488F2}"/>
              </a:ext>
            </a:extLst>
          </p:cNvPr>
          <p:cNvCxnSpPr/>
          <p:nvPr/>
        </p:nvCxnSpPr>
        <p:spPr>
          <a:xfrm>
            <a:off x="5589270" y="2346960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700B7396-AF0C-8372-9208-6F99852584BE}"/>
              </a:ext>
            </a:extLst>
          </p:cNvPr>
          <p:cNvCxnSpPr/>
          <p:nvPr/>
        </p:nvCxnSpPr>
        <p:spPr>
          <a:xfrm>
            <a:off x="5589270" y="2927273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2FDE113B-8B58-A407-BF86-ACDD87400F40}"/>
              </a:ext>
            </a:extLst>
          </p:cNvPr>
          <p:cNvCxnSpPr/>
          <p:nvPr/>
        </p:nvCxnSpPr>
        <p:spPr>
          <a:xfrm>
            <a:off x="5580380" y="3513312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A622801-A0BD-E478-745B-64CEC298FAC3}"/>
              </a:ext>
            </a:extLst>
          </p:cNvPr>
          <p:cNvCxnSpPr/>
          <p:nvPr/>
        </p:nvCxnSpPr>
        <p:spPr>
          <a:xfrm>
            <a:off x="5589270" y="4694906"/>
            <a:ext cx="101346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B7C76621-74FA-C5E2-9358-DDD8699580B4}"/>
              </a:ext>
            </a:extLst>
          </p:cNvPr>
          <p:cNvSpPr/>
          <p:nvPr/>
        </p:nvSpPr>
        <p:spPr>
          <a:xfrm>
            <a:off x="6593840" y="1690688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6AD8C45-1462-FBAE-97EB-1A34981073FF}"/>
              </a:ext>
            </a:extLst>
          </p:cNvPr>
          <p:cNvSpPr/>
          <p:nvPr/>
        </p:nvSpPr>
        <p:spPr>
          <a:xfrm>
            <a:off x="6593840" y="2862426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0D0ACFCE-2F5D-3BA4-FD1D-19D89C2872BA}"/>
              </a:ext>
            </a:extLst>
          </p:cNvPr>
          <p:cNvSpPr/>
          <p:nvPr/>
        </p:nvSpPr>
        <p:spPr>
          <a:xfrm>
            <a:off x="6593840" y="2276557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40F4BA07-5C2F-9C7A-B22F-25F836D7F9FA}"/>
              </a:ext>
            </a:extLst>
          </p:cNvPr>
          <p:cNvSpPr/>
          <p:nvPr/>
        </p:nvSpPr>
        <p:spPr>
          <a:xfrm>
            <a:off x="6593840" y="3448295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33C12546-46D1-AC5B-76B8-AD8BD9AFA4FA}"/>
              </a:ext>
            </a:extLst>
          </p:cNvPr>
          <p:cNvSpPr/>
          <p:nvPr/>
        </p:nvSpPr>
        <p:spPr>
          <a:xfrm>
            <a:off x="6593840" y="4620032"/>
            <a:ext cx="121920" cy="127952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Дуга 33">
            <a:extLst>
              <a:ext uri="{FF2B5EF4-FFF2-40B4-BE49-F238E27FC236}">
                <a16:creationId xmlns:a16="http://schemas.microsoft.com/office/drawing/2014/main" id="{42C05E73-770B-4DD0-7367-0050F3D571E9}"/>
              </a:ext>
            </a:extLst>
          </p:cNvPr>
          <p:cNvSpPr/>
          <p:nvPr/>
        </p:nvSpPr>
        <p:spPr>
          <a:xfrm>
            <a:off x="6476271" y="1747537"/>
            <a:ext cx="405131" cy="599424"/>
          </a:xfrm>
          <a:prstGeom prst="arc">
            <a:avLst>
              <a:gd name="adj1" fmla="val 16200000"/>
              <a:gd name="adj2" fmla="val 5481483"/>
            </a:avLst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582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9" name="Рисунок 8" descr="Изображение выглядит как текст, антенна&#10;&#10;Автоматически созданное описание">
            <a:extLst>
              <a:ext uri="{FF2B5EF4-FFF2-40B4-BE49-F238E27FC236}">
                <a16:creationId xmlns:a16="http://schemas.microsoft.com/office/drawing/2014/main" id="{E2514A57-8891-6846-9056-A70D0E7F9B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543" t="12857" r="10514" b="11486"/>
          <a:stretch/>
        </p:blipFill>
        <p:spPr>
          <a:xfrm>
            <a:off x="6350725" y="2030964"/>
            <a:ext cx="4519749" cy="3377058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красный, сидит, внутренний, растение&#10;&#10;Автоматически созданное описание">
            <a:extLst>
              <a:ext uri="{FF2B5EF4-FFF2-40B4-BE49-F238E27FC236}">
                <a16:creationId xmlns:a16="http://schemas.microsoft.com/office/drawing/2014/main" id="{19494788-1032-6567-7B95-6C898CF4A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331" y="2030964"/>
            <a:ext cx="4635841" cy="33770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5E75583-59BE-8DC8-9F5D-272C0155E1A4}"/>
              </a:ext>
            </a:extLst>
          </p:cNvPr>
          <p:cNvSpPr txBox="1"/>
          <p:nvPr/>
        </p:nvSpPr>
        <p:spPr>
          <a:xfrm>
            <a:off x="2320514" y="5670186"/>
            <a:ext cx="1842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Simple network</a:t>
            </a:r>
            <a:endParaRPr lang="ru-RU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69085F-75EC-8DAC-8FD7-1A8F1867DBE1}"/>
              </a:ext>
            </a:extLst>
          </p:cNvPr>
          <p:cNvSpPr txBox="1"/>
          <p:nvPr/>
        </p:nvSpPr>
        <p:spPr>
          <a:xfrm>
            <a:off x="7799294" y="5670186"/>
            <a:ext cx="207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Multiplex network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826786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899A94-2CA0-D204-352A-ADA73692911A}"/>
              </a:ext>
            </a:extLst>
          </p:cNvPr>
          <p:cNvSpPr txBox="1"/>
          <p:nvPr/>
        </p:nvSpPr>
        <p:spPr>
          <a:xfrm>
            <a:off x="1857487" y="5605977"/>
            <a:ext cx="8477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1915755-6467-B4C9-DEBA-96D7DDF50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6" y="1584800"/>
            <a:ext cx="10382388" cy="368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5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&amp; 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Study AP removal process in multiplex networks applying cascade failure of nodes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</a:t>
            </a:r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multiplex networks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scale-free networks</a:t>
            </a:r>
          </a:p>
          <a:p>
            <a:endParaRPr lang="en-US" dirty="0"/>
          </a:p>
          <a:p>
            <a:r>
              <a:rPr lang="en-US" dirty="0"/>
              <a:t>Study the difference in behavior between simple and multiplex cases</a:t>
            </a:r>
          </a:p>
          <a:p>
            <a:endParaRPr lang="en-US" dirty="0"/>
          </a:p>
          <a:p>
            <a:r>
              <a:rPr lang="en-US" dirty="0"/>
              <a:t>Compare different random graph models</a:t>
            </a:r>
          </a:p>
        </p:txBody>
      </p:sp>
    </p:spTree>
    <p:extLst>
      <p:ext uri="{BB962C8B-B14F-4D97-AF65-F5344CB8AC3E}">
        <p14:creationId xmlns:p14="http://schemas.microsoft.com/office/powerpoint/2010/main" val="146958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methodology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9ADC7BA-15A1-EE3E-5C5F-C8D40EA706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47850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285750" marR="0" lvl="1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746125"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460375"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1090613"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Generation of a set of networks from a certain distribution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Application of cascade of failures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Obtaining AP metrics (fraction)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r>
                  <a:rPr lang="en-US" dirty="0"/>
                  <a:t>Stack:</a:t>
                </a:r>
              </a:p>
              <a:p>
                <a:r>
                  <a:rPr lang="en-US" b="1" dirty="0"/>
                  <a:t>vanilla C++</a:t>
                </a:r>
                <a:r>
                  <a:rPr lang="en-US" dirty="0"/>
                  <a:t> (final simulations on large graphs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b="1" dirty="0"/>
                  <a:t>Python: </a:t>
                </a:r>
                <a:r>
                  <a:rPr lang="en-US" b="1" dirty="0" err="1"/>
                  <a:t>NetworkX</a:t>
                </a:r>
                <a:r>
                  <a:rPr lang="en-US" b="1" dirty="0"/>
                  <a:t>, Matplotlib</a:t>
                </a:r>
                <a:r>
                  <a:rPr lang="en-US" dirty="0"/>
                  <a:t> (prototyping and plotting)</a:t>
                </a:r>
                <a:endParaRPr lang="ru-RU" dirty="0"/>
              </a:p>
              <a:p>
                <a:endParaRPr lang="ru-RU" dirty="0"/>
              </a:p>
              <a:p>
                <a:r>
                  <a:rPr lang="en-US" dirty="0">
                    <a:hlinkClick r:id="rId3"/>
                  </a:rPr>
                  <a:t>https://github.com/ArtemVergazov/ap_in_multiplex_networks</a:t>
                </a:r>
                <a:endParaRPr lang="en-US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69ADC7BA-15A1-EE3E-5C5F-C8D40EA706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7850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1217" t="-238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131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линия, График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395A194-EC84-296D-65B5-0F6D6A72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75" y="1071540"/>
            <a:ext cx="6073751" cy="4555313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, График, линия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E3FBBF-2FF6-4074-169E-3A0DFBED5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249" y="1071539"/>
            <a:ext cx="6073751" cy="45553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ER multiplex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BCC0CF-F662-CB93-C0F1-5DE4C10CE551}"/>
                  </a:ext>
                </a:extLst>
              </p:cNvPr>
              <p:cNvSpPr txBox="1"/>
              <p:nvPr/>
            </p:nvSpPr>
            <p:spPr>
              <a:xfrm>
                <a:off x="1462145" y="5775906"/>
                <a:ext cx="9891655" cy="341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Articulation points removal</a:t>
                </a:r>
                <a:r>
                  <a:rPr lang="ru-RU" sz="1600" dirty="0"/>
                  <a:t> </a:t>
                </a:r>
                <a:r>
                  <a:rPr lang="en-US" sz="1600" dirty="0"/>
                  <a:t>and GCC size in the case of two-layer multiplex Erdős–Rényi network (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600" dirty="0"/>
                  <a:t>)</a:t>
                </a:r>
                <a:endParaRPr lang="ru-RU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BCC0CF-F662-CB93-C0F1-5DE4C10CE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45" y="5775906"/>
                <a:ext cx="9891655" cy="341376"/>
              </a:xfrm>
              <a:prstGeom prst="rect">
                <a:avLst/>
              </a:prstGeom>
              <a:blipFill>
                <a:blip r:embed="rId5"/>
                <a:stretch>
                  <a:fillRect t="-3571" b="-232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857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линия, График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395A194-EC84-296D-65B5-0F6D6A72A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775" y="1071540"/>
            <a:ext cx="6073751" cy="455531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диаграмма, линия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55CAAECD-FB80-49F9-986C-6C8C6E498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1" y="1071540"/>
            <a:ext cx="6019436" cy="4514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3672"/>
            <a:ext cx="10841025" cy="1325563"/>
          </a:xfrm>
        </p:spPr>
        <p:txBody>
          <a:bodyPr/>
          <a:lstStyle/>
          <a:p>
            <a:r>
              <a:rPr lang="en-US" dirty="0"/>
              <a:t>Results. ER multiplex and monoplex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BCC0CF-F662-CB93-C0F1-5DE4C10CE551}"/>
              </a:ext>
            </a:extLst>
          </p:cNvPr>
          <p:cNvSpPr txBox="1"/>
          <p:nvPr/>
        </p:nvSpPr>
        <p:spPr>
          <a:xfrm>
            <a:off x="2345242" y="5714946"/>
            <a:ext cx="2408815" cy="34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Multiplex case</a:t>
            </a:r>
            <a:endParaRPr lang="ru-RU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3DEA98-2007-A114-D78B-D10F10B2B195}"/>
              </a:ext>
            </a:extLst>
          </p:cNvPr>
          <p:cNvSpPr txBox="1"/>
          <p:nvPr/>
        </p:nvSpPr>
        <p:spPr>
          <a:xfrm>
            <a:off x="7901311" y="5714946"/>
            <a:ext cx="2408815" cy="341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Monoplex case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712617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Scale-free multiplex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/>
              <p:nvPr/>
            </p:nvSpPr>
            <p:spPr>
              <a:xfrm>
                <a:off x="1101440" y="5843466"/>
                <a:ext cx="10901822" cy="6494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Articulation points removal and GCC size in scale-free two-layer multiplex network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 with the degree exponent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sz="1800" dirty="0"/>
                  <a:t>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1800" dirty="0"/>
                  <a:t> is the mean degree of the network nodes.</a:t>
                </a:r>
                <a:endParaRPr lang="ru-RU" sz="1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440" y="5843466"/>
                <a:ext cx="10901822" cy="649409"/>
              </a:xfrm>
              <a:prstGeom prst="rect">
                <a:avLst/>
              </a:prstGeom>
              <a:blipFill>
                <a:blip r:embed="rId3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линия, График, диаграмм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2663EC-050A-1615-401E-63F6234D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8" y="1300479"/>
            <a:ext cx="5926673" cy="4445005"/>
          </a:xfrm>
          <a:prstGeom prst="rect">
            <a:avLst/>
          </a:prstGeom>
        </p:spPr>
      </p:pic>
      <p:pic>
        <p:nvPicPr>
          <p:cNvPr id="7" name="Рисунок 6" descr="Изображение выглядит как диаграмма, линия, График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85385B69-2805-95E8-AB7C-095D45A35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828" y="13563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3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Scale-free and ER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/>
              <p:nvPr/>
            </p:nvSpPr>
            <p:spPr>
              <a:xfrm>
                <a:off x="2097120" y="5823146"/>
                <a:ext cx="3277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Scale-free network,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ru-RU" sz="1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120" y="5823146"/>
                <a:ext cx="3277520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Рисунок 4" descr="Изображение выглядит как линия, График, диаграмма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72663EC-050A-1615-401E-63F6234DC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78" y="1300479"/>
            <a:ext cx="5926673" cy="4445005"/>
          </a:xfrm>
          <a:prstGeom prst="rect">
            <a:avLst/>
          </a:prstGeom>
        </p:spPr>
      </p:pic>
      <p:pic>
        <p:nvPicPr>
          <p:cNvPr id="6" name="Рисунок 5" descr="Изображение выглядит как линия, График, текс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CCE89C5-F8D1-28A4-96CA-3DE8CF8A13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9828" y="1328416"/>
            <a:ext cx="5852172" cy="43891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D8000A-A365-1F99-F1DD-E5C91CD6A482}"/>
              </a:ext>
            </a:extLst>
          </p:cNvPr>
          <p:cNvSpPr txBox="1"/>
          <p:nvPr/>
        </p:nvSpPr>
        <p:spPr>
          <a:xfrm>
            <a:off x="7627154" y="5823146"/>
            <a:ext cx="327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ER network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2774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47520C8-D385-1823-B8AE-12F3C0A0A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869950"/>
            <a:ext cx="73152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Results. Random graph models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44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781E4934-AB03-8B05-FAB9-A1C3591CD6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14146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285750" marR="0" lvl="1" indent="-28575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 panose="020B0604020202020204" pitchFamily="34" charset="0"/>
                  <a:buChar char="•"/>
                  <a:defRPr sz="2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746125" marR="0" lvl="2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460375" marR="0" lvl="3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2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1090613" marR="0" lvl="4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Font typeface="Arial" panose="020B0604020202020204" pitchFamily="34" charset="0"/>
                  <a:buNone/>
                  <a:defRPr sz="18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dirty="0"/>
                  <a:t>Critical value of mean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larger for multiplex networks –more connections needed in general to resist multiple node failures</a:t>
                </a:r>
              </a:p>
              <a:p>
                <a:endParaRPr lang="en-US" dirty="0"/>
              </a:p>
              <a:p>
                <a:r>
                  <a:rPr lang="en-US" dirty="0"/>
                  <a:t>Network’s degree distribution is related to the order of the phase transition – avenue for further research</a:t>
                </a:r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781E4934-AB03-8B05-FAB9-A1C3591CD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14146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 l="-1217" t="-1543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140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and outlook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APs removal strategy with cascade failure behavior studied on</a:t>
            </a:r>
          </a:p>
          <a:p>
            <a:pPr marL="742950" lvl="1" indent="-457200"/>
            <a:r>
              <a:rPr lang="en-US" dirty="0" err="1"/>
              <a:t>Erdős</a:t>
            </a:r>
            <a:r>
              <a:rPr lang="en-US" dirty="0"/>
              <a:t>–</a:t>
            </a:r>
            <a:r>
              <a:rPr lang="en-US" dirty="0" err="1"/>
              <a:t>Rényi</a:t>
            </a:r>
            <a:r>
              <a:rPr lang="en-US" dirty="0"/>
              <a:t> multiplex networks</a:t>
            </a:r>
          </a:p>
          <a:p>
            <a:pPr marL="742950" lvl="1" indent="-457200"/>
            <a:r>
              <a:rPr lang="en-US" dirty="0"/>
              <a:t>scale-free multiplex networks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comparison between different random graph models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step:</a:t>
            </a:r>
          </a:p>
          <a:p>
            <a:r>
              <a:rPr lang="en-US" dirty="0"/>
              <a:t>Publish results in a Q1 magazine</a:t>
            </a:r>
          </a:p>
        </p:txBody>
      </p:sp>
    </p:spTree>
    <p:extLst>
      <p:ext uri="{BB962C8B-B14F-4D97-AF65-F5344CB8AC3E}">
        <p14:creationId xmlns:p14="http://schemas.microsoft.com/office/powerpoint/2010/main" val="909420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Networks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8B8E4D8-715F-3D83-6BE3-DF7B513DA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43" y="2080632"/>
            <a:ext cx="2583400" cy="269008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8A52EF4-2283-8596-A8A9-70843FADEEF1}"/>
              </a:ext>
            </a:extLst>
          </p:cNvPr>
          <p:cNvSpPr/>
          <p:nvPr/>
        </p:nvSpPr>
        <p:spPr>
          <a:xfrm>
            <a:off x="4086725" y="4501515"/>
            <a:ext cx="1007245" cy="466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48564A0-A384-1432-F9B2-1B48EDDBA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468" y="2137662"/>
            <a:ext cx="3000494" cy="26193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FE26E0-66AA-E1D2-C649-1FB9F07412ED}"/>
              </a:ext>
            </a:extLst>
          </p:cNvPr>
          <p:cNvSpPr txBox="1"/>
          <p:nvPr/>
        </p:nvSpPr>
        <p:spPr>
          <a:xfrm>
            <a:off x="7684169" y="2080632"/>
            <a:ext cx="44265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Multiplex network examples</a:t>
            </a:r>
          </a:p>
          <a:p>
            <a:endParaRPr lang="en-US" sz="2000" dirty="0"/>
          </a:p>
          <a:p>
            <a:r>
              <a:rPr lang="en-US" sz="2000" dirty="0"/>
              <a:t>Transport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Underground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Bus layer</a:t>
            </a:r>
          </a:p>
          <a:p>
            <a:endParaRPr lang="en-US" sz="2000" dirty="0"/>
          </a:p>
          <a:p>
            <a:r>
              <a:rPr lang="en-US" sz="2000" dirty="0"/>
              <a:t>Social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Twitter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LinkedIn 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62625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Prof. Vladimir </a:t>
            </a:r>
            <a:r>
              <a:rPr lang="en-US" dirty="0" err="1"/>
              <a:t>Palyulin</a:t>
            </a:r>
            <a:endParaRPr lang="en-US" dirty="0"/>
          </a:p>
          <a:p>
            <a:endParaRPr lang="en-US" dirty="0"/>
          </a:p>
          <a:p>
            <a:r>
              <a:rPr lang="en-US" dirty="0"/>
              <a:t>Dr. Saeed </a:t>
            </a:r>
            <a:r>
              <a:rPr lang="en-US" dirty="0" err="1"/>
              <a:t>Osat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355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31</a:t>
            </a:fld>
            <a:endParaRPr lang="en-US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247D8E2-5648-92FE-BD32-983D43BC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Thank you for attention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1782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CBDD4058-69AE-8E95-1561-7BC9D6DEF5A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830253" y="991704"/>
            <a:ext cx="5866276" cy="439970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Cascade failure of nodes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6E1B0-983D-7915-4BDE-A604FCED82D2}"/>
                  </a:ext>
                </a:extLst>
              </p:cNvPr>
              <p:cNvSpPr txBox="1"/>
              <p:nvPr/>
            </p:nvSpPr>
            <p:spPr>
              <a:xfrm>
                <a:off x="532972" y="5391411"/>
                <a:ext cx="7497441" cy="9264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Size of the Giant Connected Component (GCC) that is left after a cascade of node failures in a two-layer </a:t>
                </a:r>
                <a:r>
                  <a:rPr lang="en-US" sz="1800" dirty="0" err="1"/>
                  <a:t>Erdős</a:t>
                </a:r>
                <a:r>
                  <a:rPr lang="en-US" sz="1800" dirty="0"/>
                  <a:t>–</a:t>
                </a:r>
                <a:r>
                  <a:rPr lang="en-US" sz="1800" dirty="0" err="1"/>
                  <a:t>Rényi</a:t>
                </a:r>
                <a:r>
                  <a:rPr lang="en-US" sz="1800" dirty="0"/>
                  <a:t> network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).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dirty="0"/>
                  <a:t> is the fraction of nodes that are left after the failure</a:t>
                </a:r>
                <a:endParaRPr lang="ru-RU" sz="1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26E1B0-983D-7915-4BDE-A604FCED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972" y="5391411"/>
                <a:ext cx="7497441" cy="926407"/>
              </a:xfrm>
              <a:prstGeom prst="rect">
                <a:avLst/>
              </a:prstGeom>
              <a:blipFill>
                <a:blip r:embed="rId4"/>
                <a:stretch>
                  <a:fillRect t="-3289" r="-488" b="-986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9E04E6-31ED-EF1B-77FF-AA08CFB30627}"/>
              </a:ext>
            </a:extLst>
          </p:cNvPr>
          <p:cNvSpPr txBox="1"/>
          <p:nvPr/>
        </p:nvSpPr>
        <p:spPr>
          <a:xfrm>
            <a:off x="8030413" y="5538768"/>
            <a:ext cx="4155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</a:t>
            </a:r>
            <a:r>
              <a:rPr lang="en-US" dirty="0" err="1"/>
              <a:t>Buldyrev</a:t>
            </a:r>
            <a:r>
              <a:rPr lang="en-US" dirty="0"/>
              <a:t>, S., </a:t>
            </a:r>
            <a:r>
              <a:rPr lang="en-US" dirty="0" err="1"/>
              <a:t>Parshani</a:t>
            </a:r>
            <a:r>
              <a:rPr lang="en-US" dirty="0"/>
              <a:t>, R., Paul, G. et al. Catastrophic cascade of failures in interdependent networks. Nature 464, 1025–1028 (2010). https://doi.org/10.1038/nature08932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258C14-D139-9DF1-B4E3-AF9866249E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4167" y="2478375"/>
            <a:ext cx="5398942" cy="19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47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BB15D806-F9BB-9B68-25C0-ED63F4812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828" y="1548471"/>
            <a:ext cx="5852172" cy="4389129"/>
          </a:xfrm>
          <a:prstGeom prst="rect">
            <a:avLst/>
          </a:prstGeom>
        </p:spPr>
      </p:pic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B2F0BE8-9B7C-F54D-7C69-04BCEEF1A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52" y="1555031"/>
            <a:ext cx="5852172" cy="43891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Appendix. Number of AP removal steps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dirty="0"/>
              <a:t>Artem Vergazov. Articulation Points in Multiplex Networks.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/>
              <p:nvPr/>
            </p:nvSpPr>
            <p:spPr>
              <a:xfrm>
                <a:off x="2256576" y="1374082"/>
                <a:ext cx="816650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/>
                  <a:t>Total number of AP removal steps as a function of mean degree </a:t>
                </a:r>
                <a:r>
                  <a:rPr lang="en-US" sz="1800" i="1" dirty="0"/>
                  <a:t>c</a:t>
                </a:r>
                <a:r>
                  <a:rPr lang="en-US" sz="1800" dirty="0"/>
                  <a:t> in multiplex ER and scale-free networks (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sz="1800" dirty="0"/>
                  <a:t>)</a:t>
                </a:r>
                <a:endParaRPr lang="ru-RU" sz="1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36F0C3-8A6D-C418-9D74-DBFEF3A99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576" y="1374082"/>
                <a:ext cx="8166503" cy="646331"/>
              </a:xfrm>
              <a:prstGeom prst="rect">
                <a:avLst/>
              </a:prstGeom>
              <a:blipFill>
                <a:blip r:embed="rId5"/>
                <a:stretch>
                  <a:fillRect t="-4717" r="-597" b="-150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AEC1094-DDE4-F98F-5860-AA01E20F9EC6}"/>
              </a:ext>
            </a:extLst>
          </p:cNvPr>
          <p:cNvSpPr txBox="1"/>
          <p:nvPr/>
        </p:nvSpPr>
        <p:spPr>
          <a:xfrm>
            <a:off x="2786891" y="5937600"/>
            <a:ext cx="2503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ER network</a:t>
            </a:r>
            <a:endParaRPr lang="ru-RU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3EB614-7BAE-C80C-3F17-A73024C85829}"/>
              </a:ext>
            </a:extLst>
          </p:cNvPr>
          <p:cNvSpPr txBox="1"/>
          <p:nvPr/>
        </p:nvSpPr>
        <p:spPr>
          <a:xfrm>
            <a:off x="7949623" y="6017175"/>
            <a:ext cx="285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Scale-free network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30253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D3163C-FD12-CD7D-A535-57B8BAE25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14" y="2357287"/>
            <a:ext cx="9622971" cy="38742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4</a:t>
            </a:fld>
            <a:endParaRPr lang="en-US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8A52EF4-2283-8596-A8A9-70843FADEEF1}"/>
              </a:ext>
            </a:extLst>
          </p:cNvPr>
          <p:cNvSpPr/>
          <p:nvPr/>
        </p:nvSpPr>
        <p:spPr>
          <a:xfrm>
            <a:off x="4086725" y="4501515"/>
            <a:ext cx="1007245" cy="4661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190D5-F972-4B65-C5DD-38D7C90A5766}"/>
              </a:ext>
            </a:extLst>
          </p:cNvPr>
          <p:cNvSpPr txBox="1"/>
          <p:nvPr/>
        </p:nvSpPr>
        <p:spPr>
          <a:xfrm>
            <a:off x="4196862" y="6231547"/>
            <a:ext cx="4069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Sep 2003: cascade node failure</a:t>
            </a:r>
            <a:endParaRPr lang="ru-RU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22BB2D-1282-DABE-F831-93388021F4CA}"/>
              </a:ext>
            </a:extLst>
          </p:cNvPr>
          <p:cNvSpPr txBox="1"/>
          <p:nvPr/>
        </p:nvSpPr>
        <p:spPr>
          <a:xfrm>
            <a:off x="838200" y="1557918"/>
            <a:ext cx="8802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defines stability of the network?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6B2781E-2C1F-27D9-CC28-C2D686F0A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514" y="2377384"/>
            <a:ext cx="9622971" cy="387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70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4FF3A-A2AF-A783-3CC6-DE21E85C2D61}"/>
              </a:ext>
            </a:extLst>
          </p:cNvPr>
          <p:cNvSpPr txBox="1"/>
          <p:nvPr/>
        </p:nvSpPr>
        <p:spPr>
          <a:xfrm>
            <a:off x="1892221" y="5049838"/>
            <a:ext cx="250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Articulation points (AP)</a:t>
            </a:r>
            <a:endParaRPr lang="ru-RU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C72947-0353-9EF5-75E1-95124789BDDA}"/>
              </a:ext>
            </a:extLst>
          </p:cNvPr>
          <p:cNvSpPr txBox="1"/>
          <p:nvPr/>
        </p:nvSpPr>
        <p:spPr>
          <a:xfrm>
            <a:off x="6481113" y="2872878"/>
            <a:ext cx="5476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dirty="0"/>
              <a:t>An articulation point (AP) is </a:t>
            </a:r>
            <a:r>
              <a:rPr lang="en-US" sz="1800" dirty="0"/>
              <a:t>a</a:t>
            </a:r>
            <a:r>
              <a:rPr lang="ru-RU" sz="1800" i="0" dirty="0"/>
              <a:t> </a:t>
            </a:r>
            <a:r>
              <a:rPr lang="en-US" sz="1800" i="0" dirty="0"/>
              <a:t>node whose removal disconnects the graph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0552-F9DF-4A3A-3510-B6D73C4E3304}"/>
              </a:ext>
            </a:extLst>
          </p:cNvPr>
          <p:cNvSpPr txBox="1"/>
          <p:nvPr/>
        </p:nvSpPr>
        <p:spPr>
          <a:xfrm>
            <a:off x="3408744" y="5833130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2C42F5-B5FA-D436-F316-C0F4FB68B9DC}"/>
              </a:ext>
            </a:extLst>
          </p:cNvPr>
          <p:cNvSpPr/>
          <p:nvPr/>
        </p:nvSpPr>
        <p:spPr>
          <a:xfrm>
            <a:off x="422910" y="315408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B3CA357-5C98-C29B-F31A-EF80E0BB0A84}"/>
              </a:ext>
            </a:extLst>
          </p:cNvPr>
          <p:cNvSpPr/>
          <p:nvPr/>
        </p:nvSpPr>
        <p:spPr>
          <a:xfrm>
            <a:off x="4499985" y="342900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C80CC41-9B0B-284C-54D0-59160181C185}"/>
              </a:ext>
            </a:extLst>
          </p:cNvPr>
          <p:cNvSpPr/>
          <p:nvPr/>
        </p:nvSpPr>
        <p:spPr>
          <a:xfrm>
            <a:off x="5342058" y="262786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C05E9D4-25A1-B5FA-550F-60314A07CC2C}"/>
              </a:ext>
            </a:extLst>
          </p:cNvPr>
          <p:cNvSpPr/>
          <p:nvPr/>
        </p:nvSpPr>
        <p:spPr>
          <a:xfrm>
            <a:off x="4499985" y="176741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681EF70-F2FA-119B-F936-DE2D74A4FBE4}"/>
              </a:ext>
            </a:extLst>
          </p:cNvPr>
          <p:cNvSpPr/>
          <p:nvPr/>
        </p:nvSpPr>
        <p:spPr>
          <a:xfrm>
            <a:off x="3416313" y="443385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1A9291A-2028-3500-BB15-998774688ACD}"/>
              </a:ext>
            </a:extLst>
          </p:cNvPr>
          <p:cNvSpPr/>
          <p:nvPr/>
        </p:nvSpPr>
        <p:spPr>
          <a:xfrm>
            <a:off x="1451986" y="195918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9C9EE8D2-576D-60D5-855B-6F61115EB1B3}"/>
              </a:ext>
            </a:extLst>
          </p:cNvPr>
          <p:cNvSpPr/>
          <p:nvPr/>
        </p:nvSpPr>
        <p:spPr>
          <a:xfrm>
            <a:off x="2174796" y="2627867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95565C4-B9A6-5E8A-E565-E69B2A439DEC}"/>
              </a:ext>
            </a:extLst>
          </p:cNvPr>
          <p:cNvSpPr/>
          <p:nvPr/>
        </p:nvSpPr>
        <p:spPr>
          <a:xfrm>
            <a:off x="2169990" y="4433857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D068FF9-0A2E-F288-0D41-D4DACFBEA5C2}"/>
              </a:ext>
            </a:extLst>
          </p:cNvPr>
          <p:cNvSpPr/>
          <p:nvPr/>
        </p:nvSpPr>
        <p:spPr>
          <a:xfrm>
            <a:off x="3694480" y="2627868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52CDED5-869F-A959-9862-01D0A40F8F00}"/>
              </a:ext>
            </a:extLst>
          </p:cNvPr>
          <p:cNvCxnSpPr>
            <a:cxnSpLocks/>
            <a:stCxn id="15" idx="3"/>
            <a:endCxn id="10" idx="7"/>
          </p:cNvCxnSpPr>
          <p:nvPr/>
        </p:nvCxnSpPr>
        <p:spPr>
          <a:xfrm flipH="1">
            <a:off x="731675" y="2270838"/>
            <a:ext cx="773287" cy="936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6E98124-B418-745C-BC7C-E0FBFE687704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1760751" y="2270838"/>
            <a:ext cx="467021" cy="410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2FFE718-2A0E-810E-8B47-4019B0915E99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2350861" y="2992992"/>
            <a:ext cx="4806" cy="1440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33083F4-3936-6DDC-6948-5CECEBA30AD9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2531731" y="4616420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3D862E5A-6D48-CBC3-446E-E8B731BCEBF8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 flipV="1">
            <a:off x="2536537" y="2810430"/>
            <a:ext cx="115794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A2514E0-D3C3-8448-BB83-64F0DA328398}"/>
              </a:ext>
            </a:extLst>
          </p:cNvPr>
          <p:cNvCxnSpPr>
            <a:cxnSpLocks/>
            <a:stCxn id="11" idx="1"/>
            <a:endCxn id="18" idx="5"/>
          </p:cNvCxnSpPr>
          <p:nvPr/>
        </p:nvCxnSpPr>
        <p:spPr>
          <a:xfrm flipH="1" flipV="1">
            <a:off x="4003245" y="2939522"/>
            <a:ext cx="549716" cy="542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05E474C-AA81-9E11-118C-65A16943C01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4003245" y="2079070"/>
            <a:ext cx="549716" cy="602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107B41F-2398-D4FC-F702-4F2A77DFDE6D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4808750" y="2939520"/>
            <a:ext cx="586284" cy="542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79152D1-C21E-6869-CDCC-0B57EB2DBA5D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4808750" y="2079070"/>
            <a:ext cx="586284" cy="6022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99A0876-AA57-3B95-40F4-29D721EFB45A}"/>
              </a:ext>
            </a:extLst>
          </p:cNvPr>
          <p:cNvCxnSpPr>
            <a:cxnSpLocks/>
            <a:stCxn id="16" idx="3"/>
            <a:endCxn id="10" idx="6"/>
          </p:cNvCxnSpPr>
          <p:nvPr/>
        </p:nvCxnSpPr>
        <p:spPr>
          <a:xfrm flipH="1">
            <a:off x="784651" y="2939521"/>
            <a:ext cx="1443121" cy="397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986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Овал 15">
            <a:extLst>
              <a:ext uri="{FF2B5EF4-FFF2-40B4-BE49-F238E27FC236}">
                <a16:creationId xmlns:a16="http://schemas.microsoft.com/office/drawing/2014/main" id="{9C9EE8D2-576D-60D5-855B-6F61115EB1B3}"/>
              </a:ext>
            </a:extLst>
          </p:cNvPr>
          <p:cNvSpPr/>
          <p:nvPr/>
        </p:nvSpPr>
        <p:spPr>
          <a:xfrm>
            <a:off x="5009436" y="2648187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B95565C4-B9A6-5E8A-E565-E69B2A439DEC}"/>
              </a:ext>
            </a:extLst>
          </p:cNvPr>
          <p:cNvSpPr/>
          <p:nvPr/>
        </p:nvSpPr>
        <p:spPr>
          <a:xfrm>
            <a:off x="5004630" y="4454177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D068FF9-0A2E-F288-0D41-D4DACFBEA5C2}"/>
              </a:ext>
            </a:extLst>
          </p:cNvPr>
          <p:cNvSpPr/>
          <p:nvPr/>
        </p:nvSpPr>
        <p:spPr>
          <a:xfrm>
            <a:off x="6529120" y="2648188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26E98124-B418-745C-BC7C-E0FBFE687704}"/>
              </a:ext>
            </a:extLst>
          </p:cNvPr>
          <p:cNvCxnSpPr>
            <a:cxnSpLocks/>
            <a:stCxn id="16" idx="1"/>
            <a:endCxn id="15" idx="5"/>
          </p:cNvCxnSpPr>
          <p:nvPr/>
        </p:nvCxnSpPr>
        <p:spPr>
          <a:xfrm flipH="1" flipV="1">
            <a:off x="4595391" y="2291158"/>
            <a:ext cx="467021" cy="41050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2FFE718-2A0E-810E-8B47-4019B0915E99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5185501" y="3013312"/>
            <a:ext cx="4806" cy="144086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33083F4-3936-6DDC-6948-5CECEBA30AD9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5366371" y="4636740"/>
            <a:ext cx="884582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3D862E5A-6D48-CBC3-446E-E8B731BCEBF8}"/>
              </a:ext>
            </a:extLst>
          </p:cNvPr>
          <p:cNvCxnSpPr>
            <a:cxnSpLocks/>
            <a:stCxn id="18" idx="2"/>
            <a:endCxn id="16" idx="6"/>
          </p:cNvCxnSpPr>
          <p:nvPr/>
        </p:nvCxnSpPr>
        <p:spPr>
          <a:xfrm flipH="1" flipV="1">
            <a:off x="5371177" y="2830750"/>
            <a:ext cx="1157943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EA2514E0-D3C3-8448-BB83-64F0DA328398}"/>
              </a:ext>
            </a:extLst>
          </p:cNvPr>
          <p:cNvCxnSpPr>
            <a:cxnSpLocks/>
            <a:stCxn id="11" idx="1"/>
            <a:endCxn id="18" idx="5"/>
          </p:cNvCxnSpPr>
          <p:nvPr/>
        </p:nvCxnSpPr>
        <p:spPr>
          <a:xfrm flipH="1" flipV="1">
            <a:off x="6837885" y="2959842"/>
            <a:ext cx="549716" cy="54294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505E474C-AA81-9E11-118C-65A16943C01A}"/>
              </a:ext>
            </a:extLst>
          </p:cNvPr>
          <p:cNvCxnSpPr>
            <a:cxnSpLocks/>
            <a:stCxn id="13" idx="3"/>
            <a:endCxn id="18" idx="7"/>
          </p:cNvCxnSpPr>
          <p:nvPr/>
        </p:nvCxnSpPr>
        <p:spPr>
          <a:xfrm flipH="1">
            <a:off x="6837885" y="2099390"/>
            <a:ext cx="549716" cy="602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99A0876-AA57-3B95-40F4-29D721EFB45A}"/>
              </a:ext>
            </a:extLst>
          </p:cNvPr>
          <p:cNvCxnSpPr>
            <a:cxnSpLocks/>
            <a:stCxn id="16" idx="3"/>
            <a:endCxn id="10" idx="6"/>
          </p:cNvCxnSpPr>
          <p:nvPr/>
        </p:nvCxnSpPr>
        <p:spPr>
          <a:xfrm flipH="1">
            <a:off x="3619291" y="2959841"/>
            <a:ext cx="1443121" cy="3971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0552-F9DF-4A3A-3510-B6D73C4E3304}"/>
              </a:ext>
            </a:extLst>
          </p:cNvPr>
          <p:cNvSpPr txBox="1"/>
          <p:nvPr/>
        </p:nvSpPr>
        <p:spPr>
          <a:xfrm>
            <a:off x="3408744" y="5833130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2C42F5-B5FA-D436-F316-C0F4FB68B9DC}"/>
              </a:ext>
            </a:extLst>
          </p:cNvPr>
          <p:cNvSpPr/>
          <p:nvPr/>
        </p:nvSpPr>
        <p:spPr>
          <a:xfrm>
            <a:off x="3257550" y="31744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B3CA357-5C98-C29B-F31A-EF80E0BB0A84}"/>
              </a:ext>
            </a:extLst>
          </p:cNvPr>
          <p:cNvSpPr/>
          <p:nvPr/>
        </p:nvSpPr>
        <p:spPr>
          <a:xfrm>
            <a:off x="7334625" y="344932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5C80CC41-9B0B-284C-54D0-59160181C185}"/>
              </a:ext>
            </a:extLst>
          </p:cNvPr>
          <p:cNvSpPr/>
          <p:nvPr/>
        </p:nvSpPr>
        <p:spPr>
          <a:xfrm>
            <a:off x="8176698" y="264818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C05E9D4-25A1-B5FA-550F-60314A07CC2C}"/>
              </a:ext>
            </a:extLst>
          </p:cNvPr>
          <p:cNvSpPr/>
          <p:nvPr/>
        </p:nvSpPr>
        <p:spPr>
          <a:xfrm>
            <a:off x="7334625" y="178773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681EF70-F2FA-119B-F936-DE2D74A4FBE4}"/>
              </a:ext>
            </a:extLst>
          </p:cNvPr>
          <p:cNvSpPr/>
          <p:nvPr/>
        </p:nvSpPr>
        <p:spPr>
          <a:xfrm>
            <a:off x="6250953" y="445417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1A9291A-2028-3500-BB15-998774688ACD}"/>
              </a:ext>
            </a:extLst>
          </p:cNvPr>
          <p:cNvSpPr/>
          <p:nvPr/>
        </p:nvSpPr>
        <p:spPr>
          <a:xfrm>
            <a:off x="4286626" y="19795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52CDED5-869F-A959-9862-01D0A40F8F00}"/>
              </a:ext>
            </a:extLst>
          </p:cNvPr>
          <p:cNvCxnSpPr>
            <a:cxnSpLocks/>
            <a:stCxn id="15" idx="3"/>
            <a:endCxn id="10" idx="7"/>
          </p:cNvCxnSpPr>
          <p:nvPr/>
        </p:nvCxnSpPr>
        <p:spPr>
          <a:xfrm flipH="1">
            <a:off x="3566315" y="2291158"/>
            <a:ext cx="773287" cy="936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107B41F-2398-D4FC-F702-4F2A77DFDE6D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>
          <a:xfrm flipV="1">
            <a:off x="7643390" y="2959840"/>
            <a:ext cx="586284" cy="542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79152D1-C21E-6869-CDCC-0B57EB2DBA5D}"/>
              </a:ext>
            </a:extLst>
          </p:cNvPr>
          <p:cNvCxnSpPr>
            <a:cxnSpLocks/>
            <a:stCxn id="12" idx="1"/>
            <a:endCxn id="13" idx="5"/>
          </p:cNvCxnSpPr>
          <p:nvPr/>
        </p:nvCxnSpPr>
        <p:spPr>
          <a:xfrm flipH="1" flipV="1">
            <a:off x="7643390" y="2099390"/>
            <a:ext cx="586284" cy="6022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23FC25-EDA5-B0F8-528C-67A4A83A3CC1}"/>
              </a:ext>
            </a:extLst>
          </p:cNvPr>
          <p:cNvSpPr txBox="1"/>
          <p:nvPr/>
        </p:nvSpPr>
        <p:spPr>
          <a:xfrm>
            <a:off x="676534" y="2001855"/>
            <a:ext cx="23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0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1274776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0552-F9DF-4A3A-3510-B6D73C4E3304}"/>
              </a:ext>
            </a:extLst>
          </p:cNvPr>
          <p:cNvSpPr txBox="1"/>
          <p:nvPr/>
        </p:nvSpPr>
        <p:spPr>
          <a:xfrm>
            <a:off x="3408744" y="5833130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2C42F5-B5FA-D436-F316-C0F4FB68B9DC}"/>
              </a:ext>
            </a:extLst>
          </p:cNvPr>
          <p:cNvSpPr/>
          <p:nvPr/>
        </p:nvSpPr>
        <p:spPr>
          <a:xfrm>
            <a:off x="3257550" y="31744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B3CA357-5C98-C29B-F31A-EF80E0BB0A84}"/>
              </a:ext>
            </a:extLst>
          </p:cNvPr>
          <p:cNvSpPr/>
          <p:nvPr/>
        </p:nvSpPr>
        <p:spPr>
          <a:xfrm>
            <a:off x="7334625" y="344932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C05E9D4-25A1-B5FA-550F-60314A07CC2C}"/>
              </a:ext>
            </a:extLst>
          </p:cNvPr>
          <p:cNvSpPr/>
          <p:nvPr/>
        </p:nvSpPr>
        <p:spPr>
          <a:xfrm>
            <a:off x="7334625" y="178773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681EF70-F2FA-119B-F936-DE2D74A4FBE4}"/>
              </a:ext>
            </a:extLst>
          </p:cNvPr>
          <p:cNvSpPr/>
          <p:nvPr/>
        </p:nvSpPr>
        <p:spPr>
          <a:xfrm>
            <a:off x="6250953" y="445417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1A9291A-2028-3500-BB15-998774688ACD}"/>
              </a:ext>
            </a:extLst>
          </p:cNvPr>
          <p:cNvSpPr/>
          <p:nvPr/>
        </p:nvSpPr>
        <p:spPr>
          <a:xfrm>
            <a:off x="4286626" y="19795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52CDED5-869F-A959-9862-01D0A40F8F00}"/>
              </a:ext>
            </a:extLst>
          </p:cNvPr>
          <p:cNvCxnSpPr>
            <a:cxnSpLocks/>
            <a:stCxn id="15" idx="3"/>
            <a:endCxn id="10" idx="7"/>
          </p:cNvCxnSpPr>
          <p:nvPr/>
        </p:nvCxnSpPr>
        <p:spPr>
          <a:xfrm flipH="1">
            <a:off x="3566315" y="2291158"/>
            <a:ext cx="773287" cy="936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C107B41F-2398-D4FC-F702-4F2A77DFDE6D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7643390" y="2959840"/>
            <a:ext cx="586284" cy="54295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279152D1-C21E-6869-CDCC-0B57EB2DBA5D}"/>
              </a:ext>
            </a:extLst>
          </p:cNvPr>
          <p:cNvCxnSpPr>
            <a:cxnSpLocks/>
            <a:endCxn id="13" idx="5"/>
          </p:cNvCxnSpPr>
          <p:nvPr/>
        </p:nvCxnSpPr>
        <p:spPr>
          <a:xfrm flipH="1" flipV="1">
            <a:off x="7643390" y="2099390"/>
            <a:ext cx="586284" cy="6022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23FC25-EDA5-B0F8-528C-67A4A83A3CC1}"/>
              </a:ext>
            </a:extLst>
          </p:cNvPr>
          <p:cNvSpPr txBox="1"/>
          <p:nvPr/>
        </p:nvSpPr>
        <p:spPr>
          <a:xfrm>
            <a:off x="676534" y="2001855"/>
            <a:ext cx="23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1</a:t>
            </a:r>
            <a:endParaRPr lang="ru-RU" sz="3600" dirty="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D7721A68-9ABB-BAB2-36A2-2DA3DD24EB6A}"/>
              </a:ext>
            </a:extLst>
          </p:cNvPr>
          <p:cNvSpPr/>
          <p:nvPr/>
        </p:nvSpPr>
        <p:spPr>
          <a:xfrm>
            <a:off x="8176698" y="2648186"/>
            <a:ext cx="361741" cy="36512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624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F0552-F9DF-4A3A-3510-B6D73C4E3304}"/>
              </a:ext>
            </a:extLst>
          </p:cNvPr>
          <p:cNvSpPr txBox="1"/>
          <p:nvPr/>
        </p:nvSpPr>
        <p:spPr>
          <a:xfrm>
            <a:off x="3408744" y="5833130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52C42F5-B5FA-D436-F316-C0F4FB68B9DC}"/>
              </a:ext>
            </a:extLst>
          </p:cNvPr>
          <p:cNvSpPr/>
          <p:nvPr/>
        </p:nvSpPr>
        <p:spPr>
          <a:xfrm>
            <a:off x="3257550" y="31744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B3CA357-5C98-C29B-F31A-EF80E0BB0A84}"/>
              </a:ext>
            </a:extLst>
          </p:cNvPr>
          <p:cNvSpPr/>
          <p:nvPr/>
        </p:nvSpPr>
        <p:spPr>
          <a:xfrm>
            <a:off x="7334625" y="3449320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DC05E9D4-25A1-B5FA-550F-60314A07CC2C}"/>
              </a:ext>
            </a:extLst>
          </p:cNvPr>
          <p:cNvSpPr/>
          <p:nvPr/>
        </p:nvSpPr>
        <p:spPr>
          <a:xfrm>
            <a:off x="7334625" y="1787736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6681EF70-F2FA-119B-F936-DE2D74A4FBE4}"/>
              </a:ext>
            </a:extLst>
          </p:cNvPr>
          <p:cNvSpPr/>
          <p:nvPr/>
        </p:nvSpPr>
        <p:spPr>
          <a:xfrm>
            <a:off x="6250953" y="4454177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11A9291A-2028-3500-BB15-998774688ACD}"/>
              </a:ext>
            </a:extLst>
          </p:cNvPr>
          <p:cNvSpPr/>
          <p:nvPr/>
        </p:nvSpPr>
        <p:spPr>
          <a:xfrm>
            <a:off x="4286626" y="1979504"/>
            <a:ext cx="361741" cy="365125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52CDED5-869F-A959-9862-01D0A40F8F00}"/>
              </a:ext>
            </a:extLst>
          </p:cNvPr>
          <p:cNvCxnSpPr>
            <a:cxnSpLocks/>
            <a:stCxn id="15" idx="3"/>
            <a:endCxn id="10" idx="7"/>
          </p:cNvCxnSpPr>
          <p:nvPr/>
        </p:nvCxnSpPr>
        <p:spPr>
          <a:xfrm flipH="1">
            <a:off x="3566315" y="2291158"/>
            <a:ext cx="773287" cy="93671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B23FC25-EDA5-B0F8-528C-67A4A83A3CC1}"/>
              </a:ext>
            </a:extLst>
          </p:cNvPr>
          <p:cNvSpPr txBox="1"/>
          <p:nvPr/>
        </p:nvSpPr>
        <p:spPr>
          <a:xfrm>
            <a:off x="676534" y="2001855"/>
            <a:ext cx="234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Step 2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8872348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85BC35-284E-E3CB-C104-C884A568E0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98"/>
          <a:stretch/>
        </p:blipFill>
        <p:spPr>
          <a:xfrm>
            <a:off x="1024359" y="2150380"/>
            <a:ext cx="10143281" cy="289945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Introduction. Articulation points removal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Artem Vergazov. Articulation Points in Multiplex Networks.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AA78B3-A2DF-8269-E41D-54155EF482FC}"/>
              </a:ext>
            </a:extLst>
          </p:cNvPr>
          <p:cNvSpPr txBox="1"/>
          <p:nvPr/>
        </p:nvSpPr>
        <p:spPr>
          <a:xfrm>
            <a:off x="3729835" y="5441484"/>
            <a:ext cx="5374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Review: Tian, L. et al. Articulation points in complex networks.</a:t>
            </a:r>
          </a:p>
          <a:p>
            <a:r>
              <a:rPr lang="en-US" dirty="0"/>
              <a:t>Nat. </a:t>
            </a:r>
            <a:r>
              <a:rPr lang="en-US" dirty="0" err="1"/>
              <a:t>Commun</a:t>
            </a:r>
            <a:r>
              <a:rPr lang="en-US" dirty="0"/>
              <a:t>. 8, 14223 </a:t>
            </a:r>
            <a:r>
              <a:rPr lang="en-US" dirty="0" err="1"/>
              <a:t>doi</a:t>
            </a:r>
            <a:r>
              <a:rPr lang="en-US" dirty="0"/>
              <a:t>: 10.1038/ncomms14223 (2017).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814359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1407</TotalTime>
  <Words>1385</Words>
  <Application>Microsoft Office PowerPoint</Application>
  <PresentationFormat>Широкоэкранный</PresentationFormat>
  <Paragraphs>217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Arial</vt:lpstr>
      <vt:lpstr>Arial Unicode MS</vt:lpstr>
      <vt:lpstr>Calibri</vt:lpstr>
      <vt:lpstr>Cambria Math</vt:lpstr>
      <vt:lpstr>General slides</vt:lpstr>
      <vt:lpstr>General slides</vt:lpstr>
      <vt:lpstr>Презентация PowerPoint</vt:lpstr>
      <vt:lpstr>Introduction. Networks</vt:lpstr>
      <vt:lpstr>Introduction. Networks</vt:lpstr>
      <vt:lpstr>Introduction. Motivation</vt:lpstr>
      <vt:lpstr>Introduction. Articulation points</vt:lpstr>
      <vt:lpstr>Introduction. Articulation points removal</vt:lpstr>
      <vt:lpstr>Introduction. Articulation points removal</vt:lpstr>
      <vt:lpstr>Introduction. Articulation points removal</vt:lpstr>
      <vt:lpstr>Introduction. Articulation points removal</vt:lpstr>
      <vt:lpstr>Introduction. Definitions</vt:lpstr>
      <vt:lpstr>Introduction. Articulation points removal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Introduction. Cascade failure of nodes</vt:lpstr>
      <vt:lpstr>Aim &amp; Objectives</vt:lpstr>
      <vt:lpstr>Algorithms and methodology</vt:lpstr>
      <vt:lpstr>Results. ER multiplex network</vt:lpstr>
      <vt:lpstr>Results. ER multiplex and monoplex comparison</vt:lpstr>
      <vt:lpstr>Results. Scale-free multiplex network</vt:lpstr>
      <vt:lpstr>Results. Scale-free and ER comparison</vt:lpstr>
      <vt:lpstr>Results. Random graph models comparison</vt:lpstr>
      <vt:lpstr>Discussion and conclusions</vt:lpstr>
      <vt:lpstr>Current status and outlook</vt:lpstr>
      <vt:lpstr>Acknowledgements</vt:lpstr>
      <vt:lpstr>Thank you for attention</vt:lpstr>
      <vt:lpstr>Introduction. Cascade failure of nodes</vt:lpstr>
      <vt:lpstr>Appendix. Number of AP removal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Artem Vergazov</cp:lastModifiedBy>
  <cp:revision>457</cp:revision>
  <cp:lastPrinted>2023-04-23T20:28:46Z</cp:lastPrinted>
  <dcterms:modified xsi:type="dcterms:W3CDTF">2023-05-31T03:55:48Z</dcterms:modified>
</cp:coreProperties>
</file>