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258" r:id="rId3"/>
    <p:sldId id="269" r:id="rId4"/>
    <p:sldId id="287" r:id="rId5"/>
    <p:sldId id="311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2" r:id="rId16"/>
    <p:sldId id="313" r:id="rId17"/>
    <p:sldId id="314" r:id="rId18"/>
    <p:sldId id="315" r:id="rId19"/>
    <p:sldId id="300" r:id="rId20"/>
    <p:sldId id="299" r:id="rId21"/>
    <p:sldId id="301" r:id="rId22"/>
    <p:sldId id="325" r:id="rId23"/>
    <p:sldId id="273" r:id="rId24"/>
    <p:sldId id="326" r:id="rId25"/>
    <p:sldId id="332" r:id="rId26"/>
    <p:sldId id="328" r:id="rId27"/>
    <p:sldId id="329" r:id="rId28"/>
    <p:sldId id="282" r:id="rId29"/>
    <p:sldId id="281" r:id="rId30"/>
    <p:sldId id="298" r:id="rId31"/>
    <p:sldId id="327" r:id="rId32"/>
    <p:sldId id="331" r:id="rId33"/>
    <p:sldId id="302" r:id="rId34"/>
    <p:sldId id="310" r:id="rId35"/>
    <p:sldId id="333" r:id="rId36"/>
    <p:sldId id="334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F7BABD-A874-43C2-BEC6-5874C068E556}">
          <p14:sldIdLst>
            <p14:sldId id="258"/>
          </p14:sldIdLst>
        </p14:section>
        <p14:section name="Intro" id="{BF2B4511-21C4-4BF4-AB3B-FCE08CA16F90}">
          <p14:sldIdLst>
            <p14:sldId id="269"/>
            <p14:sldId id="287"/>
            <p14:sldId id="31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2"/>
            <p14:sldId id="313"/>
            <p14:sldId id="314"/>
            <p14:sldId id="315"/>
            <p14:sldId id="300"/>
            <p14:sldId id="299"/>
            <p14:sldId id="301"/>
          </p14:sldIdLst>
        </p14:section>
        <p14:section name="Aim, objectives and algos" id="{8145CC42-0768-478D-BD22-0FEF6CF4CC4F}">
          <p14:sldIdLst>
            <p14:sldId id="325"/>
            <p14:sldId id="273"/>
          </p14:sldIdLst>
        </p14:section>
        <p14:section name="Results" id="{B06BA2BD-6320-43F7-A612-52CCD499E7D9}">
          <p14:sldIdLst>
            <p14:sldId id="326"/>
            <p14:sldId id="332"/>
            <p14:sldId id="328"/>
            <p14:sldId id="329"/>
          </p14:sldIdLst>
        </p14:section>
        <p14:section name="Outro" id="{86DEF59E-D1B8-417C-90D9-69C5C156D2F1}">
          <p14:sldIdLst>
            <p14:sldId id="282"/>
            <p14:sldId id="281"/>
            <p14:sldId id="298"/>
          </p14:sldIdLst>
        </p14:section>
        <p14:section name="Appendix" id="{25DC51A4-7AAD-4F26-941C-836FD74AB261}">
          <p14:sldIdLst>
            <p14:sldId id="327"/>
            <p14:sldId id="331"/>
            <p14:sldId id="302"/>
            <p14:sldId id="310"/>
          </p14:sldIdLst>
        </p14:section>
        <p14:section name="Review Comments" id="{6B11152E-1E62-4052-8C2B-E876E293494D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5767" autoAdjust="0"/>
  </p:normalViewPr>
  <p:slideViewPr>
    <p:cSldViewPr snapToGrid="0">
      <p:cViewPr varScale="1">
        <p:scale>
          <a:sx n="75" d="100"/>
          <a:sy n="75" d="100"/>
        </p:scale>
        <p:origin x="782" y="43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6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4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67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82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26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9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3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19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970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31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0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5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445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648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52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862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178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481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262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2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65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91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17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812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778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29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84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98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6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06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88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94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emVergazov/ap_in_multiplex_network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0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3228" y="359685"/>
            <a:ext cx="309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Advanced Computational Science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6927" y="1919577"/>
            <a:ext cx="10075654" cy="20027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Articulation Points in Multiplex Networks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412368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/>
              <a:t>Student: </a:t>
            </a:r>
            <a:r>
              <a:rPr lang="en-US" sz="2000" b="0" i="1" dirty="0"/>
              <a:t>Artem Vergazov</a:t>
            </a:r>
          </a:p>
          <a:p>
            <a:pPr algn="r"/>
            <a:r>
              <a:rPr lang="en-US" sz="2000" b="0" dirty="0"/>
              <a:t>Research Advisor: </a:t>
            </a:r>
            <a:r>
              <a:rPr lang="en-US" sz="2000" b="0" i="1" dirty="0"/>
              <a:t>Vladimir </a:t>
            </a:r>
            <a:r>
              <a:rPr lang="en-US" sz="2000" b="0" i="1" dirty="0" err="1"/>
              <a:t>Palyulin</a:t>
            </a:r>
            <a:endParaRPr lang="en-US" dirty="0"/>
          </a:p>
          <a:p>
            <a:pPr indent="-45720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January 2023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9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8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1915755-6467-B4C9-DEBA-96D7DDF5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6" y="1584800"/>
            <a:ext cx="10382388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892221" y="5049838"/>
            <a:ext cx="25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Articulation points (AP)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An articulation point (AP) is </a:t>
            </a:r>
            <a:r>
              <a:rPr lang="en-US" sz="1800" dirty="0"/>
              <a:t>a</a:t>
            </a:r>
            <a:r>
              <a:rPr lang="ru-RU" sz="1800" i="0" dirty="0"/>
              <a:t> </a:t>
            </a:r>
            <a:r>
              <a:rPr lang="en-US" sz="1800" i="0" dirty="0"/>
              <a:t>node whose removal disconnects the graph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422910" y="315408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4499985" y="342900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C80CC41-9B0B-284C-54D0-59160181C185}"/>
              </a:ext>
            </a:extLst>
          </p:cNvPr>
          <p:cNvSpPr/>
          <p:nvPr/>
        </p:nvSpPr>
        <p:spPr>
          <a:xfrm>
            <a:off x="5342058" y="262786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4499985" y="176741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3416313" y="443385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1451986" y="195918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9EE8D2-576D-60D5-855B-6F61115EB1B3}"/>
              </a:ext>
            </a:extLst>
          </p:cNvPr>
          <p:cNvSpPr/>
          <p:nvPr/>
        </p:nvSpPr>
        <p:spPr>
          <a:xfrm>
            <a:off x="2174796" y="262786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95565C4-B9A6-5E8A-E565-E69B2A439DEC}"/>
              </a:ext>
            </a:extLst>
          </p:cNvPr>
          <p:cNvSpPr/>
          <p:nvPr/>
        </p:nvSpPr>
        <p:spPr>
          <a:xfrm>
            <a:off x="2169990" y="443385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D068FF9-0A2E-F288-0D41-D4DACFBEA5C2}"/>
              </a:ext>
            </a:extLst>
          </p:cNvPr>
          <p:cNvSpPr/>
          <p:nvPr/>
        </p:nvSpPr>
        <p:spPr>
          <a:xfrm>
            <a:off x="3694480" y="2627868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731675" y="227083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6E98124-B418-745C-BC7C-E0FBFE687704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1760751" y="2270838"/>
            <a:ext cx="467021" cy="410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2FFE718-2A0E-810E-8B47-4019B0915E9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2350861" y="2992992"/>
            <a:ext cx="4806" cy="1440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33083F4-3936-6DDC-6948-5CECEBA30AD9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2531731" y="4616420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3D862E5A-6D48-CBC3-446E-E8B731BCEBF8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2536537" y="2810430"/>
            <a:ext cx="115794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A2514E0-D3C3-8448-BB83-64F0DA328398}"/>
              </a:ext>
            </a:extLst>
          </p:cNvPr>
          <p:cNvCxnSpPr>
            <a:cxnSpLocks/>
            <a:stCxn id="11" idx="1"/>
            <a:endCxn id="18" idx="5"/>
          </p:cNvCxnSpPr>
          <p:nvPr/>
        </p:nvCxnSpPr>
        <p:spPr>
          <a:xfrm flipH="1" flipV="1">
            <a:off x="4003245" y="2939522"/>
            <a:ext cx="549716" cy="542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05E474C-AA81-9E11-118C-65A16943C01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4003245" y="2079070"/>
            <a:ext cx="549716" cy="602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4808750" y="293952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4808750" y="207907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99A0876-AA57-3B95-40F4-29D721EFB45A}"/>
              </a:ext>
            </a:extLst>
          </p:cNvPr>
          <p:cNvCxnSpPr>
            <a:cxnSpLocks/>
            <a:stCxn id="16" idx="3"/>
            <a:endCxn id="10" idx="6"/>
          </p:cNvCxnSpPr>
          <p:nvPr/>
        </p:nvCxnSpPr>
        <p:spPr>
          <a:xfrm flipH="1">
            <a:off x="784651" y="2939521"/>
            <a:ext cx="1443121" cy="397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C9EE8D2-576D-60D5-855B-6F61115EB1B3}"/>
              </a:ext>
            </a:extLst>
          </p:cNvPr>
          <p:cNvSpPr/>
          <p:nvPr/>
        </p:nvSpPr>
        <p:spPr>
          <a:xfrm>
            <a:off x="5009436" y="264818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95565C4-B9A6-5E8A-E565-E69B2A439DEC}"/>
              </a:ext>
            </a:extLst>
          </p:cNvPr>
          <p:cNvSpPr/>
          <p:nvPr/>
        </p:nvSpPr>
        <p:spPr>
          <a:xfrm>
            <a:off x="5004630" y="445417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D068FF9-0A2E-F288-0D41-D4DACFBEA5C2}"/>
              </a:ext>
            </a:extLst>
          </p:cNvPr>
          <p:cNvSpPr/>
          <p:nvPr/>
        </p:nvSpPr>
        <p:spPr>
          <a:xfrm>
            <a:off x="6529120" y="2648188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6E98124-B418-745C-BC7C-E0FBFE687704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4595391" y="2291158"/>
            <a:ext cx="467021" cy="410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2FFE718-2A0E-810E-8B47-4019B0915E9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185501" y="3013312"/>
            <a:ext cx="4806" cy="1440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33083F4-3936-6DDC-6948-5CECEBA30AD9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5366371" y="4636740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3D862E5A-6D48-CBC3-446E-E8B731BCEBF8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5371177" y="2830750"/>
            <a:ext cx="115794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A2514E0-D3C3-8448-BB83-64F0DA328398}"/>
              </a:ext>
            </a:extLst>
          </p:cNvPr>
          <p:cNvCxnSpPr>
            <a:cxnSpLocks/>
            <a:stCxn id="11" idx="1"/>
            <a:endCxn id="18" idx="5"/>
          </p:cNvCxnSpPr>
          <p:nvPr/>
        </p:nvCxnSpPr>
        <p:spPr>
          <a:xfrm flipH="1" flipV="1">
            <a:off x="6837885" y="2959842"/>
            <a:ext cx="549716" cy="542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05E474C-AA81-9E11-118C-65A16943C01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6837885" y="2099390"/>
            <a:ext cx="549716" cy="602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99A0876-AA57-3B95-40F4-29D721EFB45A}"/>
              </a:ext>
            </a:extLst>
          </p:cNvPr>
          <p:cNvCxnSpPr>
            <a:cxnSpLocks/>
            <a:stCxn id="16" idx="3"/>
            <a:endCxn id="10" idx="6"/>
          </p:cNvCxnSpPr>
          <p:nvPr/>
        </p:nvCxnSpPr>
        <p:spPr>
          <a:xfrm flipH="1">
            <a:off x="3619291" y="2959841"/>
            <a:ext cx="1443121" cy="397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C80CC41-9B0B-284C-54D0-59160181C185}"/>
              </a:ext>
            </a:extLst>
          </p:cNvPr>
          <p:cNvSpPr/>
          <p:nvPr/>
        </p:nvSpPr>
        <p:spPr>
          <a:xfrm>
            <a:off x="8176698" y="264818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7643390" y="295984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7643390" y="209939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747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643390" y="295984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7643390" y="209939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1</a:t>
            </a:r>
            <a:endParaRPr lang="ru-RU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7721A68-9ABB-BAB2-36A2-2DA3DD24EB6A}"/>
              </a:ext>
            </a:extLst>
          </p:cNvPr>
          <p:cNvSpPr/>
          <p:nvPr/>
        </p:nvSpPr>
        <p:spPr>
          <a:xfrm>
            <a:off x="8176698" y="2648186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8723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5BC35-284E-E3CB-C104-C884A568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8"/>
          <a:stretch/>
        </p:blipFill>
        <p:spPr>
          <a:xfrm>
            <a:off x="1024359" y="2150380"/>
            <a:ext cx="10143281" cy="2899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A78B3-A2DF-8269-E41D-54155EF482FC}"/>
              </a:ext>
            </a:extLst>
          </p:cNvPr>
          <p:cNvSpPr txBox="1"/>
          <p:nvPr/>
        </p:nvSpPr>
        <p:spPr>
          <a:xfrm>
            <a:off x="3729835" y="5441484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1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F7DD470-D457-807D-77AB-C39DD06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69164"/>
            <a:ext cx="4150006" cy="4150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338513" y="5134389"/>
            <a:ext cx="388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Giant Connected Component (GCC)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Giant connected component (GCC) is the largest connected component of the graph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5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9" name="Рисунок 8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E2514A57-8891-6846-9056-A70D0E7F9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3" t="12857" r="10514" b="11486"/>
          <a:stretch/>
        </p:blipFill>
        <p:spPr>
          <a:xfrm>
            <a:off x="6350725" y="2030964"/>
            <a:ext cx="4519749" cy="337705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расный, сидит, внутрен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9494788-1032-6567-7B95-6C898CF4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" y="2030964"/>
            <a:ext cx="4635841" cy="3377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75583-59BE-8DC8-9F5D-272C0155E1A4}"/>
              </a:ext>
            </a:extLst>
          </p:cNvPr>
          <p:cNvSpPr txBox="1"/>
          <p:nvPr/>
        </p:nvSpPr>
        <p:spPr>
          <a:xfrm>
            <a:off x="2320514" y="5670186"/>
            <a:ext cx="184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Simple network</a:t>
            </a:r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085F-75EC-8DAC-8FD7-1A8F1867DBE1}"/>
              </a:ext>
            </a:extLst>
          </p:cNvPr>
          <p:cNvSpPr txBox="1"/>
          <p:nvPr/>
        </p:nvSpPr>
        <p:spPr>
          <a:xfrm>
            <a:off x="7799294" y="5670186"/>
            <a:ext cx="207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Multiplex network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678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42D52-B238-79CE-B5F5-FB30BBD427E8}"/>
              </a:ext>
            </a:extLst>
          </p:cNvPr>
          <p:cNvSpPr txBox="1"/>
          <p:nvPr/>
        </p:nvSpPr>
        <p:spPr>
          <a:xfrm>
            <a:off x="6096000" y="6198255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/>
              <p:nvPr/>
            </p:nvSpPr>
            <p:spPr>
              <a:xfrm>
                <a:off x="1462145" y="5775906"/>
                <a:ext cx="9672019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Articulation points removal</a:t>
                </a:r>
                <a:r>
                  <a:rPr lang="ru-RU" sz="1600" dirty="0"/>
                  <a:t> </a:t>
                </a:r>
                <a:r>
                  <a:rPr lang="en-US" sz="1600" dirty="0"/>
                  <a:t>and GCC size in the case of monoplex Erdős–Rényi network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45" y="5775906"/>
                <a:ext cx="9672019" cy="341376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DC6F49-E3F9-F4A8-18E0-0725BAADF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94" y="1214249"/>
            <a:ext cx="5852172" cy="43891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581425-E162-1B01-738C-1FE1745C8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828" y="12142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AP removal process in multiplex networks applying cascade failure of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scale-free networks</a:t>
            </a:r>
          </a:p>
          <a:p>
            <a:endParaRPr lang="en-US" dirty="0"/>
          </a:p>
          <a:p>
            <a:r>
              <a:rPr lang="en-US" dirty="0"/>
              <a:t>Study the difference in behavior between simple and multiplex cases</a:t>
            </a:r>
          </a:p>
          <a:p>
            <a:endParaRPr lang="en-US" dirty="0"/>
          </a:p>
          <a:p>
            <a:r>
              <a:rPr lang="en-US" dirty="0"/>
              <a:t>Compare different random graph models</a:t>
            </a:r>
          </a:p>
        </p:txBody>
      </p:sp>
    </p:spTree>
    <p:extLst>
      <p:ext uri="{BB962C8B-B14F-4D97-AF65-F5344CB8AC3E}">
        <p14:creationId xmlns:p14="http://schemas.microsoft.com/office/powerpoint/2010/main" val="1469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285750" marR="0" lvl="1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746125"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460375"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1090613"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Generation of a set of networks from a certain distribution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Application of cascade of failures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Obtaining AP metrics (fraction)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Repeating steps 2-3 until no APs emerge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r>
                  <a:rPr lang="en-US" dirty="0"/>
                  <a:t>Stack:</a:t>
                </a:r>
              </a:p>
              <a:p>
                <a:r>
                  <a:rPr lang="en-US" b="1" dirty="0"/>
                  <a:t>vanilla C++</a:t>
                </a:r>
                <a:r>
                  <a:rPr lang="en-US" dirty="0"/>
                  <a:t> (final simulations on large graphs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b="1" dirty="0"/>
                  <a:t>Python: </a:t>
                </a:r>
                <a:r>
                  <a:rPr lang="en-US" b="1" dirty="0" err="1"/>
                  <a:t>NetworkX</a:t>
                </a:r>
                <a:r>
                  <a:rPr lang="en-US" b="1" dirty="0"/>
                  <a:t>, Matplotlib</a:t>
                </a:r>
                <a:r>
                  <a:rPr lang="en-US" dirty="0"/>
                  <a:t> (prototyping and plotting)</a:t>
                </a:r>
                <a:endParaRPr lang="ru-RU" dirty="0"/>
              </a:p>
              <a:p>
                <a:endParaRPr lang="ru-RU" dirty="0"/>
              </a:p>
              <a:p>
                <a:r>
                  <a:rPr lang="en-US" dirty="0">
                    <a:hlinkClick r:id="rId3"/>
                  </a:rPr>
                  <a:t>https://github.com/ArtemVergazov/ap_in_multiplex_networks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3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ER multiplex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CC0CF-F662-CB93-C0F1-5DE4C10CE551}"/>
                  </a:ext>
                </a:extLst>
              </p:cNvPr>
              <p:cNvSpPr txBox="1"/>
              <p:nvPr/>
            </p:nvSpPr>
            <p:spPr>
              <a:xfrm>
                <a:off x="1462145" y="5775906"/>
                <a:ext cx="9891655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Articulation points removal</a:t>
                </a:r>
                <a:r>
                  <a:rPr lang="ru-RU" sz="1600" dirty="0"/>
                  <a:t> </a:t>
                </a:r>
                <a:r>
                  <a:rPr lang="en-US" sz="1600" dirty="0"/>
                  <a:t>and GCC size in the case of two-layer multiplex Erdős–Rényi network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CC0CF-F662-CB93-C0F1-5DE4C10C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45" y="5775906"/>
                <a:ext cx="9891655" cy="341376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741A8-CF4C-DE97-F8D5-0BAB95E18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34" y="1234435"/>
            <a:ext cx="5852172" cy="43891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3172FC-2FF3-AD35-939E-19EAC83C1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741A8-CF4C-DE97-F8D5-0BAB95E1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4" y="1234435"/>
            <a:ext cx="5852172" cy="43891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D9EE31-E9DA-6EBB-0003-89F141BFC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7" y="1234435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1560" cy="1325563"/>
          </a:xfrm>
        </p:spPr>
        <p:txBody>
          <a:bodyPr/>
          <a:lstStyle/>
          <a:p>
            <a:r>
              <a:rPr lang="en-US" dirty="0"/>
              <a:t>Results. ER multiplex and monoplex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2E0B0-A407-C8B3-A04F-9E741AD1A639}"/>
              </a:ext>
            </a:extLst>
          </p:cNvPr>
          <p:cNvSpPr txBox="1"/>
          <p:nvPr/>
        </p:nvSpPr>
        <p:spPr>
          <a:xfrm>
            <a:off x="2345242" y="5714946"/>
            <a:ext cx="2408815" cy="34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Multiplex case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CFD70-4023-EF1E-37E6-07DCA8836482}"/>
              </a:ext>
            </a:extLst>
          </p:cNvPr>
          <p:cNvSpPr txBox="1"/>
          <p:nvPr/>
        </p:nvSpPr>
        <p:spPr>
          <a:xfrm>
            <a:off x="7901311" y="5714946"/>
            <a:ext cx="2408815" cy="34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Monoplex case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8016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F3A4D0-8B63-73D7-74BE-3631B1F5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25" y="1185857"/>
            <a:ext cx="6893990" cy="517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Random graph models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AE0C9-5032-5134-5C4A-2E142CBA8CAC}"/>
                  </a:ext>
                </a:extLst>
              </p:cNvPr>
              <p:cNvSpPr txBox="1"/>
              <p:nvPr/>
            </p:nvSpPr>
            <p:spPr>
              <a:xfrm>
                <a:off x="7843520" y="2809908"/>
                <a:ext cx="4023360" cy="1073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Erdős–Rényi: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r>
                  <a:rPr lang="en-US" sz="2400" dirty="0"/>
                  <a:t>Scale-free: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AE0C9-5032-5134-5C4A-2E142CBA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2809908"/>
                <a:ext cx="4023360" cy="1073435"/>
              </a:xfrm>
              <a:prstGeom prst="rect">
                <a:avLst/>
              </a:prstGeom>
              <a:blipFill>
                <a:blip r:embed="rId4"/>
                <a:stretch>
                  <a:fillRect l="-2424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5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781E4934-AB03-8B05-FAB9-A1C3591CD6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4146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285750" marR="0" lvl="1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746125"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460375"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1090613"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Critical value of mean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larger for multiplex networks –more connections needed in general to resist multiple node failures</a:t>
                </a:r>
              </a:p>
              <a:p>
                <a:endParaRPr lang="en-US" dirty="0"/>
              </a:p>
              <a:p>
                <a:r>
                  <a:rPr lang="en-US" dirty="0"/>
                  <a:t>Network’s degree distribution is related to the order of the phase transition – avenue for further research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781E4934-AB03-8B05-FAB9-A1C3591C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146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217" t="-154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and outlook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APs removal strategy with cascade failure behavior studied on</a:t>
            </a:r>
          </a:p>
          <a:p>
            <a:pPr marL="742950" lvl="1" indent="-457200"/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742950" lvl="1" indent="-457200"/>
            <a:r>
              <a:rPr lang="en-US" dirty="0"/>
              <a:t>scale-free multiplex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comparison between different random graph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step:</a:t>
            </a:r>
          </a:p>
          <a:p>
            <a:r>
              <a:rPr lang="en-US" dirty="0"/>
              <a:t>Preparation of the paper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90942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Vladimir </a:t>
            </a:r>
            <a:r>
              <a:rPr lang="en-US" dirty="0" err="1"/>
              <a:t>Palyulin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Saeed </a:t>
            </a:r>
            <a:r>
              <a:rPr lang="en-US" dirty="0" err="1"/>
              <a:t>Osat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29</a:t>
            </a:fld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247D8E2-5648-92FE-BD32-983D43BC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78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8E4D8-715F-3D83-6BE3-DF7B513D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43" y="2080632"/>
            <a:ext cx="2583400" cy="269008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A52EF4-2283-8596-A8A9-70843FADEEF1}"/>
              </a:ext>
            </a:extLst>
          </p:cNvPr>
          <p:cNvSpPr/>
          <p:nvPr/>
        </p:nvSpPr>
        <p:spPr>
          <a:xfrm>
            <a:off x="4086725" y="4501515"/>
            <a:ext cx="1007245" cy="46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8564A0-A384-1432-F9B2-1B48EDDB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68" y="2137662"/>
            <a:ext cx="3000494" cy="2619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E26E0-66AA-E1D2-C649-1FB9F07412ED}"/>
              </a:ext>
            </a:extLst>
          </p:cNvPr>
          <p:cNvSpPr txBox="1"/>
          <p:nvPr/>
        </p:nvSpPr>
        <p:spPr>
          <a:xfrm>
            <a:off x="7684169" y="2080632"/>
            <a:ext cx="4426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Multiplex network examples</a:t>
            </a:r>
          </a:p>
          <a:p>
            <a:endParaRPr lang="en-US" sz="2000" dirty="0"/>
          </a:p>
          <a:p>
            <a:r>
              <a:rPr lang="en-US" sz="2000" dirty="0"/>
              <a:t>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Underground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 layer</a:t>
            </a:r>
          </a:p>
          <a:p>
            <a:endParaRPr lang="en-US" sz="2000" dirty="0"/>
          </a:p>
          <a:p>
            <a:r>
              <a:rPr lang="en-US" sz="2000" dirty="0"/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LinkedIn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262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EACB44-AB25-2194-FE77-F8AD1D07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4" y="1225737"/>
            <a:ext cx="5852172" cy="43891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463029-2686-AA00-6985-73812F3EA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8" y="1225737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Scale-free multiplex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1101440" y="5843466"/>
                <a:ext cx="10901822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Articulation points removal and GCC size in scale-free two-layer multiplex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 with the degree exponent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the mean degree of the network nodes.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40" y="5843466"/>
                <a:ext cx="10901822" cy="649409"/>
              </a:xfrm>
              <a:prstGeom prst="rect">
                <a:avLst/>
              </a:prstGeom>
              <a:blipFill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8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F4C046-D2F2-7EC5-BB8D-D352395B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4" y="1260744"/>
            <a:ext cx="5852172" cy="438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9E053-EBD6-E755-01F1-A8A811A9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8" y="1260744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Scale-free and ER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2097120" y="5823146"/>
                <a:ext cx="327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Scale-free network,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20" y="5823146"/>
                <a:ext cx="327752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D8000A-A365-1F99-F1DD-E5C91CD6A482}"/>
              </a:ext>
            </a:extLst>
          </p:cNvPr>
          <p:cNvSpPr txBox="1"/>
          <p:nvPr/>
        </p:nvSpPr>
        <p:spPr>
          <a:xfrm>
            <a:off x="7627154" y="5823146"/>
            <a:ext cx="32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ER network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774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BDD4058-69AE-8E95-1561-7BC9D6DE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830253" y="991704"/>
            <a:ext cx="5866276" cy="43997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/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Size of the Giant Connected Component (GCC) that is left after a cascade of node failures in a two-layer </a:t>
                </a:r>
                <a:r>
                  <a:rPr lang="en-US" sz="1800" dirty="0" err="1"/>
                  <a:t>Erdős</a:t>
                </a:r>
                <a:r>
                  <a:rPr lang="en-US" sz="1800" dirty="0"/>
                  <a:t>–</a:t>
                </a:r>
                <a:r>
                  <a:rPr lang="en-US" sz="1800" dirty="0" err="1"/>
                  <a:t>Rényi</a:t>
                </a:r>
                <a:r>
                  <a:rPr lang="en-US" sz="1800" dirty="0"/>
                  <a:t>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the fraction of nodes that are left after the failure</a:t>
                </a:r>
                <a:endParaRPr lang="ru-RU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blipFill>
                <a:blip r:embed="rId4"/>
                <a:stretch>
                  <a:fillRect t="-3289" r="-488" b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9E04E6-31ED-EF1B-77FF-AA08CFB30627}"/>
              </a:ext>
            </a:extLst>
          </p:cNvPr>
          <p:cNvSpPr txBox="1"/>
          <p:nvPr/>
        </p:nvSpPr>
        <p:spPr>
          <a:xfrm>
            <a:off x="8030413" y="5538768"/>
            <a:ext cx="415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258C14-D139-9DF1-B4E3-AF986624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167" y="2478375"/>
            <a:ext cx="5398942" cy="1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F460D9-DE55-DBB0-B4DF-B730BCD5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595413"/>
            <a:ext cx="5852172" cy="43891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4BE162-5028-BC82-ADFC-6C1EC68D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032"/>
            <a:ext cx="5928335" cy="4446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Appendix. Number of AP removal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dirty="0"/>
              <a:t>Artem Vergazov. Articulation Points in Multiplex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Total number of AP removal steps as a function of mean degree </a:t>
                </a:r>
                <a:r>
                  <a:rPr lang="en-US" sz="1800" i="1" dirty="0"/>
                  <a:t>c</a:t>
                </a:r>
                <a:r>
                  <a:rPr lang="en-US" sz="1800" dirty="0"/>
                  <a:t> in multiplex ER and scale-free networks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blipFill>
                <a:blip r:embed="rId5"/>
                <a:stretch>
                  <a:fillRect t="-4717" r="-59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EC1094-DDE4-F98F-5860-AA01E20F9EC6}"/>
              </a:ext>
            </a:extLst>
          </p:cNvPr>
          <p:cNvSpPr txBox="1"/>
          <p:nvPr/>
        </p:nvSpPr>
        <p:spPr>
          <a:xfrm>
            <a:off x="2786891" y="5937600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network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EB614-7BAE-C80C-3F17-A73024C85829}"/>
              </a:ext>
            </a:extLst>
          </p:cNvPr>
          <p:cNvSpPr txBox="1"/>
          <p:nvPr/>
        </p:nvSpPr>
        <p:spPr>
          <a:xfrm>
            <a:off x="7949623" y="6017175"/>
            <a:ext cx="285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Scale-free network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025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vs Multilayer Networks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9F2A33-9DBE-966B-2C2B-8BE0E26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10031-6ABF-327D-C234-1BA1235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EE96E5-6823-9C4A-927D-9092D3A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2" y="1849580"/>
            <a:ext cx="5801563" cy="4506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E11E2-B4E8-84F1-7FDE-9A05EA780526}"/>
              </a:ext>
            </a:extLst>
          </p:cNvPr>
          <p:cNvSpPr txBox="1"/>
          <p:nvPr/>
        </p:nvSpPr>
        <p:spPr>
          <a:xfrm>
            <a:off x="359664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Multiplex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BE35E-ACDF-5F38-508D-4D9495DB4D12}"/>
              </a:ext>
            </a:extLst>
          </p:cNvPr>
          <p:cNvSpPr txBox="1"/>
          <p:nvPr/>
        </p:nvSpPr>
        <p:spPr>
          <a:xfrm>
            <a:off x="665480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10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Identification Algorithm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9F2A33-9DBE-966B-2C2B-8BE0E26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10031-6ABF-327D-C234-1BA1235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87CB-2305-995E-C2D2-29EFF5BD3E5E}"/>
              </a:ext>
            </a:extLst>
          </p:cNvPr>
          <p:cNvSpPr txBox="1"/>
          <p:nvPr/>
        </p:nvSpPr>
        <p:spPr>
          <a:xfrm>
            <a:off x="838200" y="1690688"/>
            <a:ext cx="47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Tarjan’s</a:t>
            </a:r>
            <a:r>
              <a:rPr lang="en-US" sz="2400" dirty="0"/>
              <a:t> algorithm based on DFS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2810EC-7025-AE56-E181-23EA5B011550}"/>
              </a:ext>
            </a:extLst>
          </p:cNvPr>
          <p:cNvSpPr/>
          <p:nvPr/>
        </p:nvSpPr>
        <p:spPr>
          <a:xfrm>
            <a:off x="7252524" y="29661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6F066F-AF2B-96F2-C7ED-1FEF34D3B126}"/>
              </a:ext>
            </a:extLst>
          </p:cNvPr>
          <p:cNvSpPr/>
          <p:nvPr/>
        </p:nvSpPr>
        <p:spPr>
          <a:xfrm>
            <a:off x="7944087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EA410D-B66A-FE42-0F1B-57657CD39876}"/>
              </a:ext>
            </a:extLst>
          </p:cNvPr>
          <p:cNvSpPr/>
          <p:nvPr/>
        </p:nvSpPr>
        <p:spPr>
          <a:xfrm>
            <a:off x="7635294" y="2004071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97A3B3-3ED9-94C4-E089-23073D66FEC7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7614265" y="3148713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9B3F00D-0452-9CB3-C517-FE44ADD29C7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7944059" y="2315725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B3D44E-7EA9-7C3C-51D3-1D76DC2F99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7561289" y="2315725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/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an AP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:</a:t>
                </a:r>
              </a:p>
              <a:p>
                <a:endParaRPr lang="en-US" sz="1800" dirty="0"/>
              </a:p>
              <a:p>
                <a:r>
                  <a:rPr lang="en-US" sz="1800" b="0" dirty="0"/>
                  <a:t>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root of DFS tree and has at least 2 child subgraphs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OR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2.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not the root of the DFS tree and it has a child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such that no vertex in the subtree rooted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a back edge to one of the ancestors in DFS tree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  <a:p>
                <a:r>
                  <a:rPr lang="en-US" sz="1800" dirty="0"/>
                  <a:t>Complexity: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blipFill>
                <a:blip r:embed="rId2"/>
                <a:stretch>
                  <a:fillRect l="-1096" t="-825" r="-2071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D9A6FB-30A3-1AEF-8269-5EE44A0FECCE}"/>
              </a:ext>
            </a:extLst>
          </p:cNvPr>
          <p:cNvCxnSpPr>
            <a:cxnSpLocks/>
            <a:stCxn id="16" idx="6"/>
            <a:endCxn id="65" idx="1"/>
          </p:cNvCxnSpPr>
          <p:nvPr/>
        </p:nvCxnSpPr>
        <p:spPr>
          <a:xfrm>
            <a:off x="7997035" y="2186634"/>
            <a:ext cx="617586" cy="832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C96ABCB3-4072-5CF5-B955-1745D7471939}"/>
              </a:ext>
            </a:extLst>
          </p:cNvPr>
          <p:cNvSpPr/>
          <p:nvPr/>
        </p:nvSpPr>
        <p:spPr>
          <a:xfrm>
            <a:off x="8561645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6A20914-8E86-92EE-47B1-57E2F9078EDF}"/>
              </a:ext>
            </a:extLst>
          </p:cNvPr>
          <p:cNvSpPr/>
          <p:nvPr/>
        </p:nvSpPr>
        <p:spPr>
          <a:xfrm>
            <a:off x="9395169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7C0BCAF8-A5ED-38B0-C6E2-D3DBA2D2403E}"/>
              </a:ext>
            </a:extLst>
          </p:cNvPr>
          <p:cNvSpPr/>
          <p:nvPr/>
        </p:nvSpPr>
        <p:spPr>
          <a:xfrm>
            <a:off x="10086732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8176FF-74FA-2F2C-A252-772DFA27E4FA}"/>
              </a:ext>
            </a:extLst>
          </p:cNvPr>
          <p:cNvSpPr/>
          <p:nvPr/>
        </p:nvSpPr>
        <p:spPr>
          <a:xfrm>
            <a:off x="9777939" y="2004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B83ACE5-D056-19D2-510A-55F3F0C637ED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9756910" y="3148712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ACD6EE8-57CA-9BE9-8BC6-8DE33399A83C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10086704" y="2315724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575D43-AC50-AD8B-4EEA-F162F196FF22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9703934" y="2315724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067BE6E-7BE9-6762-E696-082D99A45B47}"/>
              </a:ext>
            </a:extLst>
          </p:cNvPr>
          <p:cNvCxnSpPr>
            <a:cxnSpLocks/>
            <a:stCxn id="69" idx="6"/>
            <a:endCxn id="74" idx="1"/>
          </p:cNvCxnSpPr>
          <p:nvPr/>
        </p:nvCxnSpPr>
        <p:spPr>
          <a:xfrm>
            <a:off x="10139680" y="2186633"/>
            <a:ext cx="617586" cy="832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0FE963C0-19C8-CC05-7F73-A4C0ABF1BD3B}"/>
              </a:ext>
            </a:extLst>
          </p:cNvPr>
          <p:cNvSpPr/>
          <p:nvPr/>
        </p:nvSpPr>
        <p:spPr>
          <a:xfrm>
            <a:off x="10704290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E09D220F-7644-11C9-789F-E9B52CBC7A75}"/>
              </a:ext>
            </a:extLst>
          </p:cNvPr>
          <p:cNvCxnSpPr>
            <a:cxnSpLocks/>
            <a:stCxn id="74" idx="2"/>
            <a:endCxn id="68" idx="6"/>
          </p:cNvCxnSpPr>
          <p:nvPr/>
        </p:nvCxnSpPr>
        <p:spPr>
          <a:xfrm flipH="1">
            <a:off x="10448473" y="3148712"/>
            <a:ext cx="2558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CB0DBC0-D372-F933-9769-41277BBB650E}"/>
              </a:ext>
            </a:extLst>
          </p:cNvPr>
          <p:cNvSpPr/>
          <p:nvPr/>
        </p:nvSpPr>
        <p:spPr>
          <a:xfrm>
            <a:off x="7004667" y="562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447DC24-C250-8A61-2DDC-C1309F1A5BC1}"/>
              </a:ext>
            </a:extLst>
          </p:cNvPr>
          <p:cNvSpPr/>
          <p:nvPr/>
        </p:nvSpPr>
        <p:spPr>
          <a:xfrm>
            <a:off x="7696230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F363C45-154F-FB8C-978E-E72E9A5D4156}"/>
              </a:ext>
            </a:extLst>
          </p:cNvPr>
          <p:cNvSpPr/>
          <p:nvPr/>
        </p:nvSpPr>
        <p:spPr>
          <a:xfrm>
            <a:off x="7387437" y="46640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A4B4BF2A-D06E-AC73-F626-88552B351782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366408" y="5808661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6244F13-F523-BB21-FECF-853FE5D98E83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7696202" y="4975673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424A562-B4F8-7801-55B2-FC82BC54C306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7313432" y="4975673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45A9E5F-88B6-6A28-4DC8-9BCF5B0D2388}"/>
              </a:ext>
            </a:extLst>
          </p:cNvPr>
          <p:cNvCxnSpPr>
            <a:cxnSpLocks/>
            <a:stCxn id="83" idx="6"/>
            <a:endCxn id="88" idx="1"/>
          </p:cNvCxnSpPr>
          <p:nvPr/>
        </p:nvCxnSpPr>
        <p:spPr>
          <a:xfrm>
            <a:off x="7749178" y="4846582"/>
            <a:ext cx="617586" cy="832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8726C27E-DCB8-C4E1-08B4-5F8E6346FD9D}"/>
              </a:ext>
            </a:extLst>
          </p:cNvPr>
          <p:cNvSpPr/>
          <p:nvPr/>
        </p:nvSpPr>
        <p:spPr>
          <a:xfrm>
            <a:off x="8313788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257CD442-5344-EEE7-7237-BF75B622EB93}"/>
              </a:ext>
            </a:extLst>
          </p:cNvPr>
          <p:cNvSpPr/>
          <p:nvPr/>
        </p:nvSpPr>
        <p:spPr>
          <a:xfrm>
            <a:off x="6951691" y="38263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EA67D287-9B5F-B5E4-FE4E-B598D54D1D47}"/>
              </a:ext>
            </a:extLst>
          </p:cNvPr>
          <p:cNvCxnSpPr>
            <a:cxnSpLocks/>
            <a:stCxn id="100" idx="5"/>
            <a:endCxn id="83" idx="0"/>
          </p:cNvCxnSpPr>
          <p:nvPr/>
        </p:nvCxnSpPr>
        <p:spPr>
          <a:xfrm>
            <a:off x="7260456" y="4138005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Дуга 103">
            <a:extLst>
              <a:ext uri="{FF2B5EF4-FFF2-40B4-BE49-F238E27FC236}">
                <a16:creationId xmlns:a16="http://schemas.microsoft.com/office/drawing/2014/main" id="{422615BF-D8CC-877E-73D9-27DD432A9392}"/>
              </a:ext>
            </a:extLst>
          </p:cNvPr>
          <p:cNvSpPr/>
          <p:nvPr/>
        </p:nvSpPr>
        <p:spPr>
          <a:xfrm flipH="1">
            <a:off x="6640397" y="4067784"/>
            <a:ext cx="720552" cy="1799747"/>
          </a:xfrm>
          <a:prstGeom prst="arc">
            <a:avLst>
              <a:gd name="adj1" fmla="val 16390325"/>
              <a:gd name="adj2" fmla="val 54688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7A2AB5BD-A2AD-C7A7-BAF9-09C4D5A1E522}"/>
              </a:ext>
            </a:extLst>
          </p:cNvPr>
          <p:cNvSpPr/>
          <p:nvPr/>
        </p:nvSpPr>
        <p:spPr>
          <a:xfrm>
            <a:off x="9782904" y="54603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F68C054-2124-AD9C-7870-358A31D9C6E1}"/>
              </a:ext>
            </a:extLst>
          </p:cNvPr>
          <p:cNvSpPr/>
          <p:nvPr/>
        </p:nvSpPr>
        <p:spPr>
          <a:xfrm>
            <a:off x="10400490" y="59912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0D75CF5-DBB9-49D0-BBFB-CE5030409C49}"/>
              </a:ext>
            </a:extLst>
          </p:cNvPr>
          <p:cNvSpPr/>
          <p:nvPr/>
        </p:nvSpPr>
        <p:spPr>
          <a:xfrm>
            <a:off x="10085242" y="466401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C5A18781-DBF6-B2B0-63BF-1455CF2E1BA1}"/>
              </a:ext>
            </a:extLst>
          </p:cNvPr>
          <p:cNvCxnSpPr>
            <a:cxnSpLocks/>
            <a:stCxn id="118" idx="2"/>
            <a:endCxn id="117" idx="5"/>
          </p:cNvCxnSpPr>
          <p:nvPr/>
        </p:nvCxnSpPr>
        <p:spPr>
          <a:xfrm flipH="1" flipV="1">
            <a:off x="10091669" y="5772053"/>
            <a:ext cx="308821" cy="401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23A4033-5FAB-71B7-FB8D-8528F160DCD6}"/>
              </a:ext>
            </a:extLst>
          </p:cNvPr>
          <p:cNvCxnSpPr>
            <a:cxnSpLocks/>
            <a:stCxn id="119" idx="5"/>
            <a:endCxn id="118" idx="0"/>
          </p:cNvCxnSpPr>
          <p:nvPr/>
        </p:nvCxnSpPr>
        <p:spPr>
          <a:xfrm>
            <a:off x="10394007" y="4975672"/>
            <a:ext cx="187354" cy="1015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DF02654-0869-BFAB-9DAB-B41640B52A2B}"/>
              </a:ext>
            </a:extLst>
          </p:cNvPr>
          <p:cNvCxnSpPr>
            <a:cxnSpLocks/>
            <a:stCxn id="119" idx="3"/>
            <a:endCxn id="117" idx="0"/>
          </p:cNvCxnSpPr>
          <p:nvPr/>
        </p:nvCxnSpPr>
        <p:spPr>
          <a:xfrm flipH="1">
            <a:off x="9963775" y="4975672"/>
            <a:ext cx="174443" cy="4847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BDE6D11-A55B-E152-5731-AC1DB708FBC1}"/>
              </a:ext>
            </a:extLst>
          </p:cNvPr>
          <p:cNvCxnSpPr>
            <a:cxnSpLocks/>
            <a:stCxn id="119" idx="6"/>
            <a:endCxn id="124" idx="1"/>
          </p:cNvCxnSpPr>
          <p:nvPr/>
        </p:nvCxnSpPr>
        <p:spPr>
          <a:xfrm>
            <a:off x="10446983" y="4846581"/>
            <a:ext cx="617586" cy="832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55D80614-CBD2-546C-C191-D2358E8347A4}"/>
              </a:ext>
            </a:extLst>
          </p:cNvPr>
          <p:cNvSpPr/>
          <p:nvPr/>
        </p:nvSpPr>
        <p:spPr>
          <a:xfrm>
            <a:off x="11011593" y="562609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89583A6-4172-F91A-16CD-02ED2765D0B3}"/>
              </a:ext>
            </a:extLst>
          </p:cNvPr>
          <p:cNvSpPr/>
          <p:nvPr/>
        </p:nvSpPr>
        <p:spPr>
          <a:xfrm>
            <a:off x="9649496" y="38263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1198AFB3-70FC-ABB7-283B-CFD19F6C63B7}"/>
              </a:ext>
            </a:extLst>
          </p:cNvPr>
          <p:cNvCxnSpPr>
            <a:cxnSpLocks/>
            <a:stCxn id="125" idx="5"/>
            <a:endCxn id="119" idx="0"/>
          </p:cNvCxnSpPr>
          <p:nvPr/>
        </p:nvCxnSpPr>
        <p:spPr>
          <a:xfrm>
            <a:off x="9958261" y="4138004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Дуга 126">
            <a:extLst>
              <a:ext uri="{FF2B5EF4-FFF2-40B4-BE49-F238E27FC236}">
                <a16:creationId xmlns:a16="http://schemas.microsoft.com/office/drawing/2014/main" id="{26AA924C-95ED-162E-0CE7-F3C9124A3452}"/>
              </a:ext>
            </a:extLst>
          </p:cNvPr>
          <p:cNvSpPr/>
          <p:nvPr/>
        </p:nvSpPr>
        <p:spPr>
          <a:xfrm flipH="1">
            <a:off x="9365018" y="3616574"/>
            <a:ext cx="2294998" cy="2637692"/>
          </a:xfrm>
          <a:prstGeom prst="arc">
            <a:avLst>
              <a:gd name="adj1" fmla="val 18817050"/>
              <a:gd name="adj2" fmla="val 513234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05DCD5B-A420-2F04-844B-9B30CB2070DE}"/>
              </a:ext>
            </a:extLst>
          </p:cNvPr>
          <p:cNvCxnSpPr>
            <a:cxnSpLocks/>
            <a:stCxn id="124" idx="3"/>
            <a:endCxn id="118" idx="6"/>
          </p:cNvCxnSpPr>
          <p:nvPr/>
        </p:nvCxnSpPr>
        <p:spPr>
          <a:xfrm flipH="1">
            <a:off x="10762231" y="5937751"/>
            <a:ext cx="302338" cy="236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3163C-FD12-CD7D-A535-57B8BAE2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2357287"/>
            <a:ext cx="9622971" cy="3874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4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A52EF4-2283-8596-A8A9-70843FADEEF1}"/>
              </a:ext>
            </a:extLst>
          </p:cNvPr>
          <p:cNvSpPr/>
          <p:nvPr/>
        </p:nvSpPr>
        <p:spPr>
          <a:xfrm>
            <a:off x="4086725" y="4501515"/>
            <a:ext cx="1007245" cy="46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190D5-F972-4B65-C5DD-38D7C90A5766}"/>
              </a:ext>
            </a:extLst>
          </p:cNvPr>
          <p:cNvSpPr txBox="1"/>
          <p:nvPr/>
        </p:nvSpPr>
        <p:spPr>
          <a:xfrm>
            <a:off x="4196862" y="6231547"/>
            <a:ext cx="406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 2003: cascade node failure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BB2D-1282-DABE-F831-93388021F4CA}"/>
              </a:ext>
            </a:extLst>
          </p:cNvPr>
          <p:cNvSpPr txBox="1"/>
          <p:nvPr/>
        </p:nvSpPr>
        <p:spPr>
          <a:xfrm>
            <a:off x="838200" y="1557918"/>
            <a:ext cx="880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defines stability of the network?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B2781E-2C1F-27D9-CC28-C2D686F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2377384"/>
            <a:ext cx="9622971" cy="3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96E7050-FE35-98E6-7B70-A8A79CB8F17D}"/>
              </a:ext>
            </a:extLst>
          </p:cNvPr>
          <p:cNvCxnSpPr>
            <a:cxnSpLocks/>
          </p:cNvCxnSpPr>
          <p:nvPr/>
        </p:nvCxnSpPr>
        <p:spPr>
          <a:xfrm>
            <a:off x="4503420" y="4115786"/>
            <a:ext cx="650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1A2E7A-304E-9BF2-B299-2A9FD801DEC7}"/>
              </a:ext>
            </a:extLst>
          </p:cNvPr>
          <p:cNvSpPr txBox="1"/>
          <p:nvPr/>
        </p:nvSpPr>
        <p:spPr>
          <a:xfrm>
            <a:off x="3787945" y="3951719"/>
            <a:ext cx="80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39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9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1669</TotalTime>
  <Words>1514</Words>
  <Application>Microsoft Office PowerPoint</Application>
  <PresentationFormat>Широкоэкранный</PresentationFormat>
  <Paragraphs>239</Paragraphs>
  <Slides>35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Arial Unicode MS</vt:lpstr>
      <vt:lpstr>Calibri</vt:lpstr>
      <vt:lpstr>Cambria Math</vt:lpstr>
      <vt:lpstr>General slides</vt:lpstr>
      <vt:lpstr>General slides</vt:lpstr>
      <vt:lpstr>Презентация PowerPoint</vt:lpstr>
      <vt:lpstr>Introduction. Networks</vt:lpstr>
      <vt:lpstr>Introduction. Networks</vt:lpstr>
      <vt:lpstr>Introduction. Motivation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Articulation points</vt:lpstr>
      <vt:lpstr>Introduction. Articulation points removal</vt:lpstr>
      <vt:lpstr>Introduction. Articulation points removal</vt:lpstr>
      <vt:lpstr>Introduction. Articulation points removal</vt:lpstr>
      <vt:lpstr>Introduction. Articulation points removal</vt:lpstr>
      <vt:lpstr>Introduction. Definitions</vt:lpstr>
      <vt:lpstr>Introduction. Articulation points removal</vt:lpstr>
      <vt:lpstr>Aim &amp; Objectives</vt:lpstr>
      <vt:lpstr>Algorithms and methodology</vt:lpstr>
      <vt:lpstr>Results. ER multiplex network</vt:lpstr>
      <vt:lpstr>Results. ER multiplex and monoplex comparison</vt:lpstr>
      <vt:lpstr>Results. Random graph models comparison</vt:lpstr>
      <vt:lpstr>Discussion and conclusions</vt:lpstr>
      <vt:lpstr>Current status and outlook</vt:lpstr>
      <vt:lpstr>Acknowledgements</vt:lpstr>
      <vt:lpstr>Thank you for attention</vt:lpstr>
      <vt:lpstr>Results. Scale-free multiplex network</vt:lpstr>
      <vt:lpstr>Results. Scale-free and ER comparison</vt:lpstr>
      <vt:lpstr>Introduction. Cascade failure of nodes</vt:lpstr>
      <vt:lpstr>Appendix. Number of AP removal steps</vt:lpstr>
      <vt:lpstr>Multiplex vs Multilayer Networks</vt:lpstr>
      <vt:lpstr>AP Identification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479</cp:revision>
  <cp:lastPrinted>2023-04-23T20:28:46Z</cp:lastPrinted>
  <dcterms:modified xsi:type="dcterms:W3CDTF">2023-06-06T19:43:42Z</dcterms:modified>
</cp:coreProperties>
</file>