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73" r:id="rId1"/>
  </p:sldMasterIdLst>
  <p:notesMasterIdLst>
    <p:notesMasterId r:id="rId17"/>
  </p:notesMasterIdLst>
  <p:handoutMasterIdLst>
    <p:handoutMasterId r:id="rId18"/>
  </p:handoutMasterIdLst>
  <p:sldIdLst>
    <p:sldId id="258" r:id="rId2"/>
    <p:sldId id="269" r:id="rId3"/>
    <p:sldId id="271" r:id="rId4"/>
    <p:sldId id="272" r:id="rId5"/>
    <p:sldId id="273" r:id="rId6"/>
    <p:sldId id="274" r:id="rId7"/>
    <p:sldId id="275" r:id="rId8"/>
    <p:sldId id="276" r:id="rId9"/>
    <p:sldId id="285" r:id="rId10"/>
    <p:sldId id="278" r:id="rId11"/>
    <p:sldId id="280" r:id="rId12"/>
    <p:sldId id="282" r:id="rId13"/>
    <p:sldId id="283" r:id="rId14"/>
    <p:sldId id="284" r:id="rId15"/>
    <p:sldId id="281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18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7" autoAdjust="0"/>
    <p:restoredTop sz="81268" autoAdjust="0"/>
  </p:normalViewPr>
  <p:slideViewPr>
    <p:cSldViewPr snapToGrid="0">
      <p:cViewPr varScale="1">
        <p:scale>
          <a:sx n="90" d="100"/>
          <a:sy n="90" d="100"/>
        </p:scale>
        <p:origin x="372" y="90"/>
      </p:cViewPr>
      <p:guideLst>
        <p:guide orient="horz" pos="3181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76" d="100"/>
          <a:sy n="76" d="100"/>
        </p:scale>
        <p:origin x="1350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723C67-A537-4015-B65B-23BD5E60E715}" type="datetimeFigureOut">
              <a:rPr lang="en-US" smtClean="0"/>
              <a:t>16-Dec-20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29063-6C6E-4FEA-B269-E10B5866FB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58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i="1" dirty="0" smtClean="0"/>
              <a:t>Remember</a:t>
            </a:r>
            <a:r>
              <a:rPr lang="en-US" i="1" baseline="0" dirty="0" smtClean="0"/>
              <a:t> about the timing!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baseline="0" dirty="0" smtClean="0"/>
              <a:t>10 min to present at Thesis Status Review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baseline="0" dirty="0" smtClean="0"/>
              <a:t>15 min to present at MSc pre-defense</a:t>
            </a:r>
          </a:p>
          <a:p>
            <a:pPr marL="628650" lvl="1" indent="-1714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i="1" baseline="0" dirty="0" smtClean="0"/>
              <a:t>15 min to present at MSc defense</a:t>
            </a:r>
            <a:endParaRPr i="1" dirty="0"/>
          </a:p>
        </p:txBody>
      </p:sp>
      <p:sp>
        <p:nvSpPr>
          <p:cNvPr id="267" name="Google Shape;2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Phrases you may find useful: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The area of my research covers 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Today … has been already </a:t>
            </a:r>
            <a:r>
              <a:rPr lang="en-US" i="1" dirty="0" smtClean="0"/>
              <a:t>studied </a:t>
            </a:r>
            <a:r>
              <a:rPr lang="en-US" i="1" dirty="0"/>
              <a:t>in the field</a:t>
            </a:r>
            <a:r>
              <a:rPr lang="en-US" i="1" dirty="0" smtClean="0"/>
              <a:t>.</a:t>
            </a:r>
          </a:p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endParaRPr lang="en-US" i="1" dirty="0" smtClean="0"/>
          </a:p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endParaRPr lang="en-US" i="1" dirty="0"/>
          </a:p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r>
              <a:rPr lang="en-US" dirty="0" smtClean="0"/>
              <a:t>(To</a:t>
            </a:r>
            <a:r>
              <a:rPr lang="en-US" baseline="0" dirty="0" smtClean="0"/>
              <a:t> update the footer ON ALL SLIDES, go to</a:t>
            </a:r>
            <a:r>
              <a:rPr lang="en-US" i="0" baseline="0" dirty="0" smtClean="0"/>
              <a:t> the </a:t>
            </a:r>
            <a:r>
              <a:rPr lang="en-US" b="1" i="0" baseline="0" dirty="0" smtClean="0"/>
              <a:t>Insert </a:t>
            </a:r>
            <a:r>
              <a:rPr lang="en-US" i="0" baseline="0" dirty="0" smtClean="0"/>
              <a:t>tab, click </a:t>
            </a:r>
            <a:r>
              <a:rPr lang="en-US" b="1" i="0" baseline="0" dirty="0" smtClean="0"/>
              <a:t>Header &amp; Footer </a:t>
            </a:r>
            <a:r>
              <a:rPr lang="en-US" i="0" baseline="0" dirty="0" smtClean="0"/>
              <a:t>button. On the </a:t>
            </a:r>
            <a:r>
              <a:rPr lang="en-US" b="1" i="0" baseline="0" dirty="0" smtClean="0"/>
              <a:t>Slide </a:t>
            </a:r>
            <a:r>
              <a:rPr lang="en-US" i="0" baseline="0" dirty="0" smtClean="0"/>
              <a:t>tab, select the </a:t>
            </a:r>
            <a:r>
              <a:rPr lang="en-US" b="1" i="0" baseline="0" dirty="0" smtClean="0"/>
              <a:t>Footer </a:t>
            </a:r>
            <a:r>
              <a:rPr lang="en-US" i="0" baseline="0" dirty="0" smtClean="0"/>
              <a:t>check box, and then type the footer text that you want, i.e. </a:t>
            </a:r>
            <a:r>
              <a:rPr lang="en-US" baseline="0" dirty="0" smtClean="0"/>
              <a:t>with your Name Surname and Thesis Title</a:t>
            </a:r>
            <a:r>
              <a:rPr lang="en-US" i="0" baseline="0" dirty="0" smtClean="0"/>
              <a:t>. </a:t>
            </a:r>
            <a:r>
              <a:rPr lang="en-US" b="1" i="0" baseline="0" dirty="0" smtClean="0"/>
              <a:t>Click Apply to All</a:t>
            </a:r>
            <a:r>
              <a:rPr lang="en-US" i="0" baseline="0" dirty="0" smtClean="0"/>
              <a:t>)</a:t>
            </a:r>
            <a:endParaRPr lang="en-US" i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47203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/>
              <a:defRPr/>
            </a:pPr>
            <a:r>
              <a:rPr lang="en-US" i="1" dirty="0"/>
              <a:t>The overall purpose of the work is to … 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44450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objectives of the present research run as follows:</a:t>
            </a:r>
          </a:p>
          <a:p>
            <a:r>
              <a:rPr lang="en-US" dirty="0"/>
              <a:t>1… </a:t>
            </a:r>
          </a:p>
          <a:p>
            <a:r>
              <a:rPr lang="en-US" dirty="0"/>
              <a:t>2… </a:t>
            </a:r>
          </a:p>
          <a:p>
            <a:r>
              <a:rPr lang="en-US" dirty="0"/>
              <a:t>3…</a:t>
            </a:r>
          </a:p>
          <a:p>
            <a:pPr marL="22860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endParaRPr lang="ru-RU" sz="1200" dirty="0">
              <a:solidFill>
                <a:srgbClr val="C00000"/>
              </a:solidFill>
            </a:endParaRPr>
          </a:p>
          <a:p>
            <a:pPr marL="22860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32408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None/>
              <a:tabLst/>
              <a:defRPr/>
            </a:pPr>
            <a:r>
              <a:rPr lang="en-US" sz="1200" b="0" dirty="0"/>
              <a:t>Primary and processed results of research in the form of graphs, tables, pictures, and charts.</a:t>
            </a:r>
          </a:p>
          <a:p>
            <a:pPr marL="228600" indent="0" algn="just">
              <a:buFont typeface="Arial" panose="020B0604020202020204" pitchFamily="34" charset="0"/>
              <a:buNone/>
            </a:pPr>
            <a:endParaRPr lang="ru-RU" sz="1200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88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Phrases you may find useful: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/>
              <a:t>All these results suggest that …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/>
              <a:t>We can conclude that … 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/>
              <a:t>Taken together, these results point to three conclusions …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/>
              <a:t>To sum up, … 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/>
              <a:t>Although it is still too early to draw a definite conclusion, it can be stated that … </a:t>
            </a:r>
          </a:p>
          <a:p>
            <a:pPr marL="400050" indent="-171450">
              <a:buFont typeface="Arial" panose="020B0604020202020204" pitchFamily="34" charset="0"/>
              <a:buChar char="•"/>
            </a:pPr>
            <a:r>
              <a:rPr lang="en-US" i="1" dirty="0"/>
              <a:t>Although the obtained data are limited, we may conclude that … </a:t>
            </a:r>
            <a:endParaRPr lang="ru-RU" sz="1200" i="1" dirty="0">
              <a:solidFill>
                <a:srgbClr val="C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48812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Phrases </a:t>
            </a:r>
            <a:r>
              <a:rPr lang="en-US" dirty="0"/>
              <a:t>you may find useful: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The achieved results indicate that the work along the same line should proceed. Thus, the long-term results of the project are to …</a:t>
            </a:r>
            <a:endParaRPr lang="ru-RU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33590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Phrases you may find useful: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I would like to express my gratitude to … who &lt;provided </a:t>
            </a:r>
            <a:r>
              <a:rPr lang="en-US" i="1" dirty="0" err="1"/>
              <a:t>smth</a:t>
            </a:r>
            <a:r>
              <a:rPr lang="en-US" i="1" dirty="0"/>
              <a:t> /assisted in </a:t>
            </a:r>
            <a:r>
              <a:rPr lang="en-US" i="1" dirty="0" err="1"/>
              <a:t>smth</a:t>
            </a:r>
            <a:r>
              <a:rPr lang="en-US" i="1" dirty="0"/>
              <a:t>/ conducted </a:t>
            </a:r>
            <a:r>
              <a:rPr lang="en-US" i="1" dirty="0" err="1"/>
              <a:t>smth</a:t>
            </a:r>
            <a:r>
              <a:rPr lang="en-US" i="1" dirty="0"/>
              <a:t>/ etc.&gt;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i="1" dirty="0"/>
              <a:t>Thank you for your attention. Now I’m ready to answer your questions.</a:t>
            </a:r>
            <a:endParaRPr lang="ru-RU" i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1329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+partners" preserve="1">
  <p:cSld name="Cover+partners">
    <p:bg>
      <p:bgPr>
        <a:solidFill>
          <a:srgbClr val="AAC50B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8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8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8"/>
          <p:cNvSpPr txBox="1">
            <a:spLocks noGrp="1"/>
          </p:cNvSpPr>
          <p:nvPr>
            <p:ph type="body" idx="1"/>
          </p:nvPr>
        </p:nvSpPr>
        <p:spPr>
          <a:xfrm>
            <a:off x="1052215" y="635886"/>
            <a:ext cx="7977485" cy="4354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dirty="0"/>
          </a:p>
        </p:txBody>
      </p:sp>
      <p:sp>
        <p:nvSpPr>
          <p:cNvPr id="69" name="Google Shape;69;p8"/>
          <p:cNvSpPr txBox="1">
            <a:spLocks noGrp="1"/>
          </p:cNvSpPr>
          <p:nvPr>
            <p:ph type="body" idx="2"/>
          </p:nvPr>
        </p:nvSpPr>
        <p:spPr>
          <a:xfrm>
            <a:off x="1052215" y="5595431"/>
            <a:ext cx="2457467" cy="43760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cxnSp>
        <p:nvCxnSpPr>
          <p:cNvPr id="70" name="Google Shape;70;p8"/>
          <p:cNvCxnSpPr/>
          <p:nvPr/>
        </p:nvCxnSpPr>
        <p:spPr>
          <a:xfrm>
            <a:off x="5715001" y="5785757"/>
            <a:ext cx="5600700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71" name="Google Shape;71;p8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6202798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0_Tex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Click to edit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6"/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/>
            </a:lvl1pPr>
            <a:lvl3pPr marL="746125" indent="0">
              <a:buNone/>
              <a:defRPr/>
            </a:lvl3pPr>
            <a:lvl4pPr marL="460375" indent="0">
              <a:buNone/>
              <a:defRPr/>
            </a:lvl4pPr>
            <a:lvl5pPr marL="1090613" indent="0">
              <a:buNone/>
              <a:defRPr/>
            </a:lvl5pPr>
          </a:lstStyle>
          <a:p>
            <a:pPr lvl="0"/>
            <a:r>
              <a:rPr lang="en-US" dirty="0"/>
              <a:t>Edit text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E6DD2211-9164-4B5C-BF06-D3E6FF06C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smtClean="0"/>
              <a:t>Name Surname. Thesis 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3109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Speaker: bio" preserve="1" userDrawn="1">
  <p:cSld name="Speaker: bio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0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0"/>
          <p:cNvSpPr txBox="1">
            <a:spLocks noGrp="1"/>
          </p:cNvSpPr>
          <p:nvPr>
            <p:ph type="body" idx="1"/>
          </p:nvPr>
        </p:nvSpPr>
        <p:spPr>
          <a:xfrm>
            <a:off x="3139624" y="365123"/>
            <a:ext cx="7847862" cy="6051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3" name="Google Shape;83;p10"/>
          <p:cNvSpPr txBox="1">
            <a:spLocks noGrp="1"/>
          </p:cNvSpPr>
          <p:nvPr>
            <p:ph type="body" idx="2"/>
          </p:nvPr>
        </p:nvSpPr>
        <p:spPr>
          <a:xfrm>
            <a:off x="796243" y="2541481"/>
            <a:ext cx="884512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4" name="Google Shape;84;p10"/>
          <p:cNvSpPr txBox="1">
            <a:spLocks noGrp="1"/>
          </p:cNvSpPr>
          <p:nvPr>
            <p:ph type="body" idx="3"/>
          </p:nvPr>
        </p:nvSpPr>
        <p:spPr>
          <a:xfrm>
            <a:off x="796242" y="3493118"/>
            <a:ext cx="2159000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5" name="Google Shape;85;p10"/>
          <p:cNvSpPr txBox="1"/>
          <p:nvPr/>
        </p:nvSpPr>
        <p:spPr>
          <a:xfrm rot="-5400000">
            <a:off x="8840264" y="2512345"/>
            <a:ext cx="5941050" cy="16466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1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about me</a:t>
            </a:r>
            <a:endParaRPr sz="101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0"/>
          <p:cNvSpPr>
            <a:spLocks noGrp="1"/>
          </p:cNvSpPr>
          <p:nvPr>
            <p:ph type="pic" idx="4"/>
          </p:nvPr>
        </p:nvSpPr>
        <p:spPr>
          <a:xfrm>
            <a:off x="796242" y="365122"/>
            <a:ext cx="2060615" cy="20615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Char char="•"/>
              <a:defRPr sz="105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10"/>
          <p:cNvSpPr txBox="1">
            <a:spLocks noGrp="1"/>
          </p:cNvSpPr>
          <p:nvPr>
            <p:ph type="body" idx="5"/>
          </p:nvPr>
        </p:nvSpPr>
        <p:spPr>
          <a:xfrm>
            <a:off x="796242" y="2974142"/>
            <a:ext cx="1274488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88" name="Google Shape;88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3629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basic" preserve="1">
  <p:cSld name="Contact: basic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1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2" name="Google Shape;92;p11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1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1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1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6" name="Google Shape;96;p11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7" name="Google Shape;97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4199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ntact: advanced" preserve="1">
  <p:cSld name="Contact: advanced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2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2"/>
          <p:cNvSpPr txBox="1">
            <a:spLocks noGrp="1"/>
          </p:cNvSpPr>
          <p:nvPr>
            <p:ph type="body" idx="1"/>
          </p:nvPr>
        </p:nvSpPr>
        <p:spPr>
          <a:xfrm>
            <a:off x="938280" y="1426345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12"/>
          <p:cNvSpPr txBox="1"/>
          <p:nvPr/>
        </p:nvSpPr>
        <p:spPr>
          <a:xfrm rot="-5400000">
            <a:off x="9019740" y="2400979"/>
            <a:ext cx="5429692" cy="186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500" b="1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rPr>
              <a:t>contact</a:t>
            </a:r>
            <a:endParaRPr sz="11500" b="1">
              <a:solidFill>
                <a:srgbClr val="AAC5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12"/>
          <p:cNvSpPr txBox="1"/>
          <p:nvPr/>
        </p:nvSpPr>
        <p:spPr>
          <a:xfrm>
            <a:off x="938280" y="86804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e-mail: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2"/>
          <p:cNvSpPr txBox="1"/>
          <p:nvPr/>
        </p:nvSpPr>
        <p:spPr>
          <a:xfrm>
            <a:off x="938280" y="2514493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phone: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12"/>
          <p:cNvSpPr txBox="1">
            <a:spLocks noGrp="1"/>
          </p:cNvSpPr>
          <p:nvPr>
            <p:ph type="body" idx="2"/>
          </p:nvPr>
        </p:nvSpPr>
        <p:spPr>
          <a:xfrm>
            <a:off x="938280" y="3054843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5" name="Google Shape;105;p12"/>
          <p:cNvSpPr txBox="1">
            <a:spLocks noGrp="1"/>
          </p:cNvSpPr>
          <p:nvPr>
            <p:ph type="body" idx="3"/>
          </p:nvPr>
        </p:nvSpPr>
        <p:spPr>
          <a:xfrm>
            <a:off x="938280" y="3983034"/>
            <a:ext cx="9865282" cy="6482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AC50B"/>
              </a:buClr>
              <a:buSzPts val="4800"/>
              <a:buFont typeface="Arial"/>
              <a:buNone/>
              <a:defRPr sz="4800" b="1" i="0" u="none" strike="noStrike" cap="none">
                <a:solidFill>
                  <a:srgbClr val="AAC50B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12"/>
          <p:cNvSpPr txBox="1"/>
          <p:nvPr/>
        </p:nvSpPr>
        <p:spPr>
          <a:xfrm>
            <a:off x="938280" y="5980919"/>
            <a:ext cx="975360" cy="369332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social:</a:t>
            </a:r>
            <a:endParaRPr sz="1800" b="1" i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24312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02660" y="6029069"/>
            <a:ext cx="252042" cy="252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76910" y="6023543"/>
            <a:ext cx="252042" cy="252042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2"/>
          <p:cNvSpPr txBox="1">
            <a:spLocks noGrp="1"/>
          </p:cNvSpPr>
          <p:nvPr>
            <p:ph type="body" idx="4"/>
          </p:nvPr>
        </p:nvSpPr>
        <p:spPr>
          <a:xfrm>
            <a:off x="2667434" y="6002231"/>
            <a:ext cx="2383701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1" name="Google Shape;111;p12"/>
          <p:cNvSpPr txBox="1">
            <a:spLocks noGrp="1"/>
          </p:cNvSpPr>
          <p:nvPr>
            <p:ph type="body" idx="5"/>
          </p:nvPr>
        </p:nvSpPr>
        <p:spPr>
          <a:xfrm>
            <a:off x="5713849" y="6002231"/>
            <a:ext cx="2547933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12"/>
          <p:cNvSpPr txBox="1">
            <a:spLocks noGrp="1"/>
          </p:cNvSpPr>
          <p:nvPr>
            <p:ph type="body" idx="6"/>
          </p:nvPr>
        </p:nvSpPr>
        <p:spPr>
          <a:xfrm>
            <a:off x="8839599" y="5980919"/>
            <a:ext cx="2541779" cy="29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1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3459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Номер слайда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636918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eaker" preserve="1">
  <p:cSld name="Speak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4952416" y="2047258"/>
            <a:ext cx="5803900" cy="19603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body" idx="2"/>
          </p:nvPr>
        </p:nvSpPr>
        <p:spPr>
          <a:xfrm>
            <a:off x="6116583" y="4190514"/>
            <a:ext cx="4639733" cy="3941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3"/>
          </p:nvPr>
        </p:nvSpPr>
        <p:spPr>
          <a:xfrm>
            <a:off x="6116583" y="5117646"/>
            <a:ext cx="4639733" cy="13833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>
            <a:spLocks noGrp="1"/>
          </p:cNvSpPr>
          <p:nvPr>
            <p:ph type="pic" idx="4"/>
          </p:nvPr>
        </p:nvSpPr>
        <p:spPr>
          <a:xfrm>
            <a:off x="1018584" y="1101667"/>
            <a:ext cx="3481387" cy="34829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23" name="Google Shape;23;p3"/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/>
          <p:nvPr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0316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Cover+partners" preserve="1">
  <p:cSld name="3_Cover+partners">
    <p:bg>
      <p:bgPr>
        <a:solidFill>
          <a:srgbClr val="AAC50B"/>
        </a:solid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3"/>
          <p:cNvSpPr txBox="1"/>
          <p:nvPr/>
        </p:nvSpPr>
        <p:spPr>
          <a:xfrm>
            <a:off x="921748" y="182880"/>
            <a:ext cx="9472204" cy="26468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600" b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thx.</a:t>
            </a:r>
            <a:endParaRPr sz="16600" b="1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6" name="Google Shape;116;p13"/>
          <p:cNvPicPr preferRelativeResize="0"/>
          <p:nvPr/>
        </p:nvPicPr>
        <p:blipFill rotWithShape="1">
          <a:blip r:embed="rId2">
            <a:alphaModFix/>
          </a:blip>
          <a:srcRect b="40050"/>
          <a:stretch/>
        </p:blipFill>
        <p:spPr>
          <a:xfrm rot="-5400000">
            <a:off x="9483100" y="2054836"/>
            <a:ext cx="3500015" cy="6621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p13"/>
          <p:cNvPicPr preferRelativeResize="0"/>
          <p:nvPr/>
        </p:nvPicPr>
        <p:blipFill rotWithShape="1">
          <a:blip r:embed="rId3">
            <a:alphaModFix/>
          </a:blip>
          <a:srcRect t="50017"/>
          <a:stretch/>
        </p:blipFill>
        <p:spPr>
          <a:xfrm>
            <a:off x="0" y="4133741"/>
            <a:ext cx="12192001" cy="272426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8" name="Google Shape;118;p13"/>
          <p:cNvCxnSpPr/>
          <p:nvPr/>
        </p:nvCxnSpPr>
        <p:spPr>
          <a:xfrm>
            <a:off x="0" y="5785757"/>
            <a:ext cx="11315701" cy="0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19" name="Google Shape;119;p13"/>
          <p:cNvCxnSpPr/>
          <p:nvPr/>
        </p:nvCxnSpPr>
        <p:spPr>
          <a:xfrm>
            <a:off x="11283043" y="4310743"/>
            <a:ext cx="0" cy="1475014"/>
          </a:xfrm>
          <a:prstGeom prst="straightConnector1">
            <a:avLst/>
          </a:prstGeom>
          <a:noFill/>
          <a:ln w="57150" cap="flat" cmpd="sng">
            <a:solidFill>
              <a:schemeClr val="lt1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2652011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00">
          <p15:clr>
            <a:srgbClr val="FBAE40"/>
          </p15:clr>
        </p15:guide>
        <p15:guide id="2" orient="horz" pos="249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3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A7253-CC57-45F0-8CC3-8D83B614E81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Google Shape;73;p9"/>
          <p:cNvSpPr/>
          <p:nvPr userDrawn="1"/>
        </p:nvSpPr>
        <p:spPr>
          <a:xfrm>
            <a:off x="0" y="6772940"/>
            <a:ext cx="12192000" cy="85060"/>
          </a:xfrm>
          <a:prstGeom prst="rect">
            <a:avLst/>
          </a:prstGeom>
          <a:solidFill>
            <a:srgbClr val="AAC50B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" name="Google Shape;78;p9"/>
          <p:cNvPicPr preferRelativeResize="0"/>
          <p:nvPr userDrawn="1"/>
        </p:nvPicPr>
        <p:blipFill rotWithShape="1">
          <a:blip r:embed="rId10">
            <a:alphaModFix/>
          </a:blip>
          <a:srcRect/>
          <a:stretch/>
        </p:blipFill>
        <p:spPr>
          <a:xfrm rot="-5400000">
            <a:off x="-172868" y="5699770"/>
            <a:ext cx="1204330" cy="20206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24;p3"/>
          <p:cNvSpPr/>
          <p:nvPr userDrawn="1"/>
        </p:nvSpPr>
        <p:spPr>
          <a:xfrm>
            <a:off x="10194586" y="-1997414"/>
            <a:ext cx="3994827" cy="3994827"/>
          </a:xfrm>
          <a:prstGeom prst="pie">
            <a:avLst>
              <a:gd name="adj1" fmla="val 5396160"/>
              <a:gd name="adj2" fmla="val 10809062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32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6" r:id="rId1"/>
    <p:sldLayoutId id="2147483683" r:id="rId2"/>
    <p:sldLayoutId id="2147483678" r:id="rId3"/>
    <p:sldLayoutId id="2147483679" r:id="rId4"/>
    <p:sldLayoutId id="2147483680" r:id="rId5"/>
    <p:sldLayoutId id="2147483682" r:id="rId6"/>
    <p:sldLayoutId id="2147483675" r:id="rId7"/>
    <p:sldLayoutId id="2147483681" r:id="rId8"/>
  </p:sldLayoutIdLs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36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L="285750" marR="0" lvl="0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L="285750" marR="0" lvl="1" indent="-28575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 pitchFamily="34" charset="0"/>
        <a:buChar char="•"/>
        <a:defRPr sz="2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L="1031875" marR="0" lvl="2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0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L="746125" marR="0" lvl="3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2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L="1376363" marR="0" lvl="4" indent="-285750" algn="l" rtl="0">
        <a:lnSpc>
          <a:spcPct val="100000"/>
        </a:lnSpc>
        <a:spcBef>
          <a:spcPts val="0"/>
        </a:spcBef>
        <a:spcAft>
          <a:spcPts val="0"/>
        </a:spcAft>
        <a:buClr>
          <a:schemeClr val="accent1"/>
        </a:buClr>
        <a:buFont typeface="Arial" panose="020B0604020202020204" pitchFamily="34" charset="0"/>
        <a:buChar char="•"/>
        <a:defRPr sz="18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602949" y="359685"/>
            <a:ext cx="2493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/>
              <a:t>MSc Program</a:t>
            </a:r>
            <a:endParaRPr lang="ru-RU" i="1" dirty="0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086927" y="1919577"/>
            <a:ext cx="10075654" cy="2002717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4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Thesis Title</a:t>
            </a:r>
            <a:endParaRPr lang="en-US" sz="4000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695967" y="4123683"/>
            <a:ext cx="6400800" cy="12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r"/>
            <a:r>
              <a:rPr lang="en-US" sz="2000" b="0" dirty="0"/>
              <a:t>Student: </a:t>
            </a:r>
            <a:r>
              <a:rPr lang="en-US" sz="2000" b="0" i="1" dirty="0"/>
              <a:t>Name Surname</a:t>
            </a:r>
          </a:p>
          <a:p>
            <a:pPr algn="r"/>
            <a:r>
              <a:rPr lang="en-US" sz="2000" b="0" dirty="0"/>
              <a:t>Research Advisor: </a:t>
            </a:r>
            <a:r>
              <a:rPr lang="en-US" sz="2000" b="0" i="1" dirty="0"/>
              <a:t>Name Surname</a:t>
            </a:r>
          </a:p>
          <a:p>
            <a:pPr algn="r"/>
            <a:r>
              <a:rPr lang="en-US" sz="2000" b="0" i="1" dirty="0"/>
              <a:t>Co-Advisor (if any): Name Surname </a:t>
            </a:r>
            <a:endParaRPr lang="en-US" sz="2000" b="0" dirty="0"/>
          </a:p>
          <a:p>
            <a:pPr indent="-457200">
              <a:buFontTx/>
              <a:buChar char="-"/>
            </a:pPr>
            <a:endParaRPr lang="en-US" dirty="0"/>
          </a:p>
          <a:p>
            <a:pPr indent="-457200">
              <a:buFontTx/>
              <a:buChar char="-"/>
            </a:pPr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  <a:p>
            <a:pPr marL="0" indent="0"/>
            <a:endParaRPr lang="en-US" dirty="0"/>
          </a:p>
        </p:txBody>
      </p:sp>
      <p:sp>
        <p:nvSpPr>
          <p:cNvPr id="9" name="Subtitle 1"/>
          <p:cNvSpPr txBox="1">
            <a:spLocks/>
          </p:cNvSpPr>
          <p:nvPr/>
        </p:nvSpPr>
        <p:spPr>
          <a:xfrm>
            <a:off x="3204795" y="5938164"/>
            <a:ext cx="6400800" cy="340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0" algn="ctr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3200" b="0" kern="1200">
                <a:solidFill>
                  <a:srgbClr val="595959"/>
                </a:solidFill>
                <a:latin typeface="Arial Unicode MS"/>
                <a:ea typeface="+mn-ea"/>
                <a:cs typeface="Arial Unicode MS"/>
              </a:defRPr>
            </a:lvl1pPr>
            <a:lvl2pPr marL="457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2pPr>
            <a:lvl3pPr marL="914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3pPr>
            <a:lvl4pPr marL="1371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4pPr>
            <a:lvl5pPr marL="18288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3200" b="0" kern="1200">
                <a:solidFill>
                  <a:schemeClr val="tx1">
                    <a:tint val="75000"/>
                  </a:schemeClr>
                </a:solidFill>
                <a:latin typeface="Arial Unicode MS"/>
                <a:ea typeface="+mn-ea"/>
                <a:cs typeface="Arial Unicode MS"/>
              </a:defRPr>
            </a:lvl5pPr>
            <a:lvl6pPr marL="22860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Month, Year</a:t>
            </a:r>
          </a:p>
          <a:p>
            <a:endParaRPr lang="en-US" dirty="0"/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F6E2E44C-2A57-4792-AF8D-B0EEFF787FAE}"/>
              </a:ext>
            </a:extLst>
          </p:cNvPr>
          <p:cNvSpPr txBox="1">
            <a:spLocks/>
          </p:cNvSpPr>
          <p:nvPr/>
        </p:nvSpPr>
        <p:spPr>
          <a:xfrm>
            <a:off x="10300608" y="6278196"/>
            <a:ext cx="1891392" cy="3400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ru-RU"/>
            </a:defPPr>
            <a:lvl1pPr marL="0" algn="r" defTabSz="457200" rtl="0" eaLnBrk="1" latinLnBrk="0" hangingPunct="1">
              <a:defRPr sz="1000" kern="1200" cap="all" spc="20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>
                <a:solidFill>
                  <a:srgbClr val="FF0000"/>
                </a:solidFill>
              </a:rPr>
              <a:t>Slides should be numbered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Innovation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Innovation component of your research project (if any), i.e.: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Start-up potential </a:t>
            </a:r>
            <a:br>
              <a:rPr lang="en-US" dirty="0"/>
            </a:br>
            <a:r>
              <a:rPr lang="en-US" dirty="0"/>
              <a:t>or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Industrial application of research results</a:t>
            </a:r>
          </a:p>
        </p:txBody>
      </p:sp>
    </p:spTree>
    <p:extLst>
      <p:ext uri="{BB962C8B-B14F-4D97-AF65-F5344CB8AC3E}">
        <p14:creationId xmlns:p14="http://schemas.microsoft.com/office/powerpoint/2010/main" val="42590417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Conclusions should summarize the main results of the work and be consistent with the Aim and Objectives!</a:t>
            </a:r>
            <a:endParaRPr lang="ru-RU" dirty="0"/>
          </a:p>
          <a:p>
            <a:pPr algn="just"/>
            <a:r>
              <a:rPr lang="en-US" dirty="0"/>
              <a:t>Overall position on the global research landscape.</a:t>
            </a:r>
          </a:p>
          <a:p>
            <a:pPr algn="just"/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Conclusion A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Conclusion B</a:t>
            </a:r>
          </a:p>
          <a:p>
            <a:pPr marL="514350" indent="-514350" algn="just">
              <a:buFont typeface="+mj-lt"/>
              <a:buAutoNum type="arabicPeriod"/>
            </a:pPr>
            <a:endParaRPr lang="en-US" dirty="0"/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Conclusion C</a:t>
            </a:r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431808" y="3678694"/>
            <a:ext cx="592199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228600">
              <a:buSzPts val="1400"/>
              <a:defRPr/>
            </a:pPr>
            <a:r>
              <a:rPr lang="en-US" sz="2800" b="1" i="1" dirty="0">
                <a:solidFill>
                  <a:srgbClr val="C00000"/>
                </a:solidFill>
              </a:rPr>
              <a:t>NB!</a:t>
            </a:r>
            <a:r>
              <a:rPr lang="en-US" sz="2800" i="1" dirty="0">
                <a:solidFill>
                  <a:srgbClr val="C00000"/>
                </a:solidFill>
              </a:rPr>
              <a:t> </a:t>
            </a:r>
          </a:p>
          <a:p>
            <a:pPr marL="228600" lvl="0">
              <a:buSzPts val="1400"/>
              <a:defRPr/>
            </a:pPr>
            <a:r>
              <a:rPr lang="en-US" sz="2800" i="1" dirty="0">
                <a:solidFill>
                  <a:srgbClr val="C00000"/>
                </a:solidFill>
              </a:rPr>
              <a:t>On the slides ‘Conclusions’ you are supposed to express </a:t>
            </a:r>
            <a:r>
              <a:rPr lang="en-US" sz="2800" b="1" i="1" u="sng" dirty="0">
                <a:solidFill>
                  <a:srgbClr val="C00000"/>
                </a:solidFill>
              </a:rPr>
              <a:t>the significance of the achieved results </a:t>
            </a:r>
            <a:r>
              <a:rPr lang="en-US" sz="2800" i="1" dirty="0">
                <a:solidFill>
                  <a:srgbClr val="C00000"/>
                </a:solidFill>
              </a:rPr>
              <a:t>(this criterion is going to be evaluated by the Reviewers).</a:t>
            </a:r>
          </a:p>
        </p:txBody>
      </p:sp>
    </p:spTree>
    <p:extLst>
      <p:ext uri="{BB962C8B-B14F-4D97-AF65-F5344CB8AC3E}">
        <p14:creationId xmlns:p14="http://schemas.microsoft.com/office/powerpoint/2010/main" val="3946203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Status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12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>
                <a:solidFill>
                  <a:srgbClr val="C00000"/>
                </a:solidFill>
              </a:rPr>
              <a:t>[</a:t>
            </a:r>
            <a:r>
              <a:rPr lang="en-US" b="1" i="1" dirty="0" smtClean="0">
                <a:solidFill>
                  <a:srgbClr val="C00000"/>
                </a:solidFill>
              </a:rPr>
              <a:t>for Thesis Status Review or MSc </a:t>
            </a:r>
            <a:r>
              <a:rPr lang="en-US" b="1" i="1" dirty="0">
                <a:solidFill>
                  <a:srgbClr val="C00000"/>
                </a:solidFill>
              </a:rPr>
              <a:t>pre-defense presentations]</a:t>
            </a:r>
          </a:p>
          <a:p>
            <a:endParaRPr lang="en-US" dirty="0"/>
          </a:p>
          <a:p>
            <a:r>
              <a:rPr lang="en-US" dirty="0"/>
              <a:t>The amount of work that has been submitted so far.</a:t>
            </a:r>
            <a:endParaRPr lang="ru-RU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4204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Outcomes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Papers</a:t>
            </a:r>
          </a:p>
          <a:p>
            <a:r>
              <a:rPr lang="en-US" dirty="0"/>
              <a:t>Talks</a:t>
            </a:r>
          </a:p>
          <a:p>
            <a:r>
              <a:rPr lang="en-US" dirty="0"/>
              <a:t>Conferences</a:t>
            </a:r>
          </a:p>
          <a:p>
            <a:r>
              <a:rPr lang="en-US" dirty="0"/>
              <a:t>Licenses/patents</a:t>
            </a:r>
          </a:p>
          <a:p>
            <a:r>
              <a:rPr lang="en-US" dirty="0"/>
              <a:t>Startups, etc.</a:t>
            </a:r>
          </a:p>
        </p:txBody>
      </p:sp>
    </p:spTree>
    <p:extLst>
      <p:ext uri="{BB962C8B-B14F-4D97-AF65-F5344CB8AC3E}">
        <p14:creationId xmlns:p14="http://schemas.microsoft.com/office/powerpoint/2010/main" val="277299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Outlook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are the future prospects for the project? What results you are planning to achieve in the future.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…</a:t>
            </a:r>
          </a:p>
          <a:p>
            <a:endParaRPr lang="en-US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2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of colleagues who considerably contributed in the research.</a:t>
            </a:r>
          </a:p>
          <a:p>
            <a:endParaRPr lang="en-US" dirty="0"/>
          </a:p>
          <a:p>
            <a:r>
              <a:rPr lang="en-US" dirty="0"/>
              <a:t>Additional funding (if any).</a:t>
            </a:r>
          </a:p>
        </p:txBody>
      </p:sp>
    </p:spTree>
    <p:extLst>
      <p:ext uri="{BB962C8B-B14F-4D97-AF65-F5344CB8AC3E}">
        <p14:creationId xmlns:p14="http://schemas.microsoft.com/office/powerpoint/2010/main" val="33923556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General problem / Introduction / Background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2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71500" indent="-571500"/>
            <a:r>
              <a:rPr lang="en-US" dirty="0"/>
              <a:t>Identifying the area of the research.</a:t>
            </a:r>
          </a:p>
          <a:p>
            <a:pPr marL="571500" indent="-571500"/>
            <a:endParaRPr lang="en-US" dirty="0"/>
          </a:p>
          <a:p>
            <a:r>
              <a:rPr lang="en-US" dirty="0"/>
              <a:t>Identifying gaps in the current knowledge, technological and scientific barriers.</a:t>
            </a:r>
          </a:p>
          <a:p>
            <a:pPr marL="571500" indent="-571500"/>
            <a:endParaRPr lang="en-US" dirty="0"/>
          </a:p>
          <a:p>
            <a:pPr marL="571500" indent="-571500"/>
            <a:r>
              <a:rPr lang="en-US" dirty="0"/>
              <a:t>Specifying the area of the research in light of the project.</a:t>
            </a:r>
          </a:p>
          <a:p>
            <a:pPr marL="571500" indent="-571500"/>
            <a:endParaRPr lang="en-US" dirty="0"/>
          </a:p>
          <a:p>
            <a:pPr marL="571500" indent="-571500"/>
            <a:r>
              <a:rPr lang="en-US" b="1" i="1" dirty="0">
                <a:solidFill>
                  <a:srgbClr val="C00000"/>
                </a:solidFill>
              </a:rPr>
              <a:t>NB!</a:t>
            </a:r>
          </a:p>
          <a:p>
            <a:r>
              <a:rPr lang="en-US" i="1" dirty="0">
                <a:solidFill>
                  <a:srgbClr val="C00000"/>
                </a:solidFill>
              </a:rPr>
              <a:t>In the series of slides ‘General Problem/Introduction/Background’ you are supposed to express </a:t>
            </a:r>
            <a:r>
              <a:rPr lang="en-US" b="1" i="1" u="sng" dirty="0">
                <a:solidFill>
                  <a:srgbClr val="C00000"/>
                </a:solidFill>
              </a:rPr>
              <a:t>motivation of the project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i="1" dirty="0">
                <a:solidFill>
                  <a:srgbClr val="C00000"/>
                </a:solidFill>
              </a:rPr>
              <a:t>(this criterion is going to be evaluated by the Reviewers).</a:t>
            </a:r>
            <a:r>
              <a:rPr lang="en-US" i="1" dirty="0"/>
              <a:t> </a:t>
            </a:r>
          </a:p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7866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3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overall purpose of the study. It is what you hope to achieve in the project; should be clearly and concisely defined.</a:t>
            </a:r>
          </a:p>
          <a:p>
            <a:endParaRPr lang="en-US" dirty="0"/>
          </a:p>
          <a:p>
            <a:pPr lvl="0">
              <a:buClr>
                <a:srgbClr val="000000"/>
              </a:buClr>
              <a:buSzPts val="1400"/>
              <a:defRPr/>
            </a:pPr>
            <a:r>
              <a:rPr lang="en-US" b="1" i="1" dirty="0">
                <a:solidFill>
                  <a:srgbClr val="C00000"/>
                </a:solidFill>
              </a:rPr>
              <a:t>NB! </a:t>
            </a:r>
          </a:p>
          <a:p>
            <a:pPr lvl="0">
              <a:buClr>
                <a:srgbClr val="000000"/>
              </a:buClr>
              <a:buSzPts val="1400"/>
              <a:defRPr/>
            </a:pPr>
            <a:r>
              <a:rPr lang="en-US" i="1" dirty="0">
                <a:solidFill>
                  <a:srgbClr val="C00000"/>
                </a:solidFill>
              </a:rPr>
              <a:t>On the slide ‘Aim’ you are supposed to express </a:t>
            </a:r>
            <a:r>
              <a:rPr lang="en-US" b="1" i="1" u="sng" dirty="0">
                <a:solidFill>
                  <a:srgbClr val="C00000"/>
                </a:solidFill>
              </a:rPr>
              <a:t>the potential impact of the project</a:t>
            </a:r>
            <a:r>
              <a:rPr lang="en-US" i="1" dirty="0">
                <a:solidFill>
                  <a:srgbClr val="C00000"/>
                </a:solidFill>
              </a:rPr>
              <a:t> (this criterion is going to be evaluated by the Reviewers). </a:t>
            </a:r>
            <a:endParaRPr lang="en-US" b="1" i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36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4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Objectives are the specific or concrete goals to be achieved. They are steps or tasks that needed to be taken to reach the final aim of the project.</a:t>
            </a:r>
          </a:p>
          <a:p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To ...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To ...</a:t>
            </a:r>
          </a:p>
          <a:p>
            <a:pPr marL="514350" indent="-514350">
              <a:buAutoNum type="arabicPeriod"/>
            </a:pPr>
            <a:endParaRPr lang="en-US" dirty="0"/>
          </a:p>
          <a:p>
            <a:pPr marL="514350" indent="-514350">
              <a:buAutoNum type="arabicPeriod"/>
            </a:pPr>
            <a:r>
              <a:rPr lang="en-US" dirty="0"/>
              <a:t>To ...</a:t>
            </a:r>
          </a:p>
        </p:txBody>
      </p:sp>
      <p:sp>
        <p:nvSpPr>
          <p:cNvPr id="6" name="Rectangle 5"/>
          <p:cNvSpPr/>
          <p:nvPr/>
        </p:nvSpPr>
        <p:spPr>
          <a:xfrm>
            <a:off x="3835021" y="3370997"/>
            <a:ext cx="751877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lvl="0">
              <a:buSzPts val="1400"/>
              <a:defRPr/>
            </a:pPr>
            <a:r>
              <a:rPr lang="en-US" sz="2800" b="1" i="1" dirty="0">
                <a:solidFill>
                  <a:srgbClr val="C00000"/>
                </a:solidFill>
              </a:rPr>
              <a:t>NB!</a:t>
            </a:r>
            <a:endParaRPr lang="en-US" sz="2800" i="1" dirty="0">
              <a:solidFill>
                <a:srgbClr val="C00000"/>
              </a:solidFill>
            </a:endParaRPr>
          </a:p>
          <a:p>
            <a:pPr marL="228600" lvl="0">
              <a:buSzPts val="1400"/>
              <a:defRPr/>
            </a:pPr>
            <a:r>
              <a:rPr lang="en-US" sz="2800" i="1" dirty="0">
                <a:solidFill>
                  <a:srgbClr val="C00000"/>
                </a:solidFill>
              </a:rPr>
              <a:t>On the slide ‘Objectives’ you are supposed to present </a:t>
            </a:r>
            <a:r>
              <a:rPr lang="en-US" sz="2800" b="1" i="1" u="sng" dirty="0">
                <a:solidFill>
                  <a:srgbClr val="C00000"/>
                </a:solidFill>
              </a:rPr>
              <a:t>novelty of the project</a:t>
            </a:r>
            <a:r>
              <a:rPr lang="en-US" sz="2800" i="1" dirty="0">
                <a:solidFill>
                  <a:srgbClr val="C00000"/>
                </a:solidFill>
              </a:rPr>
              <a:t> in a concise form (this criterion is going to be evaluated by the Reviewers). The topic of the novelty should be presented in greater detail on the slide ‘Algorithms and Methods’.</a:t>
            </a:r>
          </a:p>
        </p:txBody>
      </p:sp>
    </p:spTree>
    <p:extLst>
      <p:ext uri="{BB962C8B-B14F-4D97-AF65-F5344CB8AC3E}">
        <p14:creationId xmlns:p14="http://schemas.microsoft.com/office/powerpoint/2010/main" val="919776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Theory and/or Algorithms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Enumerating and describing the theoretical approaches, methods and algorithms used in the research.</a:t>
            </a:r>
          </a:p>
        </p:txBody>
      </p:sp>
    </p:spTree>
    <p:extLst>
      <p:ext uri="{BB962C8B-B14F-4D97-AF65-F5344CB8AC3E}">
        <p14:creationId xmlns:p14="http://schemas.microsoft.com/office/powerpoint/2010/main" val="247113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 / Experimental setup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Enumerating languages and programs used in the research.</a:t>
            </a:r>
          </a:p>
          <a:p>
            <a:endParaRPr lang="en-US" dirty="0"/>
          </a:p>
          <a:p>
            <a:r>
              <a:rPr lang="en-US" dirty="0"/>
              <a:t>Describing </a:t>
            </a:r>
            <a:r>
              <a:rPr lang="en-US" u="sng" dirty="0"/>
              <a:t>in detail</a:t>
            </a:r>
            <a:r>
              <a:rPr lang="en-US" dirty="0"/>
              <a:t> data sets you used.</a:t>
            </a:r>
          </a:p>
          <a:p>
            <a:endParaRPr lang="en-US" dirty="0"/>
          </a:p>
          <a:p>
            <a:r>
              <a:rPr lang="en-US" dirty="0"/>
              <a:t>Presenting the metrics used.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0846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the Experiment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Presenting the results achieved in the experiment.</a:t>
            </a:r>
          </a:p>
          <a:p>
            <a:endParaRPr lang="en-US" dirty="0"/>
          </a:p>
          <a:p>
            <a:r>
              <a:rPr lang="en-US" dirty="0"/>
              <a:t>Comparing the results of the experiment with those obtained using other methods.</a:t>
            </a:r>
          </a:p>
          <a:p>
            <a:endParaRPr lang="en-US" dirty="0"/>
          </a:p>
          <a:p>
            <a:r>
              <a:rPr lang="en-US" dirty="0"/>
              <a:t>Outlining the benefits of the used method.</a:t>
            </a:r>
          </a:p>
          <a:p>
            <a:endParaRPr lang="en-US" dirty="0"/>
          </a:p>
          <a:p>
            <a:pPr algn="just"/>
            <a:r>
              <a:rPr lang="en-US" b="1" i="1" dirty="0">
                <a:solidFill>
                  <a:srgbClr val="C00000"/>
                </a:solidFill>
              </a:rPr>
              <a:t>NB!</a:t>
            </a: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If you introduce a chart or graph you should explain what it shows. The slide should include the graph/chart, a small bit of text is also allowed. </a:t>
            </a: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In addition, your explanations accompanying the graph should be presented orally.</a:t>
            </a:r>
          </a:p>
        </p:txBody>
      </p:sp>
    </p:spTree>
    <p:extLst>
      <p:ext uri="{BB962C8B-B14F-4D97-AF65-F5344CB8AC3E}">
        <p14:creationId xmlns:p14="http://schemas.microsoft.com/office/powerpoint/2010/main" val="353941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of results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Comparative critical analysis: what you have deduced from the findings and how these results relate to previous research or other studies.</a:t>
            </a:r>
          </a:p>
          <a:p>
            <a:pPr algn="just"/>
            <a:endParaRPr lang="en-US" dirty="0"/>
          </a:p>
          <a:p>
            <a:r>
              <a:rPr lang="en-US" sz="4400" b="1" i="1" dirty="0">
                <a:solidFill>
                  <a:srgbClr val="C00000"/>
                </a:solidFill>
              </a:rPr>
              <a:t>NB!</a:t>
            </a:r>
            <a:br>
              <a:rPr lang="en-US" sz="4400" b="1" i="1" dirty="0">
                <a:solidFill>
                  <a:srgbClr val="C00000"/>
                </a:solidFill>
              </a:rPr>
            </a:br>
            <a:r>
              <a:rPr lang="en-US" sz="4400" i="1" dirty="0">
                <a:solidFill>
                  <a:srgbClr val="C00000"/>
                </a:solidFill>
              </a:rPr>
              <a:t>Focus on your </a:t>
            </a:r>
            <a:r>
              <a:rPr lang="en-US" sz="4400" b="1" i="1" u="sng" dirty="0">
                <a:solidFill>
                  <a:srgbClr val="C00000"/>
                </a:solidFill>
              </a:rPr>
              <a:t>personal contribution</a:t>
            </a:r>
            <a:r>
              <a:rPr lang="ru-RU" sz="4400" i="1" dirty="0">
                <a:solidFill>
                  <a:srgbClr val="C00000"/>
                </a:solidFill>
              </a:rPr>
              <a:t>.</a:t>
            </a:r>
            <a:endParaRPr lang="en-US" sz="4400" dirty="0"/>
          </a:p>
          <a:p>
            <a:endParaRPr lang="ru-RU" dirty="0"/>
          </a:p>
          <a:p>
            <a:r>
              <a:rPr lang="en-US" dirty="0"/>
              <a:t>Research limitations.</a:t>
            </a:r>
          </a:p>
        </p:txBody>
      </p:sp>
    </p:spTree>
    <p:extLst>
      <p:ext uri="{BB962C8B-B14F-4D97-AF65-F5344CB8AC3E}">
        <p14:creationId xmlns:p14="http://schemas.microsoft.com/office/powerpoint/2010/main" val="2212194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Scientific novelty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7315200" cy="365125"/>
          </a:xfrm>
        </p:spPr>
        <p:txBody>
          <a:bodyPr/>
          <a:lstStyle/>
          <a:p>
            <a:r>
              <a:rPr lang="en-US" smtClean="0"/>
              <a:t>Name Surname. Thesis Title.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A7253-CC57-45F0-8CC3-8D83B614E818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State-of-the-art component of your research project.</a:t>
            </a:r>
          </a:p>
          <a:p>
            <a:endParaRPr lang="en-US" dirty="0"/>
          </a:p>
          <a:p>
            <a:pPr algn="just"/>
            <a:r>
              <a:rPr lang="en-US" b="1" i="1" dirty="0">
                <a:solidFill>
                  <a:srgbClr val="C00000"/>
                </a:solidFill>
              </a:rPr>
              <a:t>NB!</a:t>
            </a:r>
          </a:p>
          <a:p>
            <a:pPr algn="just"/>
            <a:r>
              <a:rPr lang="en-US" i="1" dirty="0">
                <a:solidFill>
                  <a:srgbClr val="C00000"/>
                </a:solidFill>
              </a:rPr>
              <a:t>On this slide, you are supposed to highlight how your research project results stand out from similar studies. It can range from the demonstration of a well-established phenomenon in a new system to testing a hypothesis with no precedent in the literature.</a:t>
            </a:r>
          </a:p>
        </p:txBody>
      </p:sp>
    </p:spTree>
    <p:extLst>
      <p:ext uri="{BB962C8B-B14F-4D97-AF65-F5344CB8AC3E}">
        <p14:creationId xmlns:p14="http://schemas.microsoft.com/office/powerpoint/2010/main" val="3200045548"/>
      </p:ext>
    </p:extLst>
  </p:cSld>
  <p:clrMapOvr>
    <a:masterClrMapping/>
  </p:clrMapOvr>
</p:sld>
</file>

<file path=ppt/theme/theme1.xml><?xml version="1.0" encoding="utf-8"?>
<a:theme xmlns:a="http://schemas.openxmlformats.org/drawingml/2006/main" name="General slides">
  <a:themeElements>
    <a:clrScheme name="Basic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AAC508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190</TotalTime>
  <Words>992</Words>
  <Application>Microsoft Office PowerPoint</Application>
  <PresentationFormat>Widescreen</PresentationFormat>
  <Paragraphs>164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Arial Unicode MS</vt:lpstr>
      <vt:lpstr>Calibri</vt:lpstr>
      <vt:lpstr>General slides</vt:lpstr>
      <vt:lpstr>PowerPoint Presentation</vt:lpstr>
      <vt:lpstr>General problem / Introduction / Background </vt:lpstr>
      <vt:lpstr>Aim</vt:lpstr>
      <vt:lpstr>Objectives</vt:lpstr>
      <vt:lpstr>Theory and/or Algorithms</vt:lpstr>
      <vt:lpstr>Methodology / Experimental setup</vt:lpstr>
      <vt:lpstr>Results of the Experiment</vt:lpstr>
      <vt:lpstr>Discussion of results</vt:lpstr>
      <vt:lpstr>Scientific novelty</vt:lpstr>
      <vt:lpstr>Innovation</vt:lpstr>
      <vt:lpstr>Conclusions</vt:lpstr>
      <vt:lpstr>Current Status</vt:lpstr>
      <vt:lpstr>Outcomes</vt:lpstr>
      <vt:lpstr>Outlook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Daria Tokmeninova</dc:creator>
  <cp:lastModifiedBy>Alexander Vaniev</cp:lastModifiedBy>
  <cp:revision>59</cp:revision>
  <dcterms:modified xsi:type="dcterms:W3CDTF">2020-12-16T14:24:37Z</dcterms:modified>
</cp:coreProperties>
</file>