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1" r:id="rId14"/>
    <p:sldId id="276" r:id="rId15"/>
    <p:sldId id="273" r:id="rId16"/>
    <p:sldId id="274" r:id="rId17"/>
    <p:sldId id="275" r:id="rId18"/>
    <p:sldId id="272" r:id="rId19"/>
    <p:sldId id="268" r:id="rId20"/>
    <p:sldId id="26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8862B-1FB6-4CB8-98C2-77E2127EC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A2CD16-4DD4-47B8-AB16-97872F1A8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D618D-D7C2-4C2D-B10D-2DD5CE34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48197-B9A2-4518-94C6-A9F2E11B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DB701C-3937-4A1A-8928-6C3A544E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1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0E73C-221A-4C16-8C87-A7383D88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9603C2-4A2B-4F75-A399-B7E7CD2E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9F481-E7A7-4538-9BE8-BE416CBC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908B3-D616-49BC-953F-F0696346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0FD1D-318F-4DCC-91B4-2EC1AFCC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0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46DDD6-1E3B-480F-8897-48B2FBB83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AA3F91-EDCE-4ECA-81CA-91F8128E7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B67A3-65D5-4CC1-97D7-C729A7A8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653D85-3098-4EA3-B9F9-C5B92559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BFE638-674B-4F8F-87E3-7635796E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22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E4997-06A0-43A5-AF42-8C0AC37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71ED6-EC74-4300-8FCD-B037FE6A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EEAD8-55E9-455D-90E7-0702C4AD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B5C9ED-2855-489F-A1BE-4CE864AA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7F7C5-C72C-40DF-B7A0-2EFA3FBE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21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4C6FC-B3D8-47B3-8580-DE6B769F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445B2B-CC93-4ADE-8B99-DA4E4F48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C1794-F662-46ED-9632-E696A44A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B20066-0487-4C14-BB03-02824A74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EB808-D1AF-495F-857E-9180020F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2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DB268-26C5-4139-A62A-E54425BE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2D60A-146B-46BA-A467-1FE511E42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DDBD7E-E2CC-45F0-9C5F-E58BD3C0A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651832-2DE0-4BC2-8ECB-AC3A8909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32A378-D57F-4453-918C-F147BF26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231BD9-418D-4255-A9B4-D7F253FD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2F502-612B-4CEA-AEEB-62B777B7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02C9FB-EC09-4EED-9C2D-816E0FD0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D8A9F3-D6AD-4F3B-AD6A-314A84CE6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6A3FBC-2745-4C1A-96C1-DDCEF0EC0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95A29B-C4F2-429A-902A-9E3CA758D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7C769D-26E0-4477-B316-E5495463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A158B0-4405-4291-ACB8-C64AA8B4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4E2DC5-9035-40D8-A13B-40B510B5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97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51CF2-49C7-4F01-9422-8217EB04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035D42-CB86-4740-89E3-A9593C20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E8BA57-D60D-4FE1-9652-9A7B2D4C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4756C-152F-4C5F-821E-E673FB16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95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DF5F40-0E0F-4F95-9CDC-8B9D0F7D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FEABE1-6A4D-4B2A-BB22-1A64C643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EE806A-3861-4922-94D2-3CE9F10D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76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DEED9-B70C-4A02-8D28-295FA3B8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D3E42-86A1-41A9-8074-177CB035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0BCF19-DEBE-4B08-84EE-CC38A8751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76534F-FCA6-4031-B081-1130CCC2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7E7388-34AC-4057-994B-6C521772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8A6139-12C0-4840-9B35-09E88586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86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E0E1A-8ADF-4DDE-81E7-07E4AB24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9E2B55-B1E6-4DED-990F-26F47EF44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4A283C-8CD8-4A46-B4B9-910D5F1A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ABCACB-FE11-40C8-9DB1-72688C97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61A812-38E0-454F-9829-BF47A524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051762-EF5B-4A37-A013-0DBBB666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4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4775A-5894-4746-8E07-D50DE1BA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290022-CD6E-4134-88E7-142766EC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72308B-11C1-4508-A777-F067EB360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51ED-4DBF-4B7B-A04D-E5FF29612F01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C1B570-CF54-4F97-B3CE-84718052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B1AD5B-FD72-4E47-BFF3-80CF3227E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55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911BF-D199-46A7-99FD-6FE42661A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837" y="1122363"/>
            <a:ext cx="9458325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Analysis of the cycles distribution in connected networks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8E4D6C-8CA0-4037-8348-61AB0291E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i="1" dirty="0"/>
              <a:t>by Artem Vergazov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049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A1BB0-A1EC-4893-B3D5-E7779531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approach to calculate cycles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C14D42-7A24-4347-975B-2EADD311F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/>
                  <a:t>- </a:t>
                </a:r>
                <a:r>
                  <a:rPr lang="en-US" dirty="0"/>
                  <a:t>probability of having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cycles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C14D42-7A24-4347-975B-2EADD311F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81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48848-88CC-4AAF-AF21-D66050AF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7384B0-1CE7-441D-AAA1-BD322E77E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most interesting point for us is gelation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−1/3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1/6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- the distribution that the static graph will have</a:t>
                </a:r>
              </a:p>
              <a:p>
                <a:r>
                  <a:rPr lang="en-US" dirty="0"/>
                  <a:t>Total number of cycles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[2]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7384B0-1CE7-441D-AAA1-BD322E77E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0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019BC0-1206-48C8-9614-62B41542F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888" y="797743"/>
            <a:ext cx="9346223" cy="52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6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72A400-D703-4463-AD12-1B378150F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633653"/>
            <a:ext cx="10515600" cy="580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4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E8691-095C-4CF9-875B-67F32164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Multiplexity</a:t>
            </a:r>
            <a:endParaRPr lang="ru-RU" dirty="0"/>
          </a:p>
        </p:txBody>
      </p:sp>
      <p:pic>
        <p:nvPicPr>
          <p:cNvPr id="4098" name="Picture 2" descr="Multiplex networks: spectral properties | Nikos E Kouvaris">
            <a:extLst>
              <a:ext uri="{FF2B5EF4-FFF2-40B4-BE49-F238E27FC236}">
                <a16:creationId xmlns:a16="http://schemas.microsoft.com/office/drawing/2014/main" id="{2C0AA289-8B8A-419B-BA86-700F2FE46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311" y="1405746"/>
            <a:ext cx="4562353" cy="493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C5DF3D-EC5A-4397-A2AB-218F38F76960}"/>
              </a:ext>
            </a:extLst>
          </p:cNvPr>
          <p:cNvSpPr/>
          <p:nvPr/>
        </p:nvSpPr>
        <p:spPr>
          <a:xfrm>
            <a:off x="7693269" y="1405746"/>
            <a:ext cx="334108" cy="7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53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EB0A-3A2B-4525-8BA3-1B47A8A1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Multiplexity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910BDA1-3E03-4B09-B467-BC26F0887EED}"/>
              </a:ext>
            </a:extLst>
          </p:cNvPr>
          <p:cNvSpPr/>
          <p:nvPr/>
        </p:nvSpPr>
        <p:spPr>
          <a:xfrm>
            <a:off x="1151792" y="3033347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F114965-40C3-433C-9141-E1E67BECFF5F}"/>
              </a:ext>
            </a:extLst>
          </p:cNvPr>
          <p:cNvSpPr/>
          <p:nvPr/>
        </p:nvSpPr>
        <p:spPr>
          <a:xfrm>
            <a:off x="2455984" y="3027486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F6D6697-72BA-48B1-B66B-BCAF38E7C575}"/>
              </a:ext>
            </a:extLst>
          </p:cNvPr>
          <p:cNvSpPr/>
          <p:nvPr/>
        </p:nvSpPr>
        <p:spPr>
          <a:xfrm>
            <a:off x="1758462" y="222701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F0DF9F4-E308-47DE-A415-3F8C7EB0D3A2}"/>
              </a:ext>
            </a:extLst>
          </p:cNvPr>
          <p:cNvSpPr/>
          <p:nvPr/>
        </p:nvSpPr>
        <p:spPr>
          <a:xfrm>
            <a:off x="3030417" y="222701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BC9320-A3C3-4D77-84C9-C6E4B63535A2}"/>
              </a:ext>
            </a:extLst>
          </p:cNvPr>
          <p:cNvSpPr/>
          <p:nvPr/>
        </p:nvSpPr>
        <p:spPr>
          <a:xfrm>
            <a:off x="1151792" y="5032131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2099123-0E99-46B3-9BD1-80DD5CA03EE8}"/>
              </a:ext>
            </a:extLst>
          </p:cNvPr>
          <p:cNvSpPr/>
          <p:nvPr/>
        </p:nvSpPr>
        <p:spPr>
          <a:xfrm>
            <a:off x="2455984" y="5026270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63AF71D-3D69-43E6-814B-36F35147AAF0}"/>
              </a:ext>
            </a:extLst>
          </p:cNvPr>
          <p:cNvSpPr/>
          <p:nvPr/>
        </p:nvSpPr>
        <p:spPr>
          <a:xfrm>
            <a:off x="1758462" y="4225803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B77E35B-9271-4905-AE02-90DD93298BEA}"/>
              </a:ext>
            </a:extLst>
          </p:cNvPr>
          <p:cNvSpPr/>
          <p:nvPr/>
        </p:nvSpPr>
        <p:spPr>
          <a:xfrm>
            <a:off x="3030417" y="4225803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1893AA0-819C-457F-BA43-9C61D91F5D66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226527" y="3191608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C8ECDA3-9E9D-471D-B65A-A3EE1A52E0E4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1833197" y="2385280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48D1CC7-C210-418C-99CC-27E3576B1A94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530719" y="3185747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A8ABB33B-ACEA-4345-8332-5BA9B95DC3B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105152" y="2385280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4E9AE10-75D8-488C-BF2F-84439B51BBB8}"/>
              </a:ext>
            </a:extLst>
          </p:cNvPr>
          <p:cNvCxnSpPr/>
          <p:nvPr/>
        </p:nvCxnSpPr>
        <p:spPr>
          <a:xfrm>
            <a:off x="3640015" y="3429000"/>
            <a:ext cx="1222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F5343663-6981-4D05-97C1-EB7DD6536492}"/>
              </a:ext>
            </a:extLst>
          </p:cNvPr>
          <p:cNvSpPr/>
          <p:nvPr/>
        </p:nvSpPr>
        <p:spPr>
          <a:xfrm>
            <a:off x="5137638" y="3027486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5C5BD86-D1EA-4690-9CC5-617F94CBC445}"/>
              </a:ext>
            </a:extLst>
          </p:cNvPr>
          <p:cNvSpPr/>
          <p:nvPr/>
        </p:nvSpPr>
        <p:spPr>
          <a:xfrm>
            <a:off x="6441830" y="3021625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9D8903D8-99B2-4039-8BC8-D5EDF7E4E05F}"/>
              </a:ext>
            </a:extLst>
          </p:cNvPr>
          <p:cNvSpPr/>
          <p:nvPr/>
        </p:nvSpPr>
        <p:spPr>
          <a:xfrm>
            <a:off x="5744308" y="2221158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8B5C6E7-1A79-4831-B005-EF29D9E96AC5}"/>
              </a:ext>
            </a:extLst>
          </p:cNvPr>
          <p:cNvSpPr/>
          <p:nvPr/>
        </p:nvSpPr>
        <p:spPr>
          <a:xfrm>
            <a:off x="7016263" y="2221158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6D54A560-A258-4290-BD3E-72798853FA2D}"/>
              </a:ext>
            </a:extLst>
          </p:cNvPr>
          <p:cNvSpPr/>
          <p:nvPr/>
        </p:nvSpPr>
        <p:spPr>
          <a:xfrm>
            <a:off x="5137638" y="5026270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9DEC253-3CB4-41CB-B394-C03C3A805FE5}"/>
              </a:ext>
            </a:extLst>
          </p:cNvPr>
          <p:cNvSpPr/>
          <p:nvPr/>
        </p:nvSpPr>
        <p:spPr>
          <a:xfrm>
            <a:off x="6441830" y="502040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AFA94E85-4C95-4798-8CB2-217FB6E38404}"/>
              </a:ext>
            </a:extLst>
          </p:cNvPr>
          <p:cNvSpPr/>
          <p:nvPr/>
        </p:nvSpPr>
        <p:spPr>
          <a:xfrm>
            <a:off x="5744308" y="4219942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55CDAEB-5760-4ED8-965A-5B4BD8325B30}"/>
              </a:ext>
            </a:extLst>
          </p:cNvPr>
          <p:cNvSpPr/>
          <p:nvPr/>
        </p:nvSpPr>
        <p:spPr>
          <a:xfrm>
            <a:off x="7016263" y="4219942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DB1839A-E4E0-46CA-A407-69906D946A5D}"/>
              </a:ext>
            </a:extLst>
          </p:cNvPr>
          <p:cNvCxnSpPr>
            <a:stCxn id="26" idx="4"/>
            <a:endCxn id="30" idx="0"/>
          </p:cNvCxnSpPr>
          <p:nvPr/>
        </p:nvCxnSpPr>
        <p:spPr>
          <a:xfrm>
            <a:off x="5212373" y="3185747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79847DA-8E5B-47FC-AA3F-3CCBBEF9DB22}"/>
              </a:ext>
            </a:extLst>
          </p:cNvPr>
          <p:cNvCxnSpPr>
            <a:stCxn id="28" idx="4"/>
            <a:endCxn id="32" idx="0"/>
          </p:cNvCxnSpPr>
          <p:nvPr/>
        </p:nvCxnSpPr>
        <p:spPr>
          <a:xfrm>
            <a:off x="5819043" y="2379419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FE597E93-2C93-416D-B0BC-74E0FAE0F4BD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>
            <a:off x="6516565" y="3179886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EA8EE8D1-9026-4F1C-8DA7-B53A2EB5521B}"/>
              </a:ext>
            </a:extLst>
          </p:cNvPr>
          <p:cNvCxnSpPr>
            <a:stCxn id="29" idx="4"/>
            <a:endCxn id="33" idx="0"/>
          </p:cNvCxnSpPr>
          <p:nvPr/>
        </p:nvCxnSpPr>
        <p:spPr>
          <a:xfrm>
            <a:off x="7090998" y="2379419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3E85B19-92AB-4958-88CE-F609F080A109}"/>
              </a:ext>
            </a:extLst>
          </p:cNvPr>
          <p:cNvCxnSpPr/>
          <p:nvPr/>
        </p:nvCxnSpPr>
        <p:spPr>
          <a:xfrm>
            <a:off x="7564315" y="3429000"/>
            <a:ext cx="1222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10442CA4-24FD-4A14-BBCA-01AFF0D597E9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 flipV="1">
            <a:off x="5287108" y="3100756"/>
            <a:ext cx="1154722" cy="5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2FB286BF-076A-4C53-92D4-B092FA00D9EE}"/>
              </a:ext>
            </a:extLst>
          </p:cNvPr>
          <p:cNvCxnSpPr>
            <a:stCxn id="30" idx="7"/>
            <a:endCxn id="33" idx="3"/>
          </p:cNvCxnSpPr>
          <p:nvPr/>
        </p:nvCxnSpPr>
        <p:spPr>
          <a:xfrm flipV="1">
            <a:off x="5265219" y="4355026"/>
            <a:ext cx="1772933" cy="6944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>
            <a:extLst>
              <a:ext uri="{FF2B5EF4-FFF2-40B4-BE49-F238E27FC236}">
                <a16:creationId xmlns:a16="http://schemas.microsoft.com/office/drawing/2014/main" id="{D3B081CA-8E8B-4F30-83B8-D96C3786106A}"/>
              </a:ext>
            </a:extLst>
          </p:cNvPr>
          <p:cNvSpPr/>
          <p:nvPr/>
        </p:nvSpPr>
        <p:spPr>
          <a:xfrm>
            <a:off x="9602573" y="3021625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552081AE-D817-40AD-B965-18832E7EB9F7}"/>
              </a:ext>
            </a:extLst>
          </p:cNvPr>
          <p:cNvSpPr/>
          <p:nvPr/>
        </p:nvSpPr>
        <p:spPr>
          <a:xfrm>
            <a:off x="10906765" y="3015764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363939-FA18-4314-A143-76FEA075C74B}"/>
              </a:ext>
            </a:extLst>
          </p:cNvPr>
          <p:cNvSpPr/>
          <p:nvPr/>
        </p:nvSpPr>
        <p:spPr>
          <a:xfrm>
            <a:off x="10209243" y="2215297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CF99B4E-3104-4D91-B302-B463C5C818A3}"/>
              </a:ext>
            </a:extLst>
          </p:cNvPr>
          <p:cNvSpPr/>
          <p:nvPr/>
        </p:nvSpPr>
        <p:spPr>
          <a:xfrm>
            <a:off x="11481198" y="2215297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51497A7A-78F7-4961-965E-89BA80358546}"/>
              </a:ext>
            </a:extLst>
          </p:cNvPr>
          <p:cNvSpPr/>
          <p:nvPr/>
        </p:nvSpPr>
        <p:spPr>
          <a:xfrm>
            <a:off x="9602573" y="502040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9A6C8489-3520-4B25-8D5D-5FF7C389A079}"/>
              </a:ext>
            </a:extLst>
          </p:cNvPr>
          <p:cNvSpPr/>
          <p:nvPr/>
        </p:nvSpPr>
        <p:spPr>
          <a:xfrm>
            <a:off x="10906765" y="5014548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3E2E7B39-E69C-4C0D-879E-A1C6E310F9AB}"/>
              </a:ext>
            </a:extLst>
          </p:cNvPr>
          <p:cNvSpPr/>
          <p:nvPr/>
        </p:nvSpPr>
        <p:spPr>
          <a:xfrm>
            <a:off x="10209243" y="4214081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3B426B58-D74B-486C-9AE2-1FDE66E9F70F}"/>
              </a:ext>
            </a:extLst>
          </p:cNvPr>
          <p:cNvSpPr/>
          <p:nvPr/>
        </p:nvSpPr>
        <p:spPr>
          <a:xfrm>
            <a:off x="11481198" y="4214081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E912DDC6-EFB9-4F96-A3E2-1E8D09F41C02}"/>
              </a:ext>
            </a:extLst>
          </p:cNvPr>
          <p:cNvCxnSpPr>
            <a:stCxn id="57" idx="4"/>
            <a:endCxn id="61" idx="0"/>
          </p:cNvCxnSpPr>
          <p:nvPr/>
        </p:nvCxnSpPr>
        <p:spPr>
          <a:xfrm>
            <a:off x="9677308" y="3179886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236930A-EE09-4820-874C-41E0A8AAE39E}"/>
              </a:ext>
            </a:extLst>
          </p:cNvPr>
          <p:cNvCxnSpPr>
            <a:stCxn id="59" idx="4"/>
            <a:endCxn id="63" idx="0"/>
          </p:cNvCxnSpPr>
          <p:nvPr/>
        </p:nvCxnSpPr>
        <p:spPr>
          <a:xfrm>
            <a:off x="10283978" y="2373558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A1676BE0-9280-4D3B-B700-31F96CE7D8E6}"/>
              </a:ext>
            </a:extLst>
          </p:cNvPr>
          <p:cNvCxnSpPr>
            <a:stCxn id="58" idx="4"/>
            <a:endCxn id="62" idx="0"/>
          </p:cNvCxnSpPr>
          <p:nvPr/>
        </p:nvCxnSpPr>
        <p:spPr>
          <a:xfrm>
            <a:off x="10981500" y="3174025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25B5BF34-59CD-489E-93CF-706CBED17F7F}"/>
              </a:ext>
            </a:extLst>
          </p:cNvPr>
          <p:cNvCxnSpPr>
            <a:stCxn id="60" idx="4"/>
            <a:endCxn id="64" idx="0"/>
          </p:cNvCxnSpPr>
          <p:nvPr/>
        </p:nvCxnSpPr>
        <p:spPr>
          <a:xfrm>
            <a:off x="11555933" y="2373558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8576F344-8C69-4209-BD5A-A84C71B4480C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 flipV="1">
            <a:off x="9752043" y="3094895"/>
            <a:ext cx="1154722" cy="5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03C8A18-12ED-46D6-A5DA-2B29070CB1AD}"/>
              </a:ext>
            </a:extLst>
          </p:cNvPr>
          <p:cNvCxnSpPr>
            <a:stCxn id="61" idx="7"/>
            <a:endCxn id="64" idx="3"/>
          </p:cNvCxnSpPr>
          <p:nvPr/>
        </p:nvCxnSpPr>
        <p:spPr>
          <a:xfrm flipV="1">
            <a:off x="9730154" y="4349165"/>
            <a:ext cx="1772933" cy="6944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228B24E3-2A82-4047-A34E-151F7EFAD5D8}"/>
              </a:ext>
            </a:extLst>
          </p:cNvPr>
          <p:cNvCxnSpPr>
            <a:stCxn id="58" idx="7"/>
            <a:endCxn id="60" idx="3"/>
          </p:cNvCxnSpPr>
          <p:nvPr/>
        </p:nvCxnSpPr>
        <p:spPr>
          <a:xfrm flipV="1">
            <a:off x="11034346" y="2350381"/>
            <a:ext cx="468741" cy="688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DBF12FE5-71E7-43CD-904F-31792CD3AAB3}"/>
              </a:ext>
            </a:extLst>
          </p:cNvPr>
          <p:cNvCxnSpPr>
            <a:stCxn id="63" idx="5"/>
            <a:endCxn id="62" idx="1"/>
          </p:cNvCxnSpPr>
          <p:nvPr/>
        </p:nvCxnSpPr>
        <p:spPr>
          <a:xfrm>
            <a:off x="10336824" y="4349165"/>
            <a:ext cx="591830" cy="6885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05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5432B4E6-2059-497F-B537-8344DB544BC3}"/>
              </a:ext>
            </a:extLst>
          </p:cNvPr>
          <p:cNvSpPr/>
          <p:nvPr/>
        </p:nvSpPr>
        <p:spPr>
          <a:xfrm>
            <a:off x="2155488" y="3171094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7C28359-16F6-4830-803D-4266DBF6A208}"/>
              </a:ext>
            </a:extLst>
          </p:cNvPr>
          <p:cNvSpPr/>
          <p:nvPr/>
        </p:nvSpPr>
        <p:spPr>
          <a:xfrm>
            <a:off x="3459680" y="3165233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DBCD240-3B7A-4BD3-A0BC-D328AAA3ED97}"/>
              </a:ext>
            </a:extLst>
          </p:cNvPr>
          <p:cNvSpPr/>
          <p:nvPr/>
        </p:nvSpPr>
        <p:spPr>
          <a:xfrm>
            <a:off x="2762158" y="2364766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834F6D3-082F-4FB9-9A00-AF0E2A1C9268}"/>
              </a:ext>
            </a:extLst>
          </p:cNvPr>
          <p:cNvSpPr/>
          <p:nvPr/>
        </p:nvSpPr>
        <p:spPr>
          <a:xfrm>
            <a:off x="4034113" y="2364766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05C9926-33C1-4B99-A482-6748F2D1FFF6}"/>
              </a:ext>
            </a:extLst>
          </p:cNvPr>
          <p:cNvSpPr/>
          <p:nvPr/>
        </p:nvSpPr>
        <p:spPr>
          <a:xfrm>
            <a:off x="2155488" y="5169878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84B09B1-45EB-4BEB-8F7B-FF87D58286AA}"/>
              </a:ext>
            </a:extLst>
          </p:cNvPr>
          <p:cNvSpPr/>
          <p:nvPr/>
        </p:nvSpPr>
        <p:spPr>
          <a:xfrm>
            <a:off x="3459680" y="5164017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9BAC48F-EE3C-42DB-ACA8-26C1EB4C0FB6}"/>
              </a:ext>
            </a:extLst>
          </p:cNvPr>
          <p:cNvSpPr/>
          <p:nvPr/>
        </p:nvSpPr>
        <p:spPr>
          <a:xfrm>
            <a:off x="2762158" y="4363550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35EFE9E-4830-4166-A896-D1F29DB7F903}"/>
              </a:ext>
            </a:extLst>
          </p:cNvPr>
          <p:cNvSpPr/>
          <p:nvPr/>
        </p:nvSpPr>
        <p:spPr>
          <a:xfrm>
            <a:off x="4034113" y="4363550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C2ED1FD-AEAA-4BFA-9327-C922A29CFD0F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30223" y="3329355"/>
            <a:ext cx="0" cy="1840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071099C-9411-4B3F-9E0B-9433D8FFC2A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2836893" y="2523027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9E8987D-6603-4BEC-B81B-2645A85627A7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3534415" y="3323494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4BE2002-24D6-416F-B0C9-9254618711DA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108848" y="2523027"/>
            <a:ext cx="0" cy="1840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4F9114A-9943-45A2-BCE4-4F4D7BA72623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304958" y="3244364"/>
            <a:ext cx="1154722" cy="58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57C339E-9AC8-4518-9140-EFBEE21FFAAB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2283069" y="4498634"/>
            <a:ext cx="1772933" cy="6944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EB6E5AB-80AD-45C5-8073-F93B6E448DF3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3587261" y="2499850"/>
            <a:ext cx="468741" cy="6885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844B07C9-FB3B-4A1A-BA9A-90F93229FC5B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2889739" y="4498634"/>
            <a:ext cx="591830" cy="6885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95F91893-E428-42BA-907F-3F9B7078B4D6}"/>
              </a:ext>
            </a:extLst>
          </p:cNvPr>
          <p:cNvSpPr/>
          <p:nvPr/>
        </p:nvSpPr>
        <p:spPr>
          <a:xfrm>
            <a:off x="7722668" y="3006972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435F242-D406-4339-A585-D5ED8301DF66}"/>
              </a:ext>
            </a:extLst>
          </p:cNvPr>
          <p:cNvSpPr/>
          <p:nvPr/>
        </p:nvSpPr>
        <p:spPr>
          <a:xfrm>
            <a:off x="9205637" y="3006972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5F53951D-D969-4483-B35A-EB5356FCE4C2}"/>
              </a:ext>
            </a:extLst>
          </p:cNvPr>
          <p:cNvSpPr/>
          <p:nvPr/>
        </p:nvSpPr>
        <p:spPr>
          <a:xfrm>
            <a:off x="7722668" y="4847494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63E1F7E-9F54-4453-964E-52F37948B4D8}"/>
              </a:ext>
            </a:extLst>
          </p:cNvPr>
          <p:cNvSpPr/>
          <p:nvPr/>
        </p:nvSpPr>
        <p:spPr>
          <a:xfrm>
            <a:off x="9205637" y="4847494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5D1AA18-D5E2-4938-BF8A-B66E61FDD3A0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7872138" y="4926625"/>
            <a:ext cx="1333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CE5D59F-E2D3-4BC2-BC6F-D8877EDA0817}"/>
              </a:ext>
            </a:extLst>
          </p:cNvPr>
          <p:cNvCxnSpPr>
            <a:stCxn id="37" idx="4"/>
            <a:endCxn id="39" idx="0"/>
          </p:cNvCxnSpPr>
          <p:nvPr/>
        </p:nvCxnSpPr>
        <p:spPr>
          <a:xfrm>
            <a:off x="9280372" y="3165233"/>
            <a:ext cx="0" cy="16822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5CBF2CAE-2FC9-4DE6-9760-A69A3273D8EB}"/>
              </a:ext>
            </a:extLst>
          </p:cNvPr>
          <p:cNvCxnSpPr>
            <a:stCxn id="38" idx="7"/>
            <a:endCxn id="37" idx="3"/>
          </p:cNvCxnSpPr>
          <p:nvPr/>
        </p:nvCxnSpPr>
        <p:spPr>
          <a:xfrm flipV="1">
            <a:off x="7850249" y="3142056"/>
            <a:ext cx="1377277" cy="17286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91861C-2091-437D-8F2C-6A33D0BF12DF}"/>
              </a:ext>
            </a:extLst>
          </p:cNvPr>
          <p:cNvSpPr txBox="1"/>
          <p:nvPr/>
        </p:nvSpPr>
        <p:spPr>
          <a:xfrm>
            <a:off x="1216269" y="858939"/>
            <a:ext cx="954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Multilayer cycles in a multiplex net can be mapped to a traditional network whose edges set is a union of the two sets of edges of each layer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4DC341-C834-4E52-A1D2-1D5CAE85FD08}"/>
              </a:ext>
            </a:extLst>
          </p:cNvPr>
          <p:cNvSpPr txBox="1"/>
          <p:nvPr/>
        </p:nvSpPr>
        <p:spPr>
          <a:xfrm>
            <a:off x="7552592" y="1857984"/>
            <a:ext cx="310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from above:</a:t>
            </a:r>
            <a:endParaRPr lang="ru-RU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F279D58F-02FA-4426-9F23-89F2419138E7}"/>
              </a:ext>
            </a:extLst>
          </p:cNvPr>
          <p:cNvCxnSpPr>
            <a:stCxn id="36" idx="5"/>
            <a:endCxn id="39" idx="1"/>
          </p:cNvCxnSpPr>
          <p:nvPr/>
        </p:nvCxnSpPr>
        <p:spPr>
          <a:xfrm>
            <a:off x="7850249" y="3142056"/>
            <a:ext cx="1377277" cy="17286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6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61341F00-8026-4188-9ABF-3145A7DCC317}"/>
              </a:ext>
            </a:extLst>
          </p:cNvPr>
          <p:cNvSpPr/>
          <p:nvPr/>
        </p:nvSpPr>
        <p:spPr>
          <a:xfrm>
            <a:off x="3073927" y="1608993"/>
            <a:ext cx="1428277" cy="37719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2815C6C-8CD5-457C-847C-38D3018F537F}"/>
              </a:ext>
            </a:extLst>
          </p:cNvPr>
          <p:cNvSpPr/>
          <p:nvPr/>
        </p:nvSpPr>
        <p:spPr>
          <a:xfrm>
            <a:off x="2122615" y="281060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51D0E46-63DE-4A7B-8854-ED9DEEC00C39}"/>
              </a:ext>
            </a:extLst>
          </p:cNvPr>
          <p:cNvSpPr/>
          <p:nvPr/>
        </p:nvSpPr>
        <p:spPr>
          <a:xfrm>
            <a:off x="3426807" y="2804748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C359403-EBF6-4185-AAA1-B46C543E653A}"/>
              </a:ext>
            </a:extLst>
          </p:cNvPr>
          <p:cNvSpPr/>
          <p:nvPr/>
        </p:nvSpPr>
        <p:spPr>
          <a:xfrm>
            <a:off x="2729285" y="2004281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00BC3FC-191F-4707-8D37-E4C76787BB7C}"/>
              </a:ext>
            </a:extLst>
          </p:cNvPr>
          <p:cNvSpPr/>
          <p:nvPr/>
        </p:nvSpPr>
        <p:spPr>
          <a:xfrm>
            <a:off x="4001240" y="2004281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3970225-D27E-4F8B-B21D-1F6C79E97680}"/>
              </a:ext>
            </a:extLst>
          </p:cNvPr>
          <p:cNvSpPr/>
          <p:nvPr/>
        </p:nvSpPr>
        <p:spPr>
          <a:xfrm>
            <a:off x="2122615" y="4809393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77D32AE-0AAC-44D8-98DD-4FB1C71EB8C5}"/>
              </a:ext>
            </a:extLst>
          </p:cNvPr>
          <p:cNvSpPr/>
          <p:nvPr/>
        </p:nvSpPr>
        <p:spPr>
          <a:xfrm>
            <a:off x="3426807" y="4803532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B027AE2-6099-4165-952E-37B3EEDA94E5}"/>
              </a:ext>
            </a:extLst>
          </p:cNvPr>
          <p:cNvSpPr/>
          <p:nvPr/>
        </p:nvSpPr>
        <p:spPr>
          <a:xfrm>
            <a:off x="2729285" y="4003065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AA3D0E4-5F6D-4660-99B0-6674DA71E236}"/>
              </a:ext>
            </a:extLst>
          </p:cNvPr>
          <p:cNvSpPr/>
          <p:nvPr/>
        </p:nvSpPr>
        <p:spPr>
          <a:xfrm>
            <a:off x="4001240" y="4003065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86E506-6C5B-41CB-92F8-6F7750025039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197350" y="2968870"/>
            <a:ext cx="0" cy="1840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1AEB686-7960-409D-BF8C-FB7FC1013CF7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2804020" y="2162542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5A6F639-18AD-46ED-B5C9-5E57781ACE97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3501542" y="2963009"/>
            <a:ext cx="0" cy="1840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0BE3F8A-B62D-4883-B795-AF2D32114FA5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075975" y="2162542"/>
            <a:ext cx="0" cy="1840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49C0C83-A02F-437D-8AEF-D8EB15F94AD5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272085" y="2883879"/>
            <a:ext cx="1154722" cy="58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82BA380-0613-4210-8BD1-66F178336420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2250196" y="4138149"/>
            <a:ext cx="1772933" cy="6944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4E5FACC-2FFE-4C9D-9588-9A0BE70902A7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3554388" y="2139365"/>
            <a:ext cx="468741" cy="6885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8536D1BE-8AA3-46DE-9BC2-C421B4100C70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2856866" y="4138149"/>
            <a:ext cx="591830" cy="6885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CF1192C-088C-4E6D-B16E-90151B0E70C2}"/>
              </a:ext>
            </a:extLst>
          </p:cNvPr>
          <p:cNvCxnSpPr>
            <a:stCxn id="9" idx="7"/>
            <a:endCxn id="11" idx="3"/>
          </p:cNvCxnSpPr>
          <p:nvPr/>
        </p:nvCxnSpPr>
        <p:spPr>
          <a:xfrm flipV="1">
            <a:off x="3554388" y="4138149"/>
            <a:ext cx="468741" cy="688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1535B700-1982-4679-B3FF-D7E5E91FF7C3}"/>
              </a:ext>
            </a:extLst>
          </p:cNvPr>
          <p:cNvSpPr/>
          <p:nvPr/>
        </p:nvSpPr>
        <p:spPr>
          <a:xfrm>
            <a:off x="7689795" y="2646487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5A6D0256-F1B7-4E22-9748-49C95D2D2DDB}"/>
              </a:ext>
            </a:extLst>
          </p:cNvPr>
          <p:cNvSpPr/>
          <p:nvPr/>
        </p:nvSpPr>
        <p:spPr>
          <a:xfrm>
            <a:off x="9172764" y="2646487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C7BAD39-CBD0-4007-9340-799349C689CC}"/>
              </a:ext>
            </a:extLst>
          </p:cNvPr>
          <p:cNvSpPr/>
          <p:nvPr/>
        </p:nvSpPr>
        <p:spPr>
          <a:xfrm>
            <a:off x="7689795" y="448700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29051B9-D8FF-4C72-9FB4-EDD4DDC588FF}"/>
              </a:ext>
            </a:extLst>
          </p:cNvPr>
          <p:cNvSpPr/>
          <p:nvPr/>
        </p:nvSpPr>
        <p:spPr>
          <a:xfrm>
            <a:off x="9172764" y="448700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DCB2F43-A3E7-43BF-8E87-613D0C6C4670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7839265" y="4566140"/>
            <a:ext cx="1333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86E2182-94BB-4C16-80AB-1FF24B667EAB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>
            <a:off x="9247499" y="2804748"/>
            <a:ext cx="0" cy="16822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D7259BF-2584-4FED-8DF6-BCBBCC3DEB9C}"/>
              </a:ext>
            </a:extLst>
          </p:cNvPr>
          <p:cNvCxnSpPr>
            <a:stCxn id="24" idx="7"/>
            <a:endCxn id="23" idx="3"/>
          </p:cNvCxnSpPr>
          <p:nvPr/>
        </p:nvCxnSpPr>
        <p:spPr>
          <a:xfrm flipV="1">
            <a:off x="7817376" y="2781571"/>
            <a:ext cx="1377277" cy="17286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553AD6-734B-45B5-B0DA-B7D74E89CB65}"/>
              </a:ext>
            </a:extLst>
          </p:cNvPr>
          <p:cNvSpPr txBox="1"/>
          <p:nvPr/>
        </p:nvSpPr>
        <p:spPr>
          <a:xfrm>
            <a:off x="7695657" y="1869779"/>
            <a:ext cx="310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from above:</a:t>
            </a:r>
            <a:endParaRPr lang="ru-RU" dirty="0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1BAE8B-D3D9-4C32-9D54-539D994DAC4D}"/>
              </a:ext>
            </a:extLst>
          </p:cNvPr>
          <p:cNvCxnSpPr>
            <a:stCxn id="22" idx="5"/>
            <a:endCxn id="25" idx="1"/>
          </p:cNvCxnSpPr>
          <p:nvPr/>
        </p:nvCxnSpPr>
        <p:spPr>
          <a:xfrm>
            <a:off x="7817376" y="2781571"/>
            <a:ext cx="1377277" cy="17286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7A3277-AB50-4CEA-B71F-AB2990537729}"/>
              </a:ext>
            </a:extLst>
          </p:cNvPr>
          <p:cNvSpPr txBox="1"/>
          <p:nvPr/>
        </p:nvSpPr>
        <p:spPr>
          <a:xfrm>
            <a:off x="4137520" y="1333498"/>
            <a:ext cx="338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Selfloops</a:t>
            </a:r>
            <a:r>
              <a:rPr lang="en-US" dirty="0"/>
              <a:t> are lost when projecting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4B721E-90D1-4E0D-80A9-2839C33FA8C9}"/>
                  </a:ext>
                </a:extLst>
              </p:cNvPr>
              <p:cNvSpPr txBox="1"/>
              <p:nvPr/>
            </p:nvSpPr>
            <p:spPr>
              <a:xfrm>
                <a:off x="3901541" y="5380893"/>
                <a:ext cx="4388917" cy="84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𝑚𝑢𝑙𝑡𝑖𝑝𝑙𝑒𝑥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𝑠𝑒𝑙𝑓𝑙𝑜𝑜𝑝𝑠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4B721E-90D1-4E0D-80A9-2839C33F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541" y="5380893"/>
                <a:ext cx="4388917" cy="848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19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A6C9A-9105-463D-94B3-B365715D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multiplex networks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E92969-FA2E-421F-82A0-5609219BE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61" y="1532975"/>
            <a:ext cx="10585853" cy="513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9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CA18F-1D54-463A-AC77-B33DF114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7C6A17-E489-40A2-A2C9-304A9586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the kinetics approach to the case of multiplex networks</a:t>
            </a:r>
          </a:p>
          <a:p>
            <a:r>
              <a:rPr lang="en-US" dirty="0"/>
              <a:t>Finalize the analytical derivations for cycles distribution in multiplex networks</a:t>
            </a:r>
          </a:p>
          <a:p>
            <a:r>
              <a:rPr lang="en-US" dirty="0"/>
              <a:t>Test them in numerical experiments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B1152-FF1C-47D2-AB4B-5C3BCDF0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3EA5A-F469-4F7E-B7D4-5BDE4201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3638" cy="4351338"/>
          </a:xfrm>
        </p:spPr>
        <p:txBody>
          <a:bodyPr/>
          <a:lstStyle/>
          <a:p>
            <a:r>
              <a:rPr lang="en-US" dirty="0"/>
              <a:t>Literature study on </a:t>
            </a:r>
            <a:r>
              <a:rPr lang="en-US" dirty="0" err="1"/>
              <a:t>Erdős-Renyi</a:t>
            </a:r>
            <a:r>
              <a:rPr lang="en-US" dirty="0"/>
              <a:t> random graphs in the context of rings formation</a:t>
            </a:r>
          </a:p>
          <a:p>
            <a:r>
              <a:rPr lang="en-US" dirty="0"/>
              <a:t>Analytical expression for number and distribution of cycles in complex networks  </a:t>
            </a:r>
          </a:p>
          <a:p>
            <a:r>
              <a:rPr lang="en-US" dirty="0"/>
              <a:t>Numerical analysis of the connected ER random networks with the search for the cycles</a:t>
            </a:r>
          </a:p>
          <a:p>
            <a:r>
              <a:rPr lang="en-US" dirty="0"/>
              <a:t>Validation of theoretical results</a:t>
            </a:r>
          </a:p>
        </p:txBody>
      </p:sp>
    </p:spTree>
    <p:extLst>
      <p:ext uri="{BB962C8B-B14F-4D97-AF65-F5344CB8AC3E}">
        <p14:creationId xmlns:p14="http://schemas.microsoft.com/office/powerpoint/2010/main" val="123656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C9A08-4CCD-4A8B-A1DC-A8DE9593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ED097-1A0A-49F2-BFCF-9B8B3322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Pavel L. </a:t>
            </a:r>
            <a:r>
              <a:rPr lang="en-US" dirty="0" err="1"/>
              <a:t>Krapivsky</a:t>
            </a:r>
            <a:r>
              <a:rPr lang="en-US" dirty="0"/>
              <a:t>, Sidney Redner, and Eli Ben-</a:t>
            </a:r>
            <a:r>
              <a:rPr lang="en-US" dirty="0" err="1"/>
              <a:t>Naim</a:t>
            </a:r>
            <a:r>
              <a:rPr lang="en-US" dirty="0"/>
              <a:t> A Kinetic View of Statistical Physics (2010).</a:t>
            </a:r>
          </a:p>
          <a:p>
            <a:r>
              <a:rPr lang="en-US" dirty="0"/>
              <a:t>[2] E. Ben-</a:t>
            </a:r>
            <a:r>
              <a:rPr lang="en-US" dirty="0" err="1"/>
              <a:t>Naim</a:t>
            </a:r>
            <a:r>
              <a:rPr lang="en-US" dirty="0"/>
              <a:t> and P.L. </a:t>
            </a:r>
            <a:r>
              <a:rPr lang="en-US" dirty="0" err="1"/>
              <a:t>Krapivsky</a:t>
            </a:r>
            <a:r>
              <a:rPr lang="en-US" dirty="0"/>
              <a:t> Phys. Rev. E 71, 026129 (2005).</a:t>
            </a:r>
          </a:p>
          <a:p>
            <a:r>
              <a:rPr lang="en-US" dirty="0"/>
              <a:t>[3] M. V. </a:t>
            </a:r>
            <a:r>
              <a:rPr lang="en-US" dirty="0" err="1"/>
              <a:t>Smoluchowski</a:t>
            </a:r>
            <a:r>
              <a:rPr lang="en-US" dirty="0"/>
              <a:t>, Phys. Z. 17, 557 (1916); Z. Phys. Chem., </a:t>
            </a:r>
            <a:r>
              <a:rPr lang="en-US" dirty="0" err="1"/>
              <a:t>Stoechiom</a:t>
            </a:r>
            <a:r>
              <a:rPr lang="en-US" dirty="0"/>
              <a:t>. </a:t>
            </a:r>
            <a:r>
              <a:rPr lang="en-US" dirty="0" err="1"/>
              <a:t>Verwandtschaftsl</a:t>
            </a:r>
            <a:r>
              <a:rPr lang="en-US" dirty="0"/>
              <a:t>. 92, 129 (1917).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37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C5901-997F-476A-8758-D4DDCA4C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216967-D22E-40F0-A924-D96D4A971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737" y="157793"/>
            <a:ext cx="6218332" cy="568065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DBCCC06F-128E-4D14-800B-BFD97D3C6431}"/>
              </a:ext>
            </a:extLst>
          </p:cNvPr>
          <p:cNvSpPr txBox="1">
            <a:spLocks/>
          </p:cNvSpPr>
          <p:nvPr/>
        </p:nvSpPr>
        <p:spPr>
          <a:xfrm>
            <a:off x="838200" y="19179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Approaches:</a:t>
            </a:r>
          </a:p>
          <a:p>
            <a:r>
              <a:rPr lang="en-US" dirty="0"/>
              <a:t>Statistical</a:t>
            </a:r>
          </a:p>
          <a:p>
            <a:r>
              <a:rPr lang="en-US" dirty="0"/>
              <a:t>Kinetical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DAE81-327D-47CE-BDF8-461914C7D846}"/>
              </a:ext>
            </a:extLst>
          </p:cNvPr>
          <p:cNvSpPr txBox="1"/>
          <p:nvPr/>
        </p:nvSpPr>
        <p:spPr>
          <a:xfrm>
            <a:off x="5407269" y="6123543"/>
            <a:ext cx="587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[1] the book by </a:t>
            </a:r>
            <a:r>
              <a:rPr lang="en-US" dirty="0" err="1"/>
              <a:t>Krapivsky</a:t>
            </a:r>
            <a:r>
              <a:rPr lang="en-US" dirty="0"/>
              <a:t>, Redner and Ben-</a:t>
            </a:r>
            <a:r>
              <a:rPr lang="en-US" dirty="0" err="1"/>
              <a:t>Naim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EA1FC-7256-48F8-94F6-D766BD92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291824-71BE-41AF-81B8-C60983D90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ER random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a 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 where each pair of nodes is connected with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Properties:</a:t>
                </a:r>
              </a:p>
              <a:p>
                <a:r>
                  <a:rPr lang="en-US" dirty="0"/>
                  <a:t>Node degree: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neighbors in average</a:t>
                </a:r>
              </a:p>
              <a:p>
                <a:r>
                  <a:rPr lang="en-US" dirty="0"/>
                  <a:t>Poisson degree distribution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291824-71BE-41AF-81B8-C60983D90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1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9942A-F74D-4231-A1CD-A893453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approach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112584A-41B4-46D1-AB08-672F3F4C2C9B}"/>
              </a:ext>
            </a:extLst>
          </p:cNvPr>
          <p:cNvSpPr/>
          <p:nvPr/>
        </p:nvSpPr>
        <p:spPr>
          <a:xfrm>
            <a:off x="3703027" y="2452627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20620E5-A10F-4B9B-A240-DE4FC51432F4}"/>
              </a:ext>
            </a:extLst>
          </p:cNvPr>
          <p:cNvSpPr/>
          <p:nvPr/>
        </p:nvSpPr>
        <p:spPr>
          <a:xfrm>
            <a:off x="3223846" y="368935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09FA804-F3C8-42BD-8626-A870A353DB92}"/>
              </a:ext>
            </a:extLst>
          </p:cNvPr>
          <p:cNvSpPr/>
          <p:nvPr/>
        </p:nvSpPr>
        <p:spPr>
          <a:xfrm>
            <a:off x="7101252" y="186519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27CB8EE-C8E0-409B-AACF-2377772C588D}"/>
              </a:ext>
            </a:extLst>
          </p:cNvPr>
          <p:cNvSpPr/>
          <p:nvPr/>
        </p:nvSpPr>
        <p:spPr>
          <a:xfrm>
            <a:off x="4916366" y="298364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6BAB54A-4FC7-4E1E-ABE7-3E799FC1FBDF}"/>
              </a:ext>
            </a:extLst>
          </p:cNvPr>
          <p:cNvSpPr/>
          <p:nvPr/>
        </p:nvSpPr>
        <p:spPr>
          <a:xfrm>
            <a:off x="5029200" y="450068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9D76BE-7BFE-432E-A803-761D07629F6E}"/>
              </a:ext>
            </a:extLst>
          </p:cNvPr>
          <p:cNvSpPr/>
          <p:nvPr/>
        </p:nvSpPr>
        <p:spPr>
          <a:xfrm>
            <a:off x="7277097" y="3926743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7C73D78-24E6-4148-BCB4-66F61490498B}"/>
              </a:ext>
            </a:extLst>
          </p:cNvPr>
          <p:cNvSpPr/>
          <p:nvPr/>
        </p:nvSpPr>
        <p:spPr>
          <a:xfrm>
            <a:off x="2690446" y="54722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626F7AB-8350-4EDF-9C35-EC39E8BC0A37}"/>
              </a:ext>
            </a:extLst>
          </p:cNvPr>
          <p:cNvSpPr/>
          <p:nvPr/>
        </p:nvSpPr>
        <p:spPr>
          <a:xfrm>
            <a:off x="5983165" y="54871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98B26D7-7106-4077-A393-4F9B3C45581D}"/>
              </a:ext>
            </a:extLst>
          </p:cNvPr>
          <p:cNvSpPr/>
          <p:nvPr/>
        </p:nvSpPr>
        <p:spPr>
          <a:xfrm>
            <a:off x="8801098" y="281161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1B47542-8A6B-4D64-9D38-9C472132B9A0}"/>
              </a:ext>
            </a:extLst>
          </p:cNvPr>
          <p:cNvSpPr/>
          <p:nvPr/>
        </p:nvSpPr>
        <p:spPr>
          <a:xfrm>
            <a:off x="7584830" y="547162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7729256-108A-4CF5-9128-60E881DBCB6E}"/>
              </a:ext>
            </a:extLst>
          </p:cNvPr>
          <p:cNvSpPr/>
          <p:nvPr/>
        </p:nvSpPr>
        <p:spPr>
          <a:xfrm>
            <a:off x="9379926" y="4407329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153B68-7B85-4F0B-A3C5-F2D302E430D6}"/>
                  </a:ext>
                </a:extLst>
              </p:cNvPr>
              <p:cNvSpPr txBox="1"/>
              <p:nvPr/>
            </p:nvSpPr>
            <p:spPr>
              <a:xfrm>
                <a:off x="975945" y="1784838"/>
                <a:ext cx="2727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isolated nodes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153B68-7B85-4F0B-A3C5-F2D302E4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45" y="1784838"/>
                <a:ext cx="2727081" cy="369332"/>
              </a:xfrm>
              <a:prstGeom prst="rect">
                <a:avLst/>
              </a:prstGeom>
              <a:blipFill>
                <a:blip r:embed="rId2"/>
                <a:stretch>
                  <a:fillRect l="-1790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34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9942A-F74D-4231-A1CD-A893453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approach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112584A-41B4-46D1-AB08-672F3F4C2C9B}"/>
              </a:ext>
            </a:extLst>
          </p:cNvPr>
          <p:cNvSpPr/>
          <p:nvPr/>
        </p:nvSpPr>
        <p:spPr>
          <a:xfrm>
            <a:off x="3703027" y="2452627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20620E5-A10F-4B9B-A240-DE4FC51432F4}"/>
              </a:ext>
            </a:extLst>
          </p:cNvPr>
          <p:cNvSpPr/>
          <p:nvPr/>
        </p:nvSpPr>
        <p:spPr>
          <a:xfrm>
            <a:off x="3223846" y="368935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09FA804-F3C8-42BD-8626-A870A353DB92}"/>
              </a:ext>
            </a:extLst>
          </p:cNvPr>
          <p:cNvSpPr/>
          <p:nvPr/>
        </p:nvSpPr>
        <p:spPr>
          <a:xfrm>
            <a:off x="7101252" y="186519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27CB8EE-C8E0-409B-AACF-2377772C588D}"/>
              </a:ext>
            </a:extLst>
          </p:cNvPr>
          <p:cNvSpPr/>
          <p:nvPr/>
        </p:nvSpPr>
        <p:spPr>
          <a:xfrm>
            <a:off x="4916366" y="298364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6BAB54A-4FC7-4E1E-ABE7-3E799FC1FBDF}"/>
              </a:ext>
            </a:extLst>
          </p:cNvPr>
          <p:cNvSpPr/>
          <p:nvPr/>
        </p:nvSpPr>
        <p:spPr>
          <a:xfrm>
            <a:off x="5029200" y="450068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9D76BE-7BFE-432E-A803-761D07629F6E}"/>
              </a:ext>
            </a:extLst>
          </p:cNvPr>
          <p:cNvSpPr/>
          <p:nvPr/>
        </p:nvSpPr>
        <p:spPr>
          <a:xfrm>
            <a:off x="7277097" y="3926743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7C73D78-24E6-4148-BCB4-66F61490498B}"/>
              </a:ext>
            </a:extLst>
          </p:cNvPr>
          <p:cNvSpPr/>
          <p:nvPr/>
        </p:nvSpPr>
        <p:spPr>
          <a:xfrm>
            <a:off x="2690446" y="54722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626F7AB-8350-4EDF-9C35-EC39E8BC0A37}"/>
              </a:ext>
            </a:extLst>
          </p:cNvPr>
          <p:cNvSpPr/>
          <p:nvPr/>
        </p:nvSpPr>
        <p:spPr>
          <a:xfrm>
            <a:off x="5983165" y="54871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98B26D7-7106-4077-A393-4F9B3C45581D}"/>
              </a:ext>
            </a:extLst>
          </p:cNvPr>
          <p:cNvSpPr/>
          <p:nvPr/>
        </p:nvSpPr>
        <p:spPr>
          <a:xfrm>
            <a:off x="8801098" y="281161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1B47542-8A6B-4D64-9D38-9C472132B9A0}"/>
              </a:ext>
            </a:extLst>
          </p:cNvPr>
          <p:cNvSpPr/>
          <p:nvPr/>
        </p:nvSpPr>
        <p:spPr>
          <a:xfrm>
            <a:off x="7584830" y="547162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7729256-108A-4CF5-9128-60E881DBCB6E}"/>
              </a:ext>
            </a:extLst>
          </p:cNvPr>
          <p:cNvSpPr/>
          <p:nvPr/>
        </p:nvSpPr>
        <p:spPr>
          <a:xfrm>
            <a:off x="9379926" y="4407329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153B68-7B85-4F0B-A3C5-F2D302E430D6}"/>
                  </a:ext>
                </a:extLst>
              </p:cNvPr>
              <p:cNvSpPr txBox="1"/>
              <p:nvPr/>
            </p:nvSpPr>
            <p:spPr>
              <a:xfrm>
                <a:off x="975945" y="1784838"/>
                <a:ext cx="3358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– connect 2 random nodes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153B68-7B85-4F0B-A3C5-F2D302E4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45" y="1784838"/>
                <a:ext cx="3358663" cy="369332"/>
              </a:xfrm>
              <a:prstGeom prst="rect">
                <a:avLst/>
              </a:prstGeom>
              <a:blipFill>
                <a:blip r:embed="rId2"/>
                <a:stretch>
                  <a:fillRect l="-1452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09A7E1-BD8E-419D-A706-768F3F7223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5108987" y="2067818"/>
            <a:ext cx="2025313" cy="950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9942A-F74D-4231-A1CD-A893453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approach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112584A-41B4-46D1-AB08-672F3F4C2C9B}"/>
              </a:ext>
            </a:extLst>
          </p:cNvPr>
          <p:cNvSpPr/>
          <p:nvPr/>
        </p:nvSpPr>
        <p:spPr>
          <a:xfrm>
            <a:off x="3703027" y="2452627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20620E5-A10F-4B9B-A240-DE4FC51432F4}"/>
              </a:ext>
            </a:extLst>
          </p:cNvPr>
          <p:cNvSpPr/>
          <p:nvPr/>
        </p:nvSpPr>
        <p:spPr>
          <a:xfrm>
            <a:off x="3223846" y="368935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09FA804-F3C8-42BD-8626-A870A353DB92}"/>
              </a:ext>
            </a:extLst>
          </p:cNvPr>
          <p:cNvSpPr/>
          <p:nvPr/>
        </p:nvSpPr>
        <p:spPr>
          <a:xfrm>
            <a:off x="7101252" y="186519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27CB8EE-C8E0-409B-AACF-2377772C588D}"/>
              </a:ext>
            </a:extLst>
          </p:cNvPr>
          <p:cNvSpPr/>
          <p:nvPr/>
        </p:nvSpPr>
        <p:spPr>
          <a:xfrm>
            <a:off x="4916366" y="298364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6BAB54A-4FC7-4E1E-ABE7-3E799FC1FBDF}"/>
              </a:ext>
            </a:extLst>
          </p:cNvPr>
          <p:cNvSpPr/>
          <p:nvPr/>
        </p:nvSpPr>
        <p:spPr>
          <a:xfrm>
            <a:off x="5029200" y="450068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9D76BE-7BFE-432E-A803-761D07629F6E}"/>
              </a:ext>
            </a:extLst>
          </p:cNvPr>
          <p:cNvSpPr/>
          <p:nvPr/>
        </p:nvSpPr>
        <p:spPr>
          <a:xfrm>
            <a:off x="7277097" y="3926743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7C73D78-24E6-4148-BCB4-66F61490498B}"/>
              </a:ext>
            </a:extLst>
          </p:cNvPr>
          <p:cNvSpPr/>
          <p:nvPr/>
        </p:nvSpPr>
        <p:spPr>
          <a:xfrm>
            <a:off x="2690446" y="54722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626F7AB-8350-4EDF-9C35-EC39E8BC0A37}"/>
              </a:ext>
            </a:extLst>
          </p:cNvPr>
          <p:cNvSpPr/>
          <p:nvPr/>
        </p:nvSpPr>
        <p:spPr>
          <a:xfrm>
            <a:off x="5983165" y="54871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98B26D7-7106-4077-A393-4F9B3C45581D}"/>
              </a:ext>
            </a:extLst>
          </p:cNvPr>
          <p:cNvSpPr/>
          <p:nvPr/>
        </p:nvSpPr>
        <p:spPr>
          <a:xfrm>
            <a:off x="8801098" y="281161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1B47542-8A6B-4D64-9D38-9C472132B9A0}"/>
              </a:ext>
            </a:extLst>
          </p:cNvPr>
          <p:cNvSpPr/>
          <p:nvPr/>
        </p:nvSpPr>
        <p:spPr>
          <a:xfrm>
            <a:off x="7584830" y="547162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7729256-108A-4CF5-9128-60E881DBCB6E}"/>
              </a:ext>
            </a:extLst>
          </p:cNvPr>
          <p:cNvSpPr/>
          <p:nvPr/>
        </p:nvSpPr>
        <p:spPr>
          <a:xfrm>
            <a:off x="9379926" y="4407329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53B68-7B85-4F0B-A3C5-F2D302E430D6}"/>
              </a:ext>
            </a:extLst>
          </p:cNvPr>
          <p:cNvSpPr txBox="1"/>
          <p:nvPr/>
        </p:nvSpPr>
        <p:spPr>
          <a:xfrm>
            <a:off x="975945" y="1784838"/>
            <a:ext cx="335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repeating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09A7E1-BD8E-419D-A706-768F3F7223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5108987" y="2067818"/>
            <a:ext cx="2025313" cy="950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8380A20-5127-4188-86B6-600218C2BDCC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3416467" y="3891978"/>
            <a:ext cx="2599746" cy="1629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9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BAC3F-B027-4B5B-BC67-C27FED11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1EF2B2-05A0-4F0B-B188-16FA06AF0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+mj-lt"/>
                  </a:rPr>
                  <a:t>- </a:t>
                </a:r>
                <a:r>
                  <a:rPr lang="en-US" dirty="0"/>
                  <a:t>proportion of the nodes with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Initial 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- Poisson distribution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1EF2B2-05A0-4F0B-B188-16FA06AF0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81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9942A-F74D-4231-A1CD-A893453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112584A-41B4-46D1-AB08-672F3F4C2C9B}"/>
              </a:ext>
            </a:extLst>
          </p:cNvPr>
          <p:cNvSpPr/>
          <p:nvPr/>
        </p:nvSpPr>
        <p:spPr>
          <a:xfrm>
            <a:off x="3703027" y="2452627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20620E5-A10F-4B9B-A240-DE4FC51432F4}"/>
              </a:ext>
            </a:extLst>
          </p:cNvPr>
          <p:cNvSpPr/>
          <p:nvPr/>
        </p:nvSpPr>
        <p:spPr>
          <a:xfrm>
            <a:off x="3223846" y="368935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09FA804-F3C8-42BD-8626-A870A353DB92}"/>
              </a:ext>
            </a:extLst>
          </p:cNvPr>
          <p:cNvSpPr/>
          <p:nvPr/>
        </p:nvSpPr>
        <p:spPr>
          <a:xfrm>
            <a:off x="7101252" y="186519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27CB8EE-C8E0-409B-AACF-2377772C588D}"/>
              </a:ext>
            </a:extLst>
          </p:cNvPr>
          <p:cNvSpPr/>
          <p:nvPr/>
        </p:nvSpPr>
        <p:spPr>
          <a:xfrm>
            <a:off x="4916366" y="298364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6BAB54A-4FC7-4E1E-ABE7-3E799FC1FBDF}"/>
              </a:ext>
            </a:extLst>
          </p:cNvPr>
          <p:cNvSpPr/>
          <p:nvPr/>
        </p:nvSpPr>
        <p:spPr>
          <a:xfrm>
            <a:off x="5029200" y="450068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9D76BE-7BFE-432E-A803-761D07629F6E}"/>
              </a:ext>
            </a:extLst>
          </p:cNvPr>
          <p:cNvSpPr/>
          <p:nvPr/>
        </p:nvSpPr>
        <p:spPr>
          <a:xfrm>
            <a:off x="7277097" y="3926743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7C73D78-24E6-4148-BCB4-66F61490498B}"/>
              </a:ext>
            </a:extLst>
          </p:cNvPr>
          <p:cNvSpPr/>
          <p:nvPr/>
        </p:nvSpPr>
        <p:spPr>
          <a:xfrm>
            <a:off x="2690446" y="54722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626F7AB-8350-4EDF-9C35-EC39E8BC0A37}"/>
              </a:ext>
            </a:extLst>
          </p:cNvPr>
          <p:cNvSpPr/>
          <p:nvPr/>
        </p:nvSpPr>
        <p:spPr>
          <a:xfrm>
            <a:off x="5983165" y="54871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98B26D7-7106-4077-A393-4F9B3C45581D}"/>
              </a:ext>
            </a:extLst>
          </p:cNvPr>
          <p:cNvSpPr/>
          <p:nvPr/>
        </p:nvSpPr>
        <p:spPr>
          <a:xfrm>
            <a:off x="8801098" y="281161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1B47542-8A6B-4D64-9D38-9C472132B9A0}"/>
              </a:ext>
            </a:extLst>
          </p:cNvPr>
          <p:cNvSpPr/>
          <p:nvPr/>
        </p:nvSpPr>
        <p:spPr>
          <a:xfrm>
            <a:off x="7584830" y="547162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7729256-108A-4CF5-9128-60E881DBCB6E}"/>
              </a:ext>
            </a:extLst>
          </p:cNvPr>
          <p:cNvSpPr/>
          <p:nvPr/>
        </p:nvSpPr>
        <p:spPr>
          <a:xfrm>
            <a:off x="9379926" y="4407329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09A7E1-BD8E-419D-A706-768F3F7223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5108987" y="2067818"/>
            <a:ext cx="2025313" cy="950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8380A20-5127-4188-86B6-600218C2BDCC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3416467" y="3891978"/>
            <a:ext cx="2599746" cy="1629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0A2B2D2-0601-4CB7-A93A-6F67E26ABAF1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8913933" y="3049008"/>
            <a:ext cx="578828" cy="1358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941EDCDC-C09F-4CC3-9448-6D61A982EB65}"/>
              </a:ext>
            </a:extLst>
          </p:cNvPr>
          <p:cNvCxnSpPr>
            <a:stCxn id="11" idx="7"/>
            <a:endCxn id="9" idx="3"/>
          </p:cNvCxnSpPr>
          <p:nvPr/>
        </p:nvCxnSpPr>
        <p:spPr>
          <a:xfrm flipV="1">
            <a:off x="6175786" y="4129370"/>
            <a:ext cx="1134359" cy="1392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547BD93-CA10-4269-95CF-66C1A459C102}"/>
              </a:ext>
            </a:extLst>
          </p:cNvPr>
          <p:cNvCxnSpPr>
            <a:stCxn id="5" idx="7"/>
            <a:endCxn id="9" idx="2"/>
          </p:cNvCxnSpPr>
          <p:nvPr/>
        </p:nvCxnSpPr>
        <p:spPr>
          <a:xfrm>
            <a:off x="3416467" y="3724116"/>
            <a:ext cx="3860630" cy="321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08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403</Words>
  <Application>Microsoft Office PowerPoint</Application>
  <PresentationFormat>Широкоэкранный</PresentationFormat>
  <Paragraphs>52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Analysis of the cycles distribution in connected networks</vt:lpstr>
      <vt:lpstr>Problems</vt:lpstr>
      <vt:lpstr>Презентация PowerPoint</vt:lpstr>
      <vt:lpstr>Random Graphs</vt:lpstr>
      <vt:lpstr>Kinetic approach</vt:lpstr>
      <vt:lpstr>Kinetic approach</vt:lpstr>
      <vt:lpstr>Kinetic approach</vt:lpstr>
      <vt:lpstr>Equations</vt:lpstr>
      <vt:lpstr>Cycles</vt:lpstr>
      <vt:lpstr>Same approach to calculate cycles</vt:lpstr>
      <vt:lpstr>Презентация PowerPoint</vt:lpstr>
      <vt:lpstr>Презентация PowerPoint</vt:lpstr>
      <vt:lpstr>Презентация PowerPoint</vt:lpstr>
      <vt:lpstr>Multiplexity</vt:lpstr>
      <vt:lpstr>Multiplexity</vt:lpstr>
      <vt:lpstr>Презентация PowerPoint</vt:lpstr>
      <vt:lpstr>Презентация PowerPoint</vt:lpstr>
      <vt:lpstr>For multiplex networks</vt:lpstr>
      <vt:lpstr>Future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cycles distribution in connected networks</dc:title>
  <dc:creator>Artem Vergazov</dc:creator>
  <cp:lastModifiedBy>Artem Vergazov</cp:lastModifiedBy>
  <cp:revision>60</cp:revision>
  <dcterms:created xsi:type="dcterms:W3CDTF">2022-03-24T15:20:33Z</dcterms:created>
  <dcterms:modified xsi:type="dcterms:W3CDTF">2022-05-23T12:49:14Z</dcterms:modified>
</cp:coreProperties>
</file>